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theme/theme10.xml" ContentType="application/vnd.openxmlformats-officedocument.theme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slideLayouts/slideLayout36.xml" ContentType="application/vnd.openxmlformats-officedocument.presentationml.slideLayout+xml"/>
  <Override PartName="/ppt/theme/theme18.xml" ContentType="application/vnd.openxmlformats-officedocument.theme+xml"/>
  <Override PartName="/ppt/slideLayouts/slideLayout37.xml" ContentType="application/vnd.openxmlformats-officedocument.presentationml.slideLayout+xml"/>
  <Override PartName="/ppt/theme/theme19.xml" ContentType="application/vnd.openxmlformats-officedocument.theme+xml"/>
  <Override PartName="/ppt/slideLayouts/slideLayout38.xml" ContentType="application/vnd.openxmlformats-officedocument.presentationml.slideLayout+xml"/>
  <Override PartName="/ppt/theme/theme20.xml" ContentType="application/vnd.openxmlformats-officedocument.theme+xml"/>
  <Override PartName="/ppt/slideLayouts/slideLayout39.xml" ContentType="application/vnd.openxmlformats-officedocument.presentationml.slideLayout+xml"/>
  <Override PartName="/ppt/theme/theme21.xml" ContentType="application/vnd.openxmlformats-officedocument.theme+xml"/>
  <Override PartName="/ppt/slideLayouts/slideLayout40.xml" ContentType="application/vnd.openxmlformats-officedocument.presentationml.slideLayout+xml"/>
  <Override PartName="/ppt/theme/theme22.xml" ContentType="application/vnd.openxmlformats-officedocument.theme+xml"/>
  <Override PartName="/ppt/slideLayouts/slideLayout41.xml" ContentType="application/vnd.openxmlformats-officedocument.presentationml.slideLayout+xml"/>
  <Override PartName="/ppt/theme/theme23.xml" ContentType="application/vnd.openxmlformats-officedocument.theme+xml"/>
  <Override PartName="/ppt/slideLayouts/slideLayout42.xml" ContentType="application/vnd.openxmlformats-officedocument.presentationml.slideLayout+xml"/>
  <Override PartName="/ppt/theme/theme24.xml" ContentType="application/vnd.openxmlformats-officedocument.theme+xml"/>
  <Override PartName="/ppt/slideLayouts/slideLayout43.xml" ContentType="application/vnd.openxmlformats-officedocument.presentationml.slideLayout+xml"/>
  <Override PartName="/ppt/theme/theme25.xml" ContentType="application/vnd.openxmlformats-officedocument.theme+xml"/>
  <Override PartName="/ppt/slideLayouts/slideLayout44.xml" ContentType="application/vnd.openxmlformats-officedocument.presentationml.slideLayout+xml"/>
  <Override PartName="/ppt/theme/theme26.xml" ContentType="application/vnd.openxmlformats-officedocument.theme+xml"/>
  <Override PartName="/ppt/slideLayouts/slideLayout45.xml" ContentType="application/vnd.openxmlformats-officedocument.presentationml.slideLayout+xml"/>
  <Override PartName="/ppt/theme/theme27.xml" ContentType="application/vnd.openxmlformats-officedocument.theme+xml"/>
  <Override PartName="/ppt/slideLayouts/slideLayout46.xml" ContentType="application/vnd.openxmlformats-officedocument.presentationml.slideLayout+xml"/>
  <Override PartName="/ppt/theme/theme28.xml" ContentType="application/vnd.openxmlformats-officedocument.theme+xml"/>
  <Override PartName="/ppt/slideLayouts/slideLayout47.xml" ContentType="application/vnd.openxmlformats-officedocument.presentationml.slideLayout+xml"/>
  <Override PartName="/ppt/theme/theme29.xml" ContentType="application/vnd.openxmlformats-officedocument.theme+xml"/>
  <Override PartName="/ppt/slideLayouts/slideLayout48.xml" ContentType="application/vnd.openxmlformats-officedocument.presentationml.slideLayout+xml"/>
  <Override PartName="/ppt/theme/theme30.xml" ContentType="application/vnd.openxmlformats-officedocument.theme+xml"/>
  <Override PartName="/ppt/slideLayouts/slideLayout49.xml" ContentType="application/vnd.openxmlformats-officedocument.presentationml.slideLayout+xml"/>
  <Override PartName="/ppt/theme/theme31.xml" ContentType="application/vnd.openxmlformats-officedocument.theme+xml"/>
  <Override PartName="/ppt/slideLayouts/slideLayout50.xml" ContentType="application/vnd.openxmlformats-officedocument.presentationml.slideLayout+xml"/>
  <Override PartName="/ppt/theme/theme32.xml" ContentType="application/vnd.openxmlformats-officedocument.theme+xml"/>
  <Override PartName="/ppt/slideLayouts/slideLayout51.xml" ContentType="application/vnd.openxmlformats-officedocument.presentationml.slideLayout+xml"/>
  <Override PartName="/ppt/theme/theme33.xml" ContentType="application/vnd.openxmlformats-officedocument.theme+xml"/>
  <Override PartName="/ppt/slideLayouts/slideLayout52.xml" ContentType="application/vnd.openxmlformats-officedocument.presentationml.slideLayout+xml"/>
  <Override PartName="/ppt/theme/theme34.xml" ContentType="application/vnd.openxmlformats-officedocument.theme+xml"/>
  <Override PartName="/ppt/slideLayouts/slideLayout53.xml" ContentType="application/vnd.openxmlformats-officedocument.presentationml.slideLayout+xml"/>
  <Override PartName="/ppt/theme/theme35.xml" ContentType="application/vnd.openxmlformats-officedocument.theme+xml"/>
  <Override PartName="/ppt/slideLayouts/slideLayout54.xml" ContentType="application/vnd.openxmlformats-officedocument.presentationml.slideLayout+xml"/>
  <Override PartName="/ppt/theme/theme36.xml" ContentType="application/vnd.openxmlformats-officedocument.theme+xml"/>
  <Override PartName="/ppt/slideLayouts/slideLayout55.xml" ContentType="application/vnd.openxmlformats-officedocument.presentationml.slideLayout+xml"/>
  <Override PartName="/ppt/theme/theme37.xml" ContentType="application/vnd.openxmlformats-officedocument.theme+xml"/>
  <Override PartName="/ppt/slideLayouts/slideLayout56.xml" ContentType="application/vnd.openxmlformats-officedocument.presentationml.slideLayout+xml"/>
  <Override PartName="/ppt/theme/theme38.xml" ContentType="application/vnd.openxmlformats-officedocument.theme+xml"/>
  <Override PartName="/ppt/slideLayouts/slideLayout57.xml" ContentType="application/vnd.openxmlformats-officedocument.presentationml.slideLayout+xml"/>
  <Override PartName="/ppt/theme/theme39.xml" ContentType="application/vnd.openxmlformats-officedocument.theme+xml"/>
  <Override PartName="/ppt/slideLayouts/slideLayout58.xml" ContentType="application/vnd.openxmlformats-officedocument.presentationml.slideLayout+xml"/>
  <Override PartName="/ppt/theme/theme40.xml" ContentType="application/vnd.openxmlformats-officedocument.theme+xml"/>
  <Override PartName="/ppt/slideLayouts/slideLayout59.xml" ContentType="application/vnd.openxmlformats-officedocument.presentationml.slideLayout+xml"/>
  <Override PartName="/ppt/theme/theme41.xml" ContentType="application/vnd.openxmlformats-officedocument.theme+xml"/>
  <Override PartName="/ppt/slideLayouts/slideLayout60.xml" ContentType="application/vnd.openxmlformats-officedocument.presentationml.slideLayout+xml"/>
  <Override PartName="/ppt/theme/theme42.xml" ContentType="application/vnd.openxmlformats-officedocument.theme+xml"/>
  <Override PartName="/ppt/slideLayouts/slideLayout61.xml" ContentType="application/vnd.openxmlformats-officedocument.presentationml.slideLayout+xml"/>
  <Override PartName="/ppt/theme/theme43.xml" ContentType="application/vnd.openxmlformats-officedocument.theme+xml"/>
  <Override PartName="/ppt/slideLayouts/slideLayout62.xml" ContentType="application/vnd.openxmlformats-officedocument.presentationml.slideLayout+xml"/>
  <Override PartName="/ppt/theme/theme44.xml" ContentType="application/vnd.openxmlformats-officedocument.theme+xml"/>
  <Override PartName="/ppt/slideLayouts/slideLayout63.xml" ContentType="application/vnd.openxmlformats-officedocument.presentationml.slideLayout+xml"/>
  <Override PartName="/ppt/theme/theme45.xml" ContentType="application/vnd.openxmlformats-officedocument.theme+xml"/>
  <Override PartName="/ppt/slideLayouts/slideLayout64.xml" ContentType="application/vnd.openxmlformats-officedocument.presentationml.slideLayout+xml"/>
  <Override PartName="/ppt/theme/theme46.xml" ContentType="application/vnd.openxmlformats-officedocument.theme+xml"/>
  <Override PartName="/ppt/slideLayouts/slideLayout65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72" r:id="rId2"/>
    <p:sldMasterId id="2147483774" r:id="rId3"/>
    <p:sldMasterId id="2147483776" r:id="rId4"/>
    <p:sldMasterId id="2147483778" r:id="rId5"/>
    <p:sldMasterId id="2147483780" r:id="rId6"/>
    <p:sldMasterId id="2147483784" r:id="rId7"/>
    <p:sldMasterId id="2147483786" r:id="rId8"/>
    <p:sldMasterId id="2147483800" r:id="rId9"/>
    <p:sldMasterId id="2147483802" r:id="rId10"/>
    <p:sldMasterId id="2147483804" r:id="rId11"/>
    <p:sldMasterId id="2147483806" r:id="rId12"/>
    <p:sldMasterId id="2147483808" r:id="rId13"/>
    <p:sldMasterId id="2147483810" r:id="rId14"/>
    <p:sldMasterId id="2147483812" r:id="rId15"/>
    <p:sldMasterId id="2147483814" r:id="rId16"/>
    <p:sldMasterId id="2147483816" r:id="rId17"/>
    <p:sldMasterId id="2147483820" r:id="rId18"/>
    <p:sldMasterId id="2147483824" r:id="rId19"/>
    <p:sldMasterId id="2147483826" r:id="rId20"/>
    <p:sldMasterId id="2147483834" r:id="rId21"/>
    <p:sldMasterId id="2147483842" r:id="rId22"/>
    <p:sldMasterId id="2147483854" r:id="rId23"/>
    <p:sldMasterId id="2147483856" r:id="rId24"/>
    <p:sldMasterId id="2147483860" r:id="rId25"/>
    <p:sldMasterId id="2147483862" r:id="rId26"/>
    <p:sldMasterId id="2147483878" r:id="rId27"/>
    <p:sldMasterId id="2147483880" r:id="rId28"/>
    <p:sldMasterId id="2147483882" r:id="rId29"/>
    <p:sldMasterId id="2147483884" r:id="rId30"/>
    <p:sldMasterId id="2147483886" r:id="rId31"/>
    <p:sldMasterId id="2147483888" r:id="rId32"/>
    <p:sldMasterId id="2147483890" r:id="rId33"/>
    <p:sldMasterId id="2147483892" r:id="rId34"/>
    <p:sldMasterId id="2147483894" r:id="rId35"/>
    <p:sldMasterId id="2147483904" r:id="rId36"/>
    <p:sldMasterId id="2147483906" r:id="rId37"/>
    <p:sldMasterId id="2147483908" r:id="rId38"/>
    <p:sldMasterId id="2147483910" r:id="rId39"/>
    <p:sldMasterId id="2147483912" r:id="rId40"/>
    <p:sldMasterId id="2147483914" r:id="rId41"/>
    <p:sldMasterId id="2147483916" r:id="rId42"/>
    <p:sldMasterId id="2147483918" r:id="rId43"/>
    <p:sldMasterId id="2147483920" r:id="rId44"/>
    <p:sldMasterId id="2147483922" r:id="rId45"/>
    <p:sldMasterId id="2147483924" r:id="rId46"/>
    <p:sldMasterId id="2147483926" r:id="rId47"/>
  </p:sldMasterIdLst>
  <p:notesMasterIdLst>
    <p:notesMasterId r:id="rId172"/>
  </p:notesMasterIdLst>
  <p:sldIdLst>
    <p:sldId id="606" r:id="rId48"/>
    <p:sldId id="641" r:id="rId49"/>
    <p:sldId id="648" r:id="rId50"/>
    <p:sldId id="654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79" r:id="rId60"/>
    <p:sldId id="686" r:id="rId61"/>
    <p:sldId id="695" r:id="rId62"/>
    <p:sldId id="696" r:id="rId63"/>
    <p:sldId id="697" r:id="rId64"/>
    <p:sldId id="698" r:id="rId65"/>
    <p:sldId id="699" r:id="rId66"/>
    <p:sldId id="706" r:id="rId67"/>
    <p:sldId id="707" r:id="rId68"/>
    <p:sldId id="709" r:id="rId69"/>
    <p:sldId id="710" r:id="rId70"/>
    <p:sldId id="711" r:id="rId71"/>
    <p:sldId id="712" r:id="rId72"/>
    <p:sldId id="713" r:id="rId73"/>
    <p:sldId id="714" r:id="rId74"/>
    <p:sldId id="715" r:id="rId75"/>
    <p:sldId id="716" r:id="rId76"/>
    <p:sldId id="717" r:id="rId77"/>
    <p:sldId id="718" r:id="rId78"/>
    <p:sldId id="719" r:id="rId79"/>
    <p:sldId id="720" r:id="rId80"/>
    <p:sldId id="721" r:id="rId81"/>
    <p:sldId id="722" r:id="rId82"/>
    <p:sldId id="723" r:id="rId83"/>
    <p:sldId id="724" r:id="rId84"/>
    <p:sldId id="725" r:id="rId85"/>
    <p:sldId id="726" r:id="rId86"/>
    <p:sldId id="734" r:id="rId87"/>
    <p:sldId id="738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  <p:sldId id="755" r:id="rId99"/>
    <p:sldId id="758" r:id="rId100"/>
    <p:sldId id="762" r:id="rId101"/>
    <p:sldId id="763" r:id="rId102"/>
    <p:sldId id="885" r:id="rId103"/>
    <p:sldId id="886" r:id="rId104"/>
    <p:sldId id="887" r:id="rId105"/>
    <p:sldId id="764" r:id="rId106"/>
    <p:sldId id="765" r:id="rId107"/>
    <p:sldId id="766" r:id="rId108"/>
    <p:sldId id="777" r:id="rId109"/>
    <p:sldId id="781" r:id="rId110"/>
    <p:sldId id="782" r:id="rId111"/>
    <p:sldId id="794" r:id="rId112"/>
    <p:sldId id="795" r:id="rId113"/>
    <p:sldId id="796" r:id="rId114"/>
    <p:sldId id="797" r:id="rId115"/>
    <p:sldId id="799" r:id="rId116"/>
    <p:sldId id="800" r:id="rId117"/>
    <p:sldId id="801" r:id="rId118"/>
    <p:sldId id="807" r:id="rId119"/>
    <p:sldId id="808" r:id="rId120"/>
    <p:sldId id="809" r:id="rId121"/>
    <p:sldId id="810" r:id="rId122"/>
    <p:sldId id="811" r:id="rId123"/>
    <p:sldId id="813" r:id="rId124"/>
    <p:sldId id="814" r:id="rId125"/>
    <p:sldId id="821" r:id="rId126"/>
    <p:sldId id="822" r:id="rId127"/>
    <p:sldId id="823" r:id="rId128"/>
    <p:sldId id="824" r:id="rId129"/>
    <p:sldId id="825" r:id="rId130"/>
    <p:sldId id="826" r:id="rId131"/>
    <p:sldId id="827" r:id="rId132"/>
    <p:sldId id="828" r:id="rId133"/>
    <p:sldId id="829" r:id="rId134"/>
    <p:sldId id="831" r:id="rId135"/>
    <p:sldId id="833" r:id="rId136"/>
    <p:sldId id="834" r:id="rId137"/>
    <p:sldId id="838" r:id="rId138"/>
    <p:sldId id="842" r:id="rId139"/>
    <p:sldId id="848" r:id="rId140"/>
    <p:sldId id="849" r:id="rId141"/>
    <p:sldId id="851" r:id="rId142"/>
    <p:sldId id="852" r:id="rId143"/>
    <p:sldId id="888" r:id="rId144"/>
    <p:sldId id="889" r:id="rId145"/>
    <p:sldId id="860" r:id="rId146"/>
    <p:sldId id="861" r:id="rId147"/>
    <p:sldId id="862" r:id="rId148"/>
    <p:sldId id="863" r:id="rId149"/>
    <p:sldId id="864" r:id="rId150"/>
    <p:sldId id="865" r:id="rId151"/>
    <p:sldId id="866" r:id="rId152"/>
    <p:sldId id="867" r:id="rId153"/>
    <p:sldId id="868" r:id="rId154"/>
    <p:sldId id="873" r:id="rId155"/>
    <p:sldId id="874" r:id="rId156"/>
    <p:sldId id="875" r:id="rId157"/>
    <p:sldId id="876" r:id="rId158"/>
    <p:sldId id="877" r:id="rId159"/>
    <p:sldId id="878" r:id="rId160"/>
    <p:sldId id="879" r:id="rId161"/>
    <p:sldId id="880" r:id="rId162"/>
    <p:sldId id="881" r:id="rId163"/>
    <p:sldId id="882" r:id="rId164"/>
    <p:sldId id="883" r:id="rId165"/>
    <p:sldId id="884" r:id="rId166"/>
    <p:sldId id="647" r:id="rId167"/>
    <p:sldId id="643" r:id="rId168"/>
    <p:sldId id="644" r:id="rId169"/>
    <p:sldId id="646" r:id="rId170"/>
    <p:sldId id="64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7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slide" Target="slides/slide37.xml"/><Relationship Id="rId89" Type="http://schemas.openxmlformats.org/officeDocument/2006/relationships/slide" Target="slides/slide42.xml"/><Relationship Id="rId112" Type="http://schemas.openxmlformats.org/officeDocument/2006/relationships/slide" Target="slides/slide65.xml"/><Relationship Id="rId133" Type="http://schemas.openxmlformats.org/officeDocument/2006/relationships/slide" Target="slides/slide86.xml"/><Relationship Id="rId138" Type="http://schemas.openxmlformats.org/officeDocument/2006/relationships/slide" Target="slides/slide91.xml"/><Relationship Id="rId154" Type="http://schemas.openxmlformats.org/officeDocument/2006/relationships/slide" Target="slides/slide107.xml"/><Relationship Id="rId159" Type="http://schemas.openxmlformats.org/officeDocument/2006/relationships/slide" Target="slides/slide112.xml"/><Relationship Id="rId175" Type="http://schemas.openxmlformats.org/officeDocument/2006/relationships/theme" Target="theme/theme1.xml"/><Relationship Id="rId170" Type="http://schemas.openxmlformats.org/officeDocument/2006/relationships/slide" Target="slides/slide12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6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slide" Target="slides/slide32.xml"/><Relationship Id="rId102" Type="http://schemas.openxmlformats.org/officeDocument/2006/relationships/slide" Target="slides/slide55.xml"/><Relationship Id="rId123" Type="http://schemas.openxmlformats.org/officeDocument/2006/relationships/slide" Target="slides/slide76.xml"/><Relationship Id="rId128" Type="http://schemas.openxmlformats.org/officeDocument/2006/relationships/slide" Target="slides/slide81.xml"/><Relationship Id="rId144" Type="http://schemas.openxmlformats.org/officeDocument/2006/relationships/slide" Target="slides/slide97.xml"/><Relationship Id="rId149" Type="http://schemas.openxmlformats.org/officeDocument/2006/relationships/slide" Target="slides/slide10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3.xml"/><Relationship Id="rId95" Type="http://schemas.openxmlformats.org/officeDocument/2006/relationships/slide" Target="slides/slide48.xml"/><Relationship Id="rId160" Type="http://schemas.openxmlformats.org/officeDocument/2006/relationships/slide" Target="slides/slide113.xml"/><Relationship Id="rId165" Type="http://schemas.openxmlformats.org/officeDocument/2006/relationships/slide" Target="slides/slide118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113" Type="http://schemas.openxmlformats.org/officeDocument/2006/relationships/slide" Target="slides/slide66.xml"/><Relationship Id="rId118" Type="http://schemas.openxmlformats.org/officeDocument/2006/relationships/slide" Target="slides/slide71.xml"/><Relationship Id="rId134" Type="http://schemas.openxmlformats.org/officeDocument/2006/relationships/slide" Target="slides/slide87.xml"/><Relationship Id="rId139" Type="http://schemas.openxmlformats.org/officeDocument/2006/relationships/slide" Target="slides/slide92.xml"/><Relationship Id="rId80" Type="http://schemas.openxmlformats.org/officeDocument/2006/relationships/slide" Target="slides/slide33.xml"/><Relationship Id="rId85" Type="http://schemas.openxmlformats.org/officeDocument/2006/relationships/slide" Target="slides/slide38.xml"/><Relationship Id="rId150" Type="http://schemas.openxmlformats.org/officeDocument/2006/relationships/slide" Target="slides/slide103.xml"/><Relationship Id="rId155" Type="http://schemas.openxmlformats.org/officeDocument/2006/relationships/slide" Target="slides/slide108.xml"/><Relationship Id="rId171" Type="http://schemas.openxmlformats.org/officeDocument/2006/relationships/slide" Target="slides/slide124.xml"/><Relationship Id="rId176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2.xml"/><Relationship Id="rId103" Type="http://schemas.openxmlformats.org/officeDocument/2006/relationships/slide" Target="slides/slide56.xml"/><Relationship Id="rId108" Type="http://schemas.openxmlformats.org/officeDocument/2006/relationships/slide" Target="slides/slide61.xml"/><Relationship Id="rId124" Type="http://schemas.openxmlformats.org/officeDocument/2006/relationships/slide" Target="slides/slide77.xml"/><Relationship Id="rId129" Type="http://schemas.openxmlformats.org/officeDocument/2006/relationships/slide" Target="slides/slide82.xml"/><Relationship Id="rId54" Type="http://schemas.openxmlformats.org/officeDocument/2006/relationships/slide" Target="slides/slide7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91" Type="http://schemas.openxmlformats.org/officeDocument/2006/relationships/slide" Target="slides/slide44.xml"/><Relationship Id="rId96" Type="http://schemas.openxmlformats.org/officeDocument/2006/relationships/slide" Target="slides/slide49.xml"/><Relationship Id="rId140" Type="http://schemas.openxmlformats.org/officeDocument/2006/relationships/slide" Target="slides/slide93.xml"/><Relationship Id="rId145" Type="http://schemas.openxmlformats.org/officeDocument/2006/relationships/slide" Target="slides/slide98.xml"/><Relationship Id="rId161" Type="http://schemas.openxmlformats.org/officeDocument/2006/relationships/slide" Target="slides/slide114.xml"/><Relationship Id="rId166" Type="http://schemas.openxmlformats.org/officeDocument/2006/relationships/slide" Target="slides/slide1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2.xml"/><Relationship Id="rId114" Type="http://schemas.openxmlformats.org/officeDocument/2006/relationships/slide" Target="slides/slide67.xml"/><Relationship Id="rId119" Type="http://schemas.openxmlformats.org/officeDocument/2006/relationships/slide" Target="slides/slide7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slide" Target="slides/slide34.xml"/><Relationship Id="rId86" Type="http://schemas.openxmlformats.org/officeDocument/2006/relationships/slide" Target="slides/slide39.xml"/><Relationship Id="rId94" Type="http://schemas.openxmlformats.org/officeDocument/2006/relationships/slide" Target="slides/slide47.xml"/><Relationship Id="rId99" Type="http://schemas.openxmlformats.org/officeDocument/2006/relationships/slide" Target="slides/slide52.xml"/><Relationship Id="rId101" Type="http://schemas.openxmlformats.org/officeDocument/2006/relationships/slide" Target="slides/slide54.xml"/><Relationship Id="rId122" Type="http://schemas.openxmlformats.org/officeDocument/2006/relationships/slide" Target="slides/slide75.xml"/><Relationship Id="rId130" Type="http://schemas.openxmlformats.org/officeDocument/2006/relationships/slide" Target="slides/slide83.xml"/><Relationship Id="rId135" Type="http://schemas.openxmlformats.org/officeDocument/2006/relationships/slide" Target="slides/slide88.xml"/><Relationship Id="rId143" Type="http://schemas.openxmlformats.org/officeDocument/2006/relationships/slide" Target="slides/slide96.xml"/><Relationship Id="rId148" Type="http://schemas.openxmlformats.org/officeDocument/2006/relationships/slide" Target="slides/slide101.xml"/><Relationship Id="rId151" Type="http://schemas.openxmlformats.org/officeDocument/2006/relationships/slide" Target="slides/slide104.xml"/><Relationship Id="rId156" Type="http://schemas.openxmlformats.org/officeDocument/2006/relationships/slide" Target="slides/slide109.xml"/><Relationship Id="rId164" Type="http://schemas.openxmlformats.org/officeDocument/2006/relationships/slide" Target="slides/slide117.xml"/><Relationship Id="rId169" Type="http://schemas.openxmlformats.org/officeDocument/2006/relationships/slide" Target="slides/slide1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62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97" Type="http://schemas.openxmlformats.org/officeDocument/2006/relationships/slide" Target="slides/slide50.xml"/><Relationship Id="rId104" Type="http://schemas.openxmlformats.org/officeDocument/2006/relationships/slide" Target="slides/slide57.xml"/><Relationship Id="rId120" Type="http://schemas.openxmlformats.org/officeDocument/2006/relationships/slide" Target="slides/slide73.xml"/><Relationship Id="rId125" Type="http://schemas.openxmlformats.org/officeDocument/2006/relationships/slide" Target="slides/slide78.xml"/><Relationship Id="rId141" Type="http://schemas.openxmlformats.org/officeDocument/2006/relationships/slide" Target="slides/slide94.xml"/><Relationship Id="rId146" Type="http://schemas.openxmlformats.org/officeDocument/2006/relationships/slide" Target="slides/slide99.xml"/><Relationship Id="rId167" Type="http://schemas.openxmlformats.org/officeDocument/2006/relationships/slide" Target="slides/slide12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92" Type="http://schemas.openxmlformats.org/officeDocument/2006/relationships/slide" Target="slides/slide45.xml"/><Relationship Id="rId162" Type="http://schemas.openxmlformats.org/officeDocument/2006/relationships/slide" Target="slides/slide11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Relationship Id="rId87" Type="http://schemas.openxmlformats.org/officeDocument/2006/relationships/slide" Target="slides/slide40.xml"/><Relationship Id="rId110" Type="http://schemas.openxmlformats.org/officeDocument/2006/relationships/slide" Target="slides/slide63.xml"/><Relationship Id="rId115" Type="http://schemas.openxmlformats.org/officeDocument/2006/relationships/slide" Target="slides/slide68.xml"/><Relationship Id="rId131" Type="http://schemas.openxmlformats.org/officeDocument/2006/relationships/slide" Target="slides/slide84.xml"/><Relationship Id="rId136" Type="http://schemas.openxmlformats.org/officeDocument/2006/relationships/slide" Target="slides/slide89.xml"/><Relationship Id="rId157" Type="http://schemas.openxmlformats.org/officeDocument/2006/relationships/slide" Target="slides/slide110.xml"/><Relationship Id="rId61" Type="http://schemas.openxmlformats.org/officeDocument/2006/relationships/slide" Target="slides/slide14.xml"/><Relationship Id="rId82" Type="http://schemas.openxmlformats.org/officeDocument/2006/relationships/slide" Target="slides/slide35.xml"/><Relationship Id="rId152" Type="http://schemas.openxmlformats.org/officeDocument/2006/relationships/slide" Target="slides/slide105.xml"/><Relationship Id="rId173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9.xml"/><Relationship Id="rId77" Type="http://schemas.openxmlformats.org/officeDocument/2006/relationships/slide" Target="slides/slide30.xml"/><Relationship Id="rId100" Type="http://schemas.openxmlformats.org/officeDocument/2006/relationships/slide" Target="slides/slide53.xml"/><Relationship Id="rId105" Type="http://schemas.openxmlformats.org/officeDocument/2006/relationships/slide" Target="slides/slide58.xml"/><Relationship Id="rId126" Type="http://schemas.openxmlformats.org/officeDocument/2006/relationships/slide" Target="slides/slide79.xml"/><Relationship Id="rId147" Type="http://schemas.openxmlformats.org/officeDocument/2006/relationships/slide" Target="slides/slide100.xml"/><Relationship Id="rId168" Type="http://schemas.openxmlformats.org/officeDocument/2006/relationships/slide" Target="slides/slide12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93" Type="http://schemas.openxmlformats.org/officeDocument/2006/relationships/slide" Target="slides/slide46.xml"/><Relationship Id="rId98" Type="http://schemas.openxmlformats.org/officeDocument/2006/relationships/slide" Target="slides/slide51.xml"/><Relationship Id="rId121" Type="http://schemas.openxmlformats.org/officeDocument/2006/relationships/slide" Target="slides/slide74.xml"/><Relationship Id="rId142" Type="http://schemas.openxmlformats.org/officeDocument/2006/relationships/slide" Target="slides/slide95.xml"/><Relationship Id="rId163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20.xml"/><Relationship Id="rId116" Type="http://schemas.openxmlformats.org/officeDocument/2006/relationships/slide" Target="slides/slide69.xml"/><Relationship Id="rId137" Type="http://schemas.openxmlformats.org/officeDocument/2006/relationships/slide" Target="slides/slide90.xml"/><Relationship Id="rId158" Type="http://schemas.openxmlformats.org/officeDocument/2006/relationships/slide" Target="slides/slide11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5.xml"/><Relationship Id="rId83" Type="http://schemas.openxmlformats.org/officeDocument/2006/relationships/slide" Target="slides/slide36.xml"/><Relationship Id="rId88" Type="http://schemas.openxmlformats.org/officeDocument/2006/relationships/slide" Target="slides/slide41.xml"/><Relationship Id="rId111" Type="http://schemas.openxmlformats.org/officeDocument/2006/relationships/slide" Target="slides/slide64.xml"/><Relationship Id="rId132" Type="http://schemas.openxmlformats.org/officeDocument/2006/relationships/slide" Target="slides/slide85.xml"/><Relationship Id="rId153" Type="http://schemas.openxmlformats.org/officeDocument/2006/relationships/slide" Target="slides/slide106.xml"/><Relationship Id="rId174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0.xml"/><Relationship Id="rId106" Type="http://schemas.openxmlformats.org/officeDocument/2006/relationships/slide" Target="slides/slide59.xml"/><Relationship Id="rId127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wmf"/><Relationship Id="rId1" Type="http://schemas.openxmlformats.org/officeDocument/2006/relationships/image" Target="../media/image58.e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26-04-2021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5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11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1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768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12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62" name="Google Shape;762;p2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29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13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1" name="Google Shape;901;p3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03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85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2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56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39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92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05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24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29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611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290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206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5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54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4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469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9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51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1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87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72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26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24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1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5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1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S=[9+, 5-] una collezione di esempi di cui 9 positivi e 5 negativi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24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534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017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6912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456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435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31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13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261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901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48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6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 riduzione in entropia attesa partizionando sui valori dell’ attributo 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388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38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481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3935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84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2237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130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629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79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524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910B8-CA7D-4DE4-A6F1-24440A419BDA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4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7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47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82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188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80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615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61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84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90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79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85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3941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8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8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p1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9246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645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22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993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17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174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87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204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89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04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90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050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99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8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9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1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8507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375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321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79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891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393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205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12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549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695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109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4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fld id="{00000000-1234-1234-1234-123412341234}" type="slidenum">
              <a:rPr lang="en-US" sz="13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10</a:t>
            </a:fld>
            <a:endParaRPr sz="130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1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001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17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920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438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800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379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061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803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927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714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8EEB9-A736-43E7-AB4E-07D3E48959C4}" type="slidenum">
              <a:rPr lang="en-IN" smtClean="0">
                <a:solidFill>
                  <a:prstClr val="black"/>
                </a:solidFill>
              </a:rPr>
              <a:pPr/>
              <a:t>119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4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01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29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90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004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27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20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02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7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40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97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77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22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04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908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3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81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8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750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02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469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5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896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6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3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8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47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1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376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50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387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157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56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90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0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80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93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70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14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86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608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93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510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552908"/>
          </a:xfrm>
        </p:spPr>
        <p:txBody>
          <a:bodyPr lIns="0" tIns="0" rIns="0" bIns="0"/>
          <a:lstStyle>
            <a:lvl1pPr>
              <a:defRPr sz="359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390235"/>
          </a:xfrm>
        </p:spPr>
        <p:txBody>
          <a:bodyPr lIns="0" tIns="0" rIns="0" bIns="0"/>
          <a:lstStyle>
            <a:lvl1pPr>
              <a:defRPr sz="2536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9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40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41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42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43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44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4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46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8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9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50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51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52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53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54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55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56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58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59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60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61.xml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62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63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64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7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5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0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3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71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9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8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8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8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20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3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8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3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2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5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6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2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3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4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7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6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7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6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1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9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8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7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5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1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1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8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8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2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608"/>
            <a:ext cx="12131791" cy="66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126" y="202588"/>
            <a:ext cx="1102774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625" y="1887273"/>
            <a:ext cx="93803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39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2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66292">
        <a:defRPr>
          <a:latin typeface="+mn-lt"/>
          <a:ea typeface="+mn-ea"/>
          <a:cs typeface="+mn-cs"/>
        </a:defRPr>
      </a:lvl2pPr>
      <a:lvl3pPr marL="1932584">
        <a:defRPr>
          <a:latin typeface="+mn-lt"/>
          <a:ea typeface="+mn-ea"/>
          <a:cs typeface="+mn-cs"/>
        </a:defRPr>
      </a:lvl3pPr>
      <a:lvl4pPr marL="2898877">
        <a:defRPr>
          <a:latin typeface="+mn-lt"/>
          <a:ea typeface="+mn-ea"/>
          <a:cs typeface="+mn-cs"/>
        </a:defRPr>
      </a:lvl4pPr>
      <a:lvl5pPr marL="3865169">
        <a:defRPr>
          <a:latin typeface="+mn-lt"/>
          <a:ea typeface="+mn-ea"/>
          <a:cs typeface="+mn-cs"/>
        </a:defRPr>
      </a:lvl5pPr>
      <a:lvl6pPr marL="4831461">
        <a:defRPr>
          <a:latin typeface="+mn-lt"/>
          <a:ea typeface="+mn-ea"/>
          <a:cs typeface="+mn-cs"/>
        </a:defRPr>
      </a:lvl6pPr>
      <a:lvl7pPr marL="5797753">
        <a:defRPr>
          <a:latin typeface="+mn-lt"/>
          <a:ea typeface="+mn-ea"/>
          <a:cs typeface="+mn-cs"/>
        </a:defRPr>
      </a:lvl7pPr>
      <a:lvl8pPr marL="6764045">
        <a:defRPr>
          <a:latin typeface="+mn-lt"/>
          <a:ea typeface="+mn-ea"/>
          <a:cs typeface="+mn-cs"/>
        </a:defRPr>
      </a:lvl8pPr>
      <a:lvl9pPr marL="77303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6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38.png"/><Relationship Id="rId11" Type="http://schemas.openxmlformats.org/officeDocument/2006/relationships/image" Target="../media/image244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hyperlink" Target="http://karpathy.github.io/2015/05/21/rnn-e%EF%AC%80ectiveness/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hyperlink" Target="http://karpathy.github.io/2015/05/21/rnn-e%EF%AC%80ectiveness/)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hyperlink" Target="http://karpathy.github.io/2015/05/21/rnn-e&#64256;ectiveness/)" TargetMode="External"/><Relationship Id="rId7" Type="http://schemas.openxmlformats.org/officeDocument/2006/relationships/image" Target="../media/image236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93.xml"/><Relationship Id="rId16" Type="http://schemas.openxmlformats.org/officeDocument/2006/relationships/hyperlink" Target="https://pytorch.org/tutorials/intermediate/char_rnn_generation_tutorial.html" TargetMode="Externa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61.png"/><Relationship Id="rId11" Type="http://schemas.openxmlformats.org/officeDocument/2006/relationships/image" Target="../media/image265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4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7.png"/><Relationship Id="rId11" Type="http://schemas.openxmlformats.org/officeDocument/2006/relationships/image" Target="../media/image272.png"/><Relationship Id="rId5" Type="http://schemas.openxmlformats.org/officeDocument/2006/relationships/image" Target="../media/image256.png"/><Relationship Id="rId10" Type="http://schemas.openxmlformats.org/officeDocument/2006/relationships/image" Target="../media/image267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4" Type="http://schemas.openxmlformats.org/officeDocument/2006/relationships/hyperlink" Target="https://en.wikipedia.org/wiki/Predictive_inferen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6.png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2.jpeg"/><Relationship Id="rId18" Type="http://schemas.openxmlformats.org/officeDocument/2006/relationships/image" Target="../media/image47.png"/><Relationship Id="rId3" Type="http://schemas.openxmlformats.org/officeDocument/2006/relationships/tags" Target="../tags/tag4.xml"/><Relationship Id="rId21" Type="http://schemas.openxmlformats.org/officeDocument/2006/relationships/image" Target="../media/image50.png"/><Relationship Id="rId7" Type="http://schemas.openxmlformats.org/officeDocument/2006/relationships/tags" Target="../tags/tag8.xml"/><Relationship Id="rId12" Type="http://schemas.openxmlformats.org/officeDocument/2006/relationships/notesSlide" Target="../notesSlides/notesSlide24.xml"/><Relationship Id="rId17" Type="http://schemas.openxmlformats.org/officeDocument/2006/relationships/image" Target="../media/image46.png"/><Relationship Id="rId2" Type="http://schemas.openxmlformats.org/officeDocument/2006/relationships/tags" Target="../tags/tag3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tags" Target="../tags/tag11.xml"/><Relationship Id="rId19" Type="http://schemas.openxmlformats.org/officeDocument/2006/relationships/image" Target="../media/image4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6.png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1.wmf"/><Relationship Id="rId5" Type="http://schemas.openxmlformats.org/officeDocument/2006/relationships/image" Target="../media/image58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5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56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3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770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76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Compre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8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After first step</a:t>
            </a:r>
            <a:endParaRPr dirty="0"/>
          </a:p>
        </p:txBody>
      </p:sp>
      <p:pic>
        <p:nvPicPr>
          <p:cNvPr id="751" name="Google Shape;751;p18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 l="-12081" r="-12081"/>
          <a:stretch/>
        </p:blipFill>
        <p:spPr>
          <a:xfrm>
            <a:off x="477837" y="2270125"/>
            <a:ext cx="8208963" cy="4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99303"/>
            <a:ext cx="11022349" cy="552914"/>
          </a:xfrm>
        </p:spPr>
        <p:txBody>
          <a:bodyPr/>
          <a:lstStyle/>
          <a:p>
            <a:r>
              <a:rPr lang="en-IN" dirty="0" smtClean="0"/>
              <a:t>Cell State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335365"/>
            <a:ext cx="8515462" cy="45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37" y="208021"/>
            <a:ext cx="11022349" cy="552914"/>
          </a:xfrm>
        </p:spPr>
        <p:txBody>
          <a:bodyPr/>
          <a:lstStyle/>
          <a:p>
            <a:r>
              <a:rPr lang="en-IN" dirty="0" smtClean="0"/>
              <a:t>Hidden State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496413"/>
            <a:ext cx="8465135" cy="48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99303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79" y="1335364"/>
            <a:ext cx="8445004" cy="49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30" y="1335364"/>
            <a:ext cx="849533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28" y="1174316"/>
            <a:ext cx="8565791" cy="54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Cell State Calculation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28" y="1335364"/>
            <a:ext cx="7841071" cy="47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Output Gates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80" y="1335364"/>
            <a:ext cx="8153102" cy="5224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685" y="4073197"/>
            <a:ext cx="3462552" cy="7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99303"/>
            <a:ext cx="11022349" cy="552914"/>
          </a:xfrm>
        </p:spPr>
        <p:txBody>
          <a:bodyPr/>
          <a:lstStyle/>
          <a:p>
            <a:r>
              <a:rPr lang="en-IN" dirty="0" smtClean="0"/>
              <a:t>Gated recurrent Unit (GRU)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7" y="1657462"/>
            <a:ext cx="11079805" cy="370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Types of Sequence </a:t>
            </a:r>
            <a:r>
              <a:rPr lang="en-IN" dirty="0" err="1" smtClean="0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833086" y="24256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5">
                <a:moveTo>
                  <a:pt x="2080" y="-19049"/>
                </a:moveTo>
                <a:lnTo>
                  <a:pt x="2080" y="273095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4496943" y="18348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4496955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3666484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3110942" y="2175766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3945752" y="2173695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360586" y="24192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5" h="254635">
                <a:moveTo>
                  <a:pt x="2079" y="-19049"/>
                </a:moveTo>
                <a:lnTo>
                  <a:pt x="2079" y="273095"/>
                </a:lnTo>
              </a:path>
            </a:pathLst>
          </a:custGeom>
          <a:ln w="422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7638440" y="2169364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90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8473249" y="2167296"/>
            <a:ext cx="180379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127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" name="object 94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93" name="object 90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4" name="object 91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5" name="object 92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4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Many-to-One </a:t>
            </a:r>
            <a:r>
              <a:rPr lang="en-IN" dirty="0" err="1" smtClean="0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833086" y="24256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5">
                <a:moveTo>
                  <a:pt x="2080" y="-19049"/>
                </a:moveTo>
                <a:lnTo>
                  <a:pt x="2080" y="273095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4496943" y="18348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4496955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3666484" y="241913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3110942" y="2175766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3945752" y="2173695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5760281" y="4925806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5760281" y="4925806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19" y="7156"/>
                </a:lnTo>
                <a:lnTo>
                  <a:pt x="91067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7" y="437099"/>
                </a:lnTo>
                <a:lnTo>
                  <a:pt x="55619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7421223" y="375729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7421223" y="375729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1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/>
          <p:nvPr/>
        </p:nvSpPr>
        <p:spPr>
          <a:xfrm>
            <a:off x="5831023" y="434798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2" name="object 90"/>
          <p:cNvSpPr/>
          <p:nvPr/>
        </p:nvSpPr>
        <p:spPr>
          <a:xfrm>
            <a:off x="5831023" y="434798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6068704" y="4681148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7732066" y="4090304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6665833" y="434155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198" y="0"/>
                </a:moveTo>
                <a:lnTo>
                  <a:pt x="338503" y="2369"/>
                </a:lnTo>
                <a:lnTo>
                  <a:pt x="282482" y="9253"/>
                </a:lnTo>
                <a:lnTo>
                  <a:pt x="229749" y="20312"/>
                </a:lnTo>
                <a:lnTo>
                  <a:pt x="180919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19" y="401891"/>
                </a:lnTo>
                <a:lnTo>
                  <a:pt x="229749" y="416788"/>
                </a:lnTo>
                <a:lnTo>
                  <a:pt x="282482" y="427847"/>
                </a:lnTo>
                <a:lnTo>
                  <a:pt x="338503" y="434731"/>
                </a:lnTo>
                <a:lnTo>
                  <a:pt x="397198" y="437100"/>
                </a:lnTo>
                <a:lnTo>
                  <a:pt x="455894" y="434731"/>
                </a:lnTo>
                <a:lnTo>
                  <a:pt x="511915" y="427847"/>
                </a:lnTo>
                <a:lnTo>
                  <a:pt x="564648" y="416788"/>
                </a:lnTo>
                <a:lnTo>
                  <a:pt x="613478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8" y="35209"/>
                </a:lnTo>
                <a:lnTo>
                  <a:pt x="564648" y="20312"/>
                </a:lnTo>
                <a:lnTo>
                  <a:pt x="511915" y="9253"/>
                </a:lnTo>
                <a:lnTo>
                  <a:pt x="455894" y="2369"/>
                </a:lnTo>
                <a:lnTo>
                  <a:pt x="397198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6665833" y="434155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/>
          <p:nvPr/>
        </p:nvSpPr>
        <p:spPr>
          <a:xfrm>
            <a:off x="7496307" y="4341496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8" name="object 96"/>
          <p:cNvSpPr/>
          <p:nvPr/>
        </p:nvSpPr>
        <p:spPr>
          <a:xfrm>
            <a:off x="7496307" y="434149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6" y="99548"/>
                </a:lnTo>
                <a:lnTo>
                  <a:pt x="757481" y="126415"/>
                </a:lnTo>
                <a:lnTo>
                  <a:pt x="790090" y="186254"/>
                </a:lnTo>
                <a:lnTo>
                  <a:pt x="794397" y="218549"/>
                </a:lnTo>
                <a:lnTo>
                  <a:pt x="777580" y="281670"/>
                </a:lnTo>
                <a:lnTo>
                  <a:pt x="730406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9" name="object 97"/>
          <p:cNvSpPr/>
          <p:nvPr/>
        </p:nvSpPr>
        <p:spPr>
          <a:xfrm>
            <a:off x="6529906" y="4454488"/>
            <a:ext cx="110249" cy="870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0" name="object 98"/>
          <p:cNvSpPr/>
          <p:nvPr/>
        </p:nvSpPr>
        <p:spPr>
          <a:xfrm>
            <a:off x="7360963" y="4451700"/>
            <a:ext cx="109560" cy="87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1" name="object 99"/>
          <p:cNvSpPr/>
          <p:nvPr/>
        </p:nvSpPr>
        <p:spPr>
          <a:xfrm>
            <a:off x="6590733" y="492589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3"/>
                </a:lnTo>
                <a:lnTo>
                  <a:pt x="981325" y="410426"/>
                </a:lnTo>
                <a:lnTo>
                  <a:pt x="1000842" y="381478"/>
                </a:lnTo>
                <a:lnTo>
                  <a:pt x="1007999" y="346030"/>
                </a:lnTo>
                <a:lnTo>
                  <a:pt x="1007999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2" name="object 100"/>
          <p:cNvSpPr/>
          <p:nvPr/>
        </p:nvSpPr>
        <p:spPr>
          <a:xfrm>
            <a:off x="6590733" y="492589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19" y="7156"/>
                </a:lnTo>
                <a:lnTo>
                  <a:pt x="91067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6" y="56218"/>
                </a:lnTo>
                <a:lnTo>
                  <a:pt x="1007997" y="91069"/>
                </a:lnTo>
                <a:lnTo>
                  <a:pt x="1007997" y="346029"/>
                </a:lnTo>
                <a:lnTo>
                  <a:pt x="1000840" y="381477"/>
                </a:lnTo>
                <a:lnTo>
                  <a:pt x="981324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7" y="437099"/>
                </a:lnTo>
                <a:lnTo>
                  <a:pt x="55619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3" name="object 101"/>
          <p:cNvSpPr/>
          <p:nvPr/>
        </p:nvSpPr>
        <p:spPr>
          <a:xfrm>
            <a:off x="7421211" y="4925789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4" name="object 102"/>
          <p:cNvSpPr/>
          <p:nvPr/>
        </p:nvSpPr>
        <p:spPr>
          <a:xfrm>
            <a:off x="7421211" y="4925789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5" name="object 103"/>
          <p:cNvSpPr/>
          <p:nvPr/>
        </p:nvSpPr>
        <p:spPr>
          <a:xfrm>
            <a:off x="6901588" y="4674701"/>
            <a:ext cx="87040" cy="109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6" name="object 104"/>
          <p:cNvSpPr/>
          <p:nvPr/>
        </p:nvSpPr>
        <p:spPr>
          <a:xfrm>
            <a:off x="7732066" y="4674595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7" name="object 105"/>
          <p:cNvSpPr/>
          <p:nvPr/>
        </p:nvSpPr>
        <p:spPr>
          <a:xfrm>
            <a:off x="8326782" y="434793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8" name="object 106"/>
          <p:cNvSpPr/>
          <p:nvPr/>
        </p:nvSpPr>
        <p:spPr>
          <a:xfrm>
            <a:off x="8326782" y="434793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9" name="object 107"/>
          <p:cNvSpPr/>
          <p:nvPr/>
        </p:nvSpPr>
        <p:spPr>
          <a:xfrm>
            <a:off x="9161593" y="4341498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0" name="object 108"/>
          <p:cNvSpPr/>
          <p:nvPr/>
        </p:nvSpPr>
        <p:spPr>
          <a:xfrm>
            <a:off x="9161593" y="4341498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1" name="object 109"/>
          <p:cNvSpPr/>
          <p:nvPr/>
        </p:nvSpPr>
        <p:spPr>
          <a:xfrm>
            <a:off x="9025666" y="4454435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2" name="object 110"/>
          <p:cNvSpPr/>
          <p:nvPr/>
        </p:nvSpPr>
        <p:spPr>
          <a:xfrm>
            <a:off x="9086511" y="376373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9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3" name="object 111"/>
          <p:cNvSpPr/>
          <p:nvPr/>
        </p:nvSpPr>
        <p:spPr>
          <a:xfrm>
            <a:off x="9086511" y="376373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4" name="object 112"/>
          <p:cNvSpPr/>
          <p:nvPr/>
        </p:nvSpPr>
        <p:spPr>
          <a:xfrm>
            <a:off x="8251710" y="377660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5" name="object 113"/>
          <p:cNvSpPr/>
          <p:nvPr/>
        </p:nvSpPr>
        <p:spPr>
          <a:xfrm>
            <a:off x="8251710" y="377660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6" name="object 114"/>
          <p:cNvSpPr/>
          <p:nvPr/>
        </p:nvSpPr>
        <p:spPr>
          <a:xfrm>
            <a:off x="8575937" y="4123003"/>
            <a:ext cx="60275" cy="83046"/>
          </a:xfrm>
          <a:custGeom>
            <a:avLst/>
            <a:gdLst/>
            <a:ahLst/>
            <a:cxnLst/>
            <a:rect l="l" t="t" r="r" b="b"/>
            <a:pathLst>
              <a:path w="85725" h="118110">
                <a:moveTo>
                  <a:pt x="0" y="117719"/>
                </a:moveTo>
                <a:lnTo>
                  <a:pt x="42847" y="0"/>
                </a:lnTo>
                <a:lnTo>
                  <a:pt x="70100" y="74874"/>
                </a:lnTo>
                <a:lnTo>
                  <a:pt x="42847" y="74874"/>
                </a:lnTo>
                <a:lnTo>
                  <a:pt x="0" y="117719"/>
                </a:lnTo>
                <a:close/>
              </a:path>
              <a:path w="85725" h="118110">
                <a:moveTo>
                  <a:pt x="85694" y="117719"/>
                </a:moveTo>
                <a:lnTo>
                  <a:pt x="42847" y="74874"/>
                </a:lnTo>
                <a:lnTo>
                  <a:pt x="70100" y="74874"/>
                </a:lnTo>
                <a:lnTo>
                  <a:pt x="85694" y="1177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7" name="object 115"/>
          <p:cNvSpPr/>
          <p:nvPr/>
        </p:nvSpPr>
        <p:spPr>
          <a:xfrm>
            <a:off x="8575937" y="4123003"/>
            <a:ext cx="60275" cy="83046"/>
          </a:xfrm>
          <a:custGeom>
            <a:avLst/>
            <a:gdLst/>
            <a:ahLst/>
            <a:cxnLst/>
            <a:rect l="l" t="t" r="r" b="b"/>
            <a:pathLst>
              <a:path w="85725" h="118110">
                <a:moveTo>
                  <a:pt x="42847" y="74874"/>
                </a:moveTo>
                <a:lnTo>
                  <a:pt x="85694" y="117719"/>
                </a:lnTo>
                <a:lnTo>
                  <a:pt x="42847" y="0"/>
                </a:lnTo>
                <a:lnTo>
                  <a:pt x="0" y="117719"/>
                </a:lnTo>
                <a:lnTo>
                  <a:pt x="42847" y="7487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8" name="object 116"/>
          <p:cNvSpPr/>
          <p:nvPr/>
        </p:nvSpPr>
        <p:spPr>
          <a:xfrm>
            <a:off x="9397351" y="4096846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9" name="object 117"/>
          <p:cNvSpPr/>
          <p:nvPr/>
        </p:nvSpPr>
        <p:spPr>
          <a:xfrm>
            <a:off x="8190746" y="4455261"/>
            <a:ext cx="110261" cy="87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0" name="object 118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1" name="object 119"/>
          <p:cNvSpPr txBox="1"/>
          <p:nvPr/>
        </p:nvSpPr>
        <p:spPr>
          <a:xfrm>
            <a:off x="7125463" y="2923516"/>
            <a:ext cx="16064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2" name="object 120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3" name="object 121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4" name="object 123"/>
          <p:cNvSpPr/>
          <p:nvPr/>
        </p:nvSpPr>
        <p:spPr>
          <a:xfrm>
            <a:off x="5244704" y="2023507"/>
            <a:ext cx="4751932" cy="3102620"/>
          </a:xfrm>
          <a:custGeom>
            <a:avLst/>
            <a:gdLst/>
            <a:ahLst/>
            <a:cxnLst/>
            <a:rect l="l" t="t" r="r" b="b"/>
            <a:pathLst>
              <a:path w="6758305" h="4412615">
                <a:moveTo>
                  <a:pt x="0" y="0"/>
                </a:moveTo>
                <a:lnTo>
                  <a:pt x="6758052" y="0"/>
                </a:lnTo>
                <a:lnTo>
                  <a:pt x="6758052" y="4412124"/>
                </a:lnTo>
                <a:lnTo>
                  <a:pt x="0" y="4412124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5" name="object 124"/>
          <p:cNvSpPr txBox="1"/>
          <p:nvPr/>
        </p:nvSpPr>
        <p:spPr>
          <a:xfrm>
            <a:off x="5283399" y="2044902"/>
            <a:ext cx="4440734" cy="1062293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R="3572">
              <a:lnSpc>
                <a:spcPct val="101600"/>
              </a:lnSpc>
              <a:spcBef>
                <a:spcPts val="25"/>
              </a:spcBef>
            </a:pPr>
            <a:r>
              <a:rPr sz="2249" b="1" spc="36" dirty="0">
                <a:solidFill>
                  <a:srgbClr val="FFFFFF"/>
                </a:solidFill>
                <a:latin typeface="Arial"/>
                <a:cs typeface="Arial"/>
              </a:rPr>
              <a:t>Many-to-one</a:t>
            </a:r>
            <a:r>
              <a:rPr sz="2249" spc="36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sequence, </a:t>
            </a:r>
            <a:r>
              <a:rPr sz="2249" spc="9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fixed-size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vector,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4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4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27" name="object 125"/>
          <p:cNvSpPr txBox="1"/>
          <p:nvPr/>
        </p:nvSpPr>
        <p:spPr>
          <a:xfrm>
            <a:off x="5283399" y="3437929"/>
            <a:ext cx="4646116" cy="1062293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R="3572">
              <a:lnSpc>
                <a:spcPct val="101600"/>
              </a:lnSpc>
              <a:spcBef>
                <a:spcPts val="25"/>
              </a:spcBef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sentiment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analysis,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249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2249" spc="49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text,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and 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49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label.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6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Second step</a:t>
            </a:r>
            <a:endParaRPr/>
          </a:p>
        </p:txBody>
      </p:sp>
      <p:sp>
        <p:nvSpPr>
          <p:cNvPr id="758" name="Google Shape;758;p19"/>
          <p:cNvSpPr txBox="1">
            <a:spLocks noGrp="1"/>
          </p:cNvSpPr>
          <p:nvPr>
            <p:ph type="body" sz="quarter" idx="13"/>
          </p:nvPr>
        </p:nvSpPr>
        <p:spPr>
          <a:xfrm>
            <a:off x="685800" y="17526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80"/>
              <a:buFont typeface="Noto Sans Symbols"/>
              <a:buChar char="▪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Working on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Outlook=Sunny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node: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= 0.970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3.5 × 0.918 = 0 .019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Sunny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Temp.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0.970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0.0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2/5 × 1.0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1/5 × 0.0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0.570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3200400"/>
            <a:ext cx="5702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8;p19"/>
          <p:cNvSpPr txBox="1">
            <a:spLocks/>
          </p:cNvSpPr>
          <p:nvPr/>
        </p:nvSpPr>
        <p:spPr>
          <a:xfrm>
            <a:off x="762000" y="3276600"/>
            <a:ext cx="533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provides the best prediction for the target</a:t>
            </a:r>
          </a:p>
          <a:p>
            <a:pPr marL="342900">
              <a:spcBef>
                <a:spcPts val="496"/>
              </a:spcBef>
              <a:buSzPts val="2480"/>
              <a:buFont typeface="Noto Sans Symbols"/>
              <a:buChar char="▪"/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Lets grow the tree</a:t>
            </a: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 to the tree a successor for each possible value of </a:t>
            </a: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Noto Sans Symbols"/>
              <a:buChar char="▪"/>
            </a:pPr>
            <a:r>
              <a:rPr lang="en-US" sz="18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partition the training samples according to the value of </a:t>
            </a: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endParaRPr lang="en-US" sz="1800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434"/>
              </a:spcBef>
              <a:buSzPts val="2170"/>
              <a:buFont typeface="Arial" panose="020B0604020202020204" pitchFamily="34" charset="0"/>
              <a:buNone/>
            </a:pPr>
            <a:r>
              <a:rPr lang="en-US" sz="217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One-to-Many </a:t>
            </a:r>
            <a:r>
              <a:rPr lang="en-IN" dirty="0" err="1"/>
              <a:t>Modeling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360586" y="2419257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5" h="254635">
                <a:moveTo>
                  <a:pt x="2079" y="-19049"/>
                </a:moveTo>
                <a:lnTo>
                  <a:pt x="2079" y="273095"/>
                </a:lnTo>
              </a:path>
            </a:pathLst>
          </a:custGeom>
          <a:ln w="422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9024440" y="1828421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7638440" y="2169364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90" h="6350">
                <a:moveTo>
                  <a:pt x="-19049" y="3105"/>
                </a:moveTo>
                <a:lnTo>
                  <a:pt x="281514" y="3105"/>
                </a:lnTo>
              </a:path>
            </a:pathLst>
          </a:custGeom>
          <a:ln w="4431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8473249" y="2167296"/>
            <a:ext cx="180379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127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7359158" y="184145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8193969" y="182847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1" name="object 79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2785636" y="2923524"/>
            <a:ext cx="16064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6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4" name="object 81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5" name="object 82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object 83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5"/>
          <p:cNvSpPr txBox="1"/>
          <p:nvPr/>
        </p:nvSpPr>
        <p:spPr>
          <a:xfrm>
            <a:off x="2053829" y="1295190"/>
            <a:ext cx="4751932" cy="25017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0985" rIns="0" bIns="0" rtlCol="0">
            <a:spAutoFit/>
          </a:bodyPr>
          <a:lstStyle/>
          <a:p>
            <a:pPr marL="32588" marR="250889">
              <a:lnSpc>
                <a:spcPct val="101600"/>
              </a:lnSpc>
              <a:spcBef>
                <a:spcPts val="165"/>
              </a:spcBef>
            </a:pPr>
            <a:r>
              <a:rPr sz="2249" b="1" spc="25" dirty="0">
                <a:solidFill>
                  <a:srgbClr val="FFFFFF"/>
                </a:solidFill>
                <a:latin typeface="Arial"/>
                <a:cs typeface="Arial"/>
              </a:rPr>
              <a:t>One-to-many</a:t>
            </a:r>
            <a:r>
              <a:rPr sz="2249" spc="2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55" dirty="0">
                <a:solidFill>
                  <a:srgbClr val="FFFFFF"/>
                </a:solidFill>
                <a:latin typeface="Arial"/>
                <a:cs typeface="Arial"/>
              </a:rPr>
              <a:t>standard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format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(not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25" dirty="0">
                <a:solidFill>
                  <a:srgbClr val="FFFFFF"/>
                </a:solidFill>
                <a:latin typeface="Arial"/>
                <a:cs typeface="Arial"/>
              </a:rPr>
              <a:t>sequence), 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49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35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588" marR="398655" algn="just">
              <a:lnSpc>
                <a:spcPct val="101600"/>
              </a:lnSpc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captioning,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249" spc="-1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249" spc="74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image,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49" spc="89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2249" spc="42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49" spc="-3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description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249" spc="-2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Many-to-Many </a:t>
            </a:r>
            <a:r>
              <a:rPr lang="en-IN" dirty="0" err="1"/>
              <a:t>Modeling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2481637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2481637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3"/>
                </a:lnTo>
                <a:lnTo>
                  <a:pt x="981325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42580" y="143577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52382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52380" y="202646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790063" y="2359626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453421" y="176878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312109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7" y="429942"/>
                </a:lnTo>
                <a:lnTo>
                  <a:pt x="981325" y="410425"/>
                </a:lnTo>
                <a:lnTo>
                  <a:pt x="1000842" y="381478"/>
                </a:lnTo>
                <a:lnTo>
                  <a:pt x="1007999" y="346029"/>
                </a:lnTo>
                <a:lnTo>
                  <a:pt x="1007999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312109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142580" y="2604284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42580" y="260428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2" y="7156"/>
                </a:lnTo>
                <a:lnTo>
                  <a:pt x="91069" y="0"/>
                </a:lnTo>
                <a:lnTo>
                  <a:pt x="916932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69" y="437099"/>
                </a:lnTo>
                <a:lnTo>
                  <a:pt x="55622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3387190" y="20200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4217664" y="2019974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4"/>
                </a:lnTo>
                <a:lnTo>
                  <a:pt x="63991" y="99546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1" y="383492"/>
                </a:lnTo>
                <a:lnTo>
                  <a:pt x="696972" y="361934"/>
                </a:lnTo>
                <a:lnTo>
                  <a:pt x="730407" y="337552"/>
                </a:lnTo>
                <a:lnTo>
                  <a:pt x="757482" y="310684"/>
                </a:lnTo>
                <a:lnTo>
                  <a:pt x="790092" y="250845"/>
                </a:lnTo>
                <a:lnTo>
                  <a:pt x="794398" y="218549"/>
                </a:lnTo>
                <a:lnTo>
                  <a:pt x="790092" y="186253"/>
                </a:lnTo>
                <a:lnTo>
                  <a:pt x="757482" y="126414"/>
                </a:lnTo>
                <a:lnTo>
                  <a:pt x="730407" y="99546"/>
                </a:lnTo>
                <a:lnTo>
                  <a:pt x="696972" y="75164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4217664" y="20199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4453437" y="2353092"/>
            <a:ext cx="87040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3622962" y="2353092"/>
            <a:ext cx="87043" cy="1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3251262" y="2132966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4082322" y="21301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5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69"/>
                </a:lnTo>
                <a:lnTo>
                  <a:pt x="992699" y="40543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09135" y="259788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4" y="26673"/>
                </a:lnTo>
                <a:lnTo>
                  <a:pt x="55623" y="7156"/>
                </a:lnTo>
                <a:lnTo>
                  <a:pt x="91072" y="0"/>
                </a:lnTo>
                <a:lnTo>
                  <a:pt x="916932" y="0"/>
                </a:lnTo>
                <a:lnTo>
                  <a:pt x="967457" y="15300"/>
                </a:lnTo>
                <a:lnTo>
                  <a:pt x="1001068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9" y="429943"/>
                </a:lnTo>
                <a:lnTo>
                  <a:pt x="916932" y="437099"/>
                </a:lnTo>
                <a:lnTo>
                  <a:pt x="91072" y="437099"/>
                </a:lnTo>
                <a:lnTo>
                  <a:pt x="55623" y="429943"/>
                </a:lnTo>
                <a:lnTo>
                  <a:pt x="26674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2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8670080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5"/>
                </a:lnTo>
                <a:lnTo>
                  <a:pt x="36916" y="310685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3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3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5"/>
                </a:lnTo>
                <a:lnTo>
                  <a:pt x="790093" y="250845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7079879" y="202006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7317560" y="2353224"/>
            <a:ext cx="87034" cy="110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8980922" y="1762380"/>
            <a:ext cx="87040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7914689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7914687" y="201362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7"/>
                </a:lnTo>
                <a:lnTo>
                  <a:pt x="97426" y="75165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5"/>
                </a:lnTo>
                <a:lnTo>
                  <a:pt x="730408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2"/>
                </a:lnTo>
                <a:lnTo>
                  <a:pt x="696973" y="361934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4"/>
                </a:lnTo>
                <a:lnTo>
                  <a:pt x="63991" y="337552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7" y="427847"/>
                </a:lnTo>
                <a:lnTo>
                  <a:pt x="564650" y="416788"/>
                </a:lnTo>
                <a:lnTo>
                  <a:pt x="613480" y="401891"/>
                </a:lnTo>
                <a:lnTo>
                  <a:pt x="657792" y="383494"/>
                </a:lnTo>
                <a:lnTo>
                  <a:pt x="696974" y="361935"/>
                </a:lnTo>
                <a:lnTo>
                  <a:pt x="730409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9" y="99547"/>
                </a:lnTo>
                <a:lnTo>
                  <a:pt x="696974" y="75165"/>
                </a:lnTo>
                <a:lnTo>
                  <a:pt x="657792" y="53606"/>
                </a:lnTo>
                <a:lnTo>
                  <a:pt x="613480" y="35209"/>
                </a:lnTo>
                <a:lnTo>
                  <a:pt x="564650" y="20312"/>
                </a:lnTo>
                <a:lnTo>
                  <a:pt x="511917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8745161" y="2013572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4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2" y="99547"/>
                </a:lnTo>
                <a:lnTo>
                  <a:pt x="97427" y="75165"/>
                </a:lnTo>
                <a:lnTo>
                  <a:pt x="136609" y="53606"/>
                </a:lnTo>
                <a:lnTo>
                  <a:pt x="180922" y="35209"/>
                </a:lnTo>
                <a:lnTo>
                  <a:pt x="229752" y="20312"/>
                </a:lnTo>
                <a:lnTo>
                  <a:pt x="282485" y="9253"/>
                </a:lnTo>
                <a:lnTo>
                  <a:pt x="338507" y="2369"/>
                </a:lnTo>
                <a:lnTo>
                  <a:pt x="397202" y="0"/>
                </a:lnTo>
                <a:lnTo>
                  <a:pt x="455897" y="2369"/>
                </a:lnTo>
                <a:lnTo>
                  <a:pt x="511918" y="9253"/>
                </a:lnTo>
                <a:lnTo>
                  <a:pt x="564651" y="20312"/>
                </a:lnTo>
                <a:lnTo>
                  <a:pt x="613481" y="35209"/>
                </a:lnTo>
                <a:lnTo>
                  <a:pt x="657793" y="53606"/>
                </a:lnTo>
                <a:lnTo>
                  <a:pt x="696974" y="75165"/>
                </a:lnTo>
                <a:lnTo>
                  <a:pt x="730409" y="99547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3" y="281670"/>
                </a:lnTo>
                <a:lnTo>
                  <a:pt x="730409" y="337552"/>
                </a:lnTo>
                <a:lnTo>
                  <a:pt x="696974" y="361934"/>
                </a:lnTo>
                <a:lnTo>
                  <a:pt x="657793" y="383493"/>
                </a:lnTo>
                <a:lnTo>
                  <a:pt x="613481" y="401890"/>
                </a:lnTo>
                <a:lnTo>
                  <a:pt x="564651" y="416787"/>
                </a:lnTo>
                <a:lnTo>
                  <a:pt x="511918" y="427846"/>
                </a:lnTo>
                <a:lnTo>
                  <a:pt x="455897" y="434730"/>
                </a:lnTo>
                <a:lnTo>
                  <a:pt x="397202" y="437099"/>
                </a:lnTo>
                <a:lnTo>
                  <a:pt x="338507" y="434730"/>
                </a:lnTo>
                <a:lnTo>
                  <a:pt x="282485" y="427846"/>
                </a:lnTo>
                <a:lnTo>
                  <a:pt x="229752" y="416787"/>
                </a:lnTo>
                <a:lnTo>
                  <a:pt x="180922" y="401890"/>
                </a:lnTo>
                <a:lnTo>
                  <a:pt x="136609" y="383493"/>
                </a:lnTo>
                <a:lnTo>
                  <a:pt x="97427" y="361934"/>
                </a:lnTo>
                <a:lnTo>
                  <a:pt x="63992" y="337552"/>
                </a:lnTo>
                <a:lnTo>
                  <a:pt x="36917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7778762" y="2126564"/>
            <a:ext cx="110249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8609819" y="2123774"/>
            <a:ext cx="109560" cy="8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7839608" y="142937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5" y="410426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7004804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2" y="7156"/>
                </a:lnTo>
                <a:lnTo>
                  <a:pt x="26674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4" y="410426"/>
                </a:lnTo>
                <a:lnTo>
                  <a:pt x="55622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700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7004806" y="144224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30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100"/>
                </a:lnTo>
                <a:lnTo>
                  <a:pt x="91069" y="437100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30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7315637" y="1775411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8150447" y="1762436"/>
            <a:ext cx="87043" cy="10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69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5" y="410427"/>
                </a:lnTo>
                <a:lnTo>
                  <a:pt x="1000842" y="381479"/>
                </a:lnTo>
                <a:lnTo>
                  <a:pt x="1007999" y="346030"/>
                </a:lnTo>
                <a:lnTo>
                  <a:pt x="1007999" y="91070"/>
                </a:lnTo>
                <a:lnTo>
                  <a:pt x="992698" y="40544"/>
                </a:lnTo>
                <a:lnTo>
                  <a:pt x="951780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2483806" y="490566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4144748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6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2554548" y="432784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4"/>
                </a:lnTo>
                <a:lnTo>
                  <a:pt x="4306" y="186253"/>
                </a:lnTo>
                <a:lnTo>
                  <a:pt x="0" y="218549"/>
                </a:lnTo>
                <a:lnTo>
                  <a:pt x="4306" y="250845"/>
                </a:lnTo>
                <a:lnTo>
                  <a:pt x="36916" y="310684"/>
                </a:lnTo>
                <a:lnTo>
                  <a:pt x="63991" y="337552"/>
                </a:lnTo>
                <a:lnTo>
                  <a:pt x="97426" y="361934"/>
                </a:lnTo>
                <a:lnTo>
                  <a:pt x="136607" y="383492"/>
                </a:lnTo>
                <a:lnTo>
                  <a:pt x="180920" y="401889"/>
                </a:lnTo>
                <a:lnTo>
                  <a:pt x="229750" y="416787"/>
                </a:lnTo>
                <a:lnTo>
                  <a:pt x="282483" y="427846"/>
                </a:lnTo>
                <a:lnTo>
                  <a:pt x="338504" y="434730"/>
                </a:lnTo>
                <a:lnTo>
                  <a:pt x="397200" y="437099"/>
                </a:lnTo>
                <a:lnTo>
                  <a:pt x="455895" y="434730"/>
                </a:lnTo>
                <a:lnTo>
                  <a:pt x="511916" y="427846"/>
                </a:lnTo>
                <a:lnTo>
                  <a:pt x="564649" y="416787"/>
                </a:lnTo>
                <a:lnTo>
                  <a:pt x="613479" y="401889"/>
                </a:lnTo>
                <a:lnTo>
                  <a:pt x="657792" y="383492"/>
                </a:lnTo>
                <a:lnTo>
                  <a:pt x="696973" y="361934"/>
                </a:lnTo>
                <a:lnTo>
                  <a:pt x="730408" y="337552"/>
                </a:lnTo>
                <a:lnTo>
                  <a:pt x="757483" y="310684"/>
                </a:lnTo>
                <a:lnTo>
                  <a:pt x="790093" y="250845"/>
                </a:lnTo>
                <a:lnTo>
                  <a:pt x="794400" y="218549"/>
                </a:lnTo>
                <a:lnTo>
                  <a:pt x="790093" y="186253"/>
                </a:lnTo>
                <a:lnTo>
                  <a:pt x="757483" y="126414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2554548" y="4327841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19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69"/>
                </a:lnTo>
                <a:lnTo>
                  <a:pt x="730408" y="337551"/>
                </a:lnTo>
                <a:lnTo>
                  <a:pt x="696973" y="361934"/>
                </a:lnTo>
                <a:lnTo>
                  <a:pt x="657792" y="383492"/>
                </a:lnTo>
                <a:lnTo>
                  <a:pt x="613479" y="401889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89"/>
                </a:lnTo>
                <a:lnTo>
                  <a:pt x="136607" y="383492"/>
                </a:lnTo>
                <a:lnTo>
                  <a:pt x="97426" y="361934"/>
                </a:lnTo>
                <a:lnTo>
                  <a:pt x="63991" y="337551"/>
                </a:lnTo>
                <a:lnTo>
                  <a:pt x="36916" y="310684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2835257" y="4727035"/>
            <a:ext cx="3126" cy="179039"/>
          </a:xfrm>
          <a:custGeom>
            <a:avLst/>
            <a:gdLst/>
            <a:ahLst/>
            <a:cxnLst/>
            <a:rect l="l" t="t" r="r" b="b"/>
            <a:pathLst>
              <a:path w="4444" h="254634">
                <a:moveTo>
                  <a:pt x="2080" y="-19049"/>
                </a:moveTo>
                <a:lnTo>
                  <a:pt x="2080" y="273097"/>
                </a:lnTo>
              </a:path>
            </a:pathLst>
          </a:custGeom>
          <a:ln w="4226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2792229" y="4661004"/>
            <a:ext cx="87034" cy="11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4499111" y="4136199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4455591" y="4070161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1" y="383494"/>
                </a:lnTo>
                <a:lnTo>
                  <a:pt x="696972" y="361935"/>
                </a:lnTo>
                <a:lnTo>
                  <a:pt x="730407" y="337553"/>
                </a:lnTo>
                <a:lnTo>
                  <a:pt x="757482" y="310685"/>
                </a:lnTo>
                <a:lnTo>
                  <a:pt x="790092" y="250846"/>
                </a:lnTo>
                <a:lnTo>
                  <a:pt x="794398" y="218550"/>
                </a:lnTo>
                <a:lnTo>
                  <a:pt x="790092" y="186254"/>
                </a:lnTo>
                <a:lnTo>
                  <a:pt x="757482" y="126415"/>
                </a:lnTo>
                <a:lnTo>
                  <a:pt x="730407" y="99547"/>
                </a:lnTo>
                <a:lnTo>
                  <a:pt x="696972" y="75165"/>
                </a:lnTo>
                <a:lnTo>
                  <a:pt x="657791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3389358" y="4321407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29"/>
                </a:lnTo>
                <a:lnTo>
                  <a:pt x="63991" y="99546"/>
                </a:lnTo>
                <a:lnTo>
                  <a:pt x="97426" y="75164"/>
                </a:lnTo>
                <a:lnTo>
                  <a:pt x="136607" y="53606"/>
                </a:lnTo>
                <a:lnTo>
                  <a:pt x="180920" y="35209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5" y="2369"/>
                </a:lnTo>
                <a:lnTo>
                  <a:pt x="511916" y="9253"/>
                </a:lnTo>
                <a:lnTo>
                  <a:pt x="564649" y="20312"/>
                </a:lnTo>
                <a:lnTo>
                  <a:pt x="613479" y="35209"/>
                </a:lnTo>
                <a:lnTo>
                  <a:pt x="657792" y="53606"/>
                </a:lnTo>
                <a:lnTo>
                  <a:pt x="696973" y="75164"/>
                </a:lnTo>
                <a:lnTo>
                  <a:pt x="730408" y="99546"/>
                </a:lnTo>
                <a:lnTo>
                  <a:pt x="757483" y="126414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8" y="337553"/>
                </a:lnTo>
                <a:lnTo>
                  <a:pt x="696973" y="361935"/>
                </a:lnTo>
                <a:lnTo>
                  <a:pt x="657792" y="383493"/>
                </a:lnTo>
                <a:lnTo>
                  <a:pt x="613479" y="401890"/>
                </a:lnTo>
                <a:lnTo>
                  <a:pt x="564649" y="416787"/>
                </a:lnTo>
                <a:lnTo>
                  <a:pt x="511916" y="427846"/>
                </a:lnTo>
                <a:lnTo>
                  <a:pt x="455895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4219832" y="4321353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397200" y="0"/>
                </a:moveTo>
                <a:lnTo>
                  <a:pt x="338504" y="2369"/>
                </a:lnTo>
                <a:lnTo>
                  <a:pt x="282483" y="9253"/>
                </a:lnTo>
                <a:lnTo>
                  <a:pt x="229750" y="20312"/>
                </a:lnTo>
                <a:lnTo>
                  <a:pt x="180920" y="35209"/>
                </a:lnTo>
                <a:lnTo>
                  <a:pt x="136607" y="53606"/>
                </a:lnTo>
                <a:lnTo>
                  <a:pt x="97426" y="75165"/>
                </a:lnTo>
                <a:lnTo>
                  <a:pt x="63991" y="99547"/>
                </a:lnTo>
                <a:lnTo>
                  <a:pt x="36916" y="126415"/>
                </a:lnTo>
                <a:lnTo>
                  <a:pt x="4306" y="186254"/>
                </a:lnTo>
                <a:lnTo>
                  <a:pt x="0" y="218550"/>
                </a:lnTo>
                <a:lnTo>
                  <a:pt x="4306" y="250846"/>
                </a:lnTo>
                <a:lnTo>
                  <a:pt x="36916" y="310685"/>
                </a:lnTo>
                <a:lnTo>
                  <a:pt x="63991" y="337553"/>
                </a:lnTo>
                <a:lnTo>
                  <a:pt x="97426" y="361935"/>
                </a:lnTo>
                <a:lnTo>
                  <a:pt x="136607" y="383494"/>
                </a:lnTo>
                <a:lnTo>
                  <a:pt x="180920" y="401891"/>
                </a:lnTo>
                <a:lnTo>
                  <a:pt x="229750" y="416788"/>
                </a:lnTo>
                <a:lnTo>
                  <a:pt x="282483" y="427847"/>
                </a:lnTo>
                <a:lnTo>
                  <a:pt x="338504" y="434731"/>
                </a:lnTo>
                <a:lnTo>
                  <a:pt x="397200" y="437100"/>
                </a:lnTo>
                <a:lnTo>
                  <a:pt x="455895" y="434731"/>
                </a:lnTo>
                <a:lnTo>
                  <a:pt x="511916" y="427847"/>
                </a:lnTo>
                <a:lnTo>
                  <a:pt x="564649" y="416788"/>
                </a:lnTo>
                <a:lnTo>
                  <a:pt x="613479" y="401891"/>
                </a:lnTo>
                <a:lnTo>
                  <a:pt x="657792" y="383494"/>
                </a:lnTo>
                <a:lnTo>
                  <a:pt x="696973" y="361935"/>
                </a:lnTo>
                <a:lnTo>
                  <a:pt x="730408" y="337553"/>
                </a:lnTo>
                <a:lnTo>
                  <a:pt x="757483" y="310685"/>
                </a:lnTo>
                <a:lnTo>
                  <a:pt x="790093" y="250846"/>
                </a:lnTo>
                <a:lnTo>
                  <a:pt x="794400" y="218550"/>
                </a:lnTo>
                <a:lnTo>
                  <a:pt x="790093" y="186254"/>
                </a:lnTo>
                <a:lnTo>
                  <a:pt x="757483" y="126415"/>
                </a:lnTo>
                <a:lnTo>
                  <a:pt x="730408" y="99547"/>
                </a:lnTo>
                <a:lnTo>
                  <a:pt x="696973" y="75165"/>
                </a:lnTo>
                <a:lnTo>
                  <a:pt x="657792" y="53606"/>
                </a:lnTo>
                <a:lnTo>
                  <a:pt x="613479" y="35209"/>
                </a:lnTo>
                <a:lnTo>
                  <a:pt x="564649" y="20312"/>
                </a:lnTo>
                <a:lnTo>
                  <a:pt x="511916" y="9253"/>
                </a:lnTo>
                <a:lnTo>
                  <a:pt x="455895" y="2369"/>
                </a:lnTo>
                <a:lnTo>
                  <a:pt x="39720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4219832" y="4321350"/>
            <a:ext cx="558998" cy="307629"/>
          </a:xfrm>
          <a:custGeom>
            <a:avLst/>
            <a:gdLst/>
            <a:ahLst/>
            <a:cxnLst/>
            <a:rect l="l" t="t" r="r" b="b"/>
            <a:pathLst>
              <a:path w="795020" h="437515">
                <a:moveTo>
                  <a:pt x="0" y="218549"/>
                </a:moveTo>
                <a:lnTo>
                  <a:pt x="4306" y="186254"/>
                </a:lnTo>
                <a:lnTo>
                  <a:pt x="16817" y="155430"/>
                </a:lnTo>
                <a:lnTo>
                  <a:pt x="63991" y="99548"/>
                </a:lnTo>
                <a:lnTo>
                  <a:pt x="97426" y="75165"/>
                </a:lnTo>
                <a:lnTo>
                  <a:pt x="136607" y="53607"/>
                </a:lnTo>
                <a:lnTo>
                  <a:pt x="180920" y="35210"/>
                </a:lnTo>
                <a:lnTo>
                  <a:pt x="229750" y="20312"/>
                </a:lnTo>
                <a:lnTo>
                  <a:pt x="282483" y="9253"/>
                </a:lnTo>
                <a:lnTo>
                  <a:pt x="338504" y="2369"/>
                </a:lnTo>
                <a:lnTo>
                  <a:pt x="397199" y="0"/>
                </a:lnTo>
                <a:lnTo>
                  <a:pt x="455894" y="2369"/>
                </a:lnTo>
                <a:lnTo>
                  <a:pt x="511915" y="9253"/>
                </a:lnTo>
                <a:lnTo>
                  <a:pt x="564648" y="20312"/>
                </a:lnTo>
                <a:lnTo>
                  <a:pt x="613478" y="35210"/>
                </a:lnTo>
                <a:lnTo>
                  <a:pt x="657791" y="53607"/>
                </a:lnTo>
                <a:lnTo>
                  <a:pt x="696972" y="75165"/>
                </a:lnTo>
                <a:lnTo>
                  <a:pt x="730407" y="99548"/>
                </a:lnTo>
                <a:lnTo>
                  <a:pt x="757482" y="126415"/>
                </a:lnTo>
                <a:lnTo>
                  <a:pt x="790093" y="186254"/>
                </a:lnTo>
                <a:lnTo>
                  <a:pt x="794399" y="218549"/>
                </a:lnTo>
                <a:lnTo>
                  <a:pt x="777582" y="281670"/>
                </a:lnTo>
                <a:lnTo>
                  <a:pt x="730407" y="337553"/>
                </a:lnTo>
                <a:lnTo>
                  <a:pt x="696972" y="361935"/>
                </a:lnTo>
                <a:lnTo>
                  <a:pt x="657791" y="383493"/>
                </a:lnTo>
                <a:lnTo>
                  <a:pt x="613478" y="401890"/>
                </a:lnTo>
                <a:lnTo>
                  <a:pt x="564648" y="416787"/>
                </a:lnTo>
                <a:lnTo>
                  <a:pt x="511915" y="427846"/>
                </a:lnTo>
                <a:lnTo>
                  <a:pt x="455894" y="434730"/>
                </a:lnTo>
                <a:lnTo>
                  <a:pt x="397199" y="437099"/>
                </a:lnTo>
                <a:lnTo>
                  <a:pt x="338504" y="434730"/>
                </a:lnTo>
                <a:lnTo>
                  <a:pt x="282483" y="427846"/>
                </a:lnTo>
                <a:lnTo>
                  <a:pt x="229750" y="416787"/>
                </a:lnTo>
                <a:lnTo>
                  <a:pt x="180920" y="401890"/>
                </a:lnTo>
                <a:lnTo>
                  <a:pt x="136607" y="383493"/>
                </a:lnTo>
                <a:lnTo>
                  <a:pt x="97426" y="361935"/>
                </a:lnTo>
                <a:lnTo>
                  <a:pt x="63991" y="337553"/>
                </a:lnTo>
                <a:lnTo>
                  <a:pt x="36916" y="310685"/>
                </a:lnTo>
                <a:lnTo>
                  <a:pt x="4306" y="250845"/>
                </a:lnTo>
                <a:lnTo>
                  <a:pt x="0" y="218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3113111" y="4477142"/>
            <a:ext cx="184845" cy="4466"/>
          </a:xfrm>
          <a:custGeom>
            <a:avLst/>
            <a:gdLst/>
            <a:ahLst/>
            <a:cxnLst/>
            <a:rect l="l" t="t" r="r" b="b"/>
            <a:pathLst>
              <a:path w="262889" h="6350">
                <a:moveTo>
                  <a:pt x="-19049" y="3106"/>
                </a:moveTo>
                <a:lnTo>
                  <a:pt x="281514" y="3106"/>
                </a:lnTo>
              </a:path>
            </a:pathLst>
          </a:custGeom>
          <a:ln w="4431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253430" y="4434342"/>
            <a:ext cx="110251" cy="87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947920" y="4475074"/>
            <a:ext cx="18037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12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4084490" y="4431554"/>
            <a:ext cx="109560" cy="87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916929" y="0"/>
                </a:moveTo>
                <a:lnTo>
                  <a:pt x="91069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29"/>
                </a:lnTo>
                <a:lnTo>
                  <a:pt x="7156" y="381478"/>
                </a:lnTo>
                <a:lnTo>
                  <a:pt x="26673" y="410425"/>
                </a:lnTo>
                <a:lnTo>
                  <a:pt x="55621" y="429942"/>
                </a:lnTo>
                <a:lnTo>
                  <a:pt x="91069" y="437099"/>
                </a:lnTo>
                <a:lnTo>
                  <a:pt x="916929" y="437099"/>
                </a:lnTo>
                <a:lnTo>
                  <a:pt x="952378" y="429942"/>
                </a:lnTo>
                <a:lnTo>
                  <a:pt x="981326" y="410425"/>
                </a:lnTo>
                <a:lnTo>
                  <a:pt x="1000843" y="381478"/>
                </a:lnTo>
                <a:lnTo>
                  <a:pt x="1008000" y="346029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3314277" y="3737151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9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8"/>
                </a:lnTo>
                <a:lnTo>
                  <a:pt x="981326" y="410426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6"/>
                </a:lnTo>
                <a:lnTo>
                  <a:pt x="7156" y="381478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2479475" y="3750022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80" h="437514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2833827" y="4149231"/>
            <a:ext cx="0" cy="179039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2540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2790308" y="4083188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8" name="object 66"/>
          <p:cNvSpPr/>
          <p:nvPr/>
        </p:nvSpPr>
        <p:spPr>
          <a:xfrm>
            <a:off x="3668640" y="4136256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7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9" name="object 67"/>
          <p:cNvSpPr/>
          <p:nvPr/>
        </p:nvSpPr>
        <p:spPr>
          <a:xfrm>
            <a:off x="3625118" y="4070213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31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3"/>
                </a:lnTo>
                <a:lnTo>
                  <a:pt x="7156" y="55621"/>
                </a:lnTo>
                <a:lnTo>
                  <a:pt x="0" y="91069"/>
                </a:lnTo>
                <a:lnTo>
                  <a:pt x="0" y="346030"/>
                </a:lnTo>
                <a:lnTo>
                  <a:pt x="7156" y="381478"/>
                </a:lnTo>
                <a:lnTo>
                  <a:pt x="26673" y="410426"/>
                </a:lnTo>
                <a:lnTo>
                  <a:pt x="55621" y="429943"/>
                </a:lnTo>
                <a:lnTo>
                  <a:pt x="91070" y="437099"/>
                </a:lnTo>
                <a:lnTo>
                  <a:pt x="916931" y="437099"/>
                </a:lnTo>
                <a:lnTo>
                  <a:pt x="952379" y="429943"/>
                </a:lnTo>
                <a:lnTo>
                  <a:pt x="981326" y="410426"/>
                </a:lnTo>
                <a:lnTo>
                  <a:pt x="1000843" y="381478"/>
                </a:lnTo>
                <a:lnTo>
                  <a:pt x="1008000" y="346030"/>
                </a:lnTo>
                <a:lnTo>
                  <a:pt x="1008000" y="91069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31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3314286" y="4905643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30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6" y="410425"/>
                </a:lnTo>
                <a:lnTo>
                  <a:pt x="952378" y="429943"/>
                </a:lnTo>
                <a:lnTo>
                  <a:pt x="916930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/>
          <p:nvPr/>
        </p:nvSpPr>
        <p:spPr>
          <a:xfrm>
            <a:off x="4144763" y="4905537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916929" y="0"/>
                </a:moveTo>
                <a:lnTo>
                  <a:pt x="91070" y="0"/>
                </a:lnTo>
                <a:lnTo>
                  <a:pt x="55621" y="7156"/>
                </a:lnTo>
                <a:lnTo>
                  <a:pt x="26673" y="26674"/>
                </a:lnTo>
                <a:lnTo>
                  <a:pt x="7156" y="55622"/>
                </a:lnTo>
                <a:lnTo>
                  <a:pt x="0" y="91070"/>
                </a:lnTo>
                <a:lnTo>
                  <a:pt x="0" y="346030"/>
                </a:lnTo>
                <a:lnTo>
                  <a:pt x="7156" y="381479"/>
                </a:lnTo>
                <a:lnTo>
                  <a:pt x="26673" y="410427"/>
                </a:lnTo>
                <a:lnTo>
                  <a:pt x="55621" y="429944"/>
                </a:lnTo>
                <a:lnTo>
                  <a:pt x="91070" y="437100"/>
                </a:lnTo>
                <a:lnTo>
                  <a:pt x="916929" y="437100"/>
                </a:lnTo>
                <a:lnTo>
                  <a:pt x="952378" y="429944"/>
                </a:lnTo>
                <a:lnTo>
                  <a:pt x="981326" y="410427"/>
                </a:lnTo>
                <a:lnTo>
                  <a:pt x="1000843" y="381479"/>
                </a:lnTo>
                <a:lnTo>
                  <a:pt x="1008000" y="346030"/>
                </a:lnTo>
                <a:lnTo>
                  <a:pt x="1008000" y="91070"/>
                </a:lnTo>
                <a:lnTo>
                  <a:pt x="992699" y="40544"/>
                </a:lnTo>
                <a:lnTo>
                  <a:pt x="951781" y="6932"/>
                </a:lnTo>
                <a:lnTo>
                  <a:pt x="916929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3" name="object 71"/>
          <p:cNvSpPr/>
          <p:nvPr/>
        </p:nvSpPr>
        <p:spPr>
          <a:xfrm>
            <a:off x="4144763" y="4905540"/>
            <a:ext cx="709017" cy="307629"/>
          </a:xfrm>
          <a:custGeom>
            <a:avLst/>
            <a:gdLst/>
            <a:ahLst/>
            <a:cxnLst/>
            <a:rect l="l" t="t" r="r" b="b"/>
            <a:pathLst>
              <a:path w="1008379" h="437515">
                <a:moveTo>
                  <a:pt x="0" y="91069"/>
                </a:moveTo>
                <a:lnTo>
                  <a:pt x="7156" y="55621"/>
                </a:lnTo>
                <a:lnTo>
                  <a:pt x="26673" y="26673"/>
                </a:lnTo>
                <a:lnTo>
                  <a:pt x="55621" y="7156"/>
                </a:lnTo>
                <a:lnTo>
                  <a:pt x="91069" y="0"/>
                </a:lnTo>
                <a:lnTo>
                  <a:pt x="916929" y="0"/>
                </a:lnTo>
                <a:lnTo>
                  <a:pt x="967455" y="15300"/>
                </a:lnTo>
                <a:lnTo>
                  <a:pt x="1001067" y="56218"/>
                </a:lnTo>
                <a:lnTo>
                  <a:pt x="1007999" y="91069"/>
                </a:lnTo>
                <a:lnTo>
                  <a:pt x="1007999" y="346029"/>
                </a:lnTo>
                <a:lnTo>
                  <a:pt x="1000843" y="381477"/>
                </a:lnTo>
                <a:lnTo>
                  <a:pt x="981325" y="410425"/>
                </a:lnTo>
                <a:lnTo>
                  <a:pt x="952377" y="429943"/>
                </a:lnTo>
                <a:lnTo>
                  <a:pt x="916929" y="437099"/>
                </a:lnTo>
                <a:lnTo>
                  <a:pt x="91069" y="437099"/>
                </a:lnTo>
                <a:lnTo>
                  <a:pt x="55621" y="429943"/>
                </a:lnTo>
                <a:lnTo>
                  <a:pt x="26673" y="410425"/>
                </a:lnTo>
                <a:lnTo>
                  <a:pt x="7156" y="381477"/>
                </a:lnTo>
                <a:lnTo>
                  <a:pt x="0" y="346029"/>
                </a:lnTo>
                <a:lnTo>
                  <a:pt x="0" y="910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3668659" y="4720492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3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/>
          <p:nvPr/>
        </p:nvSpPr>
        <p:spPr>
          <a:xfrm>
            <a:off x="3625137" y="4654451"/>
            <a:ext cx="87043" cy="10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6" name="object 74"/>
          <p:cNvSpPr/>
          <p:nvPr/>
        </p:nvSpPr>
        <p:spPr>
          <a:xfrm>
            <a:off x="4499139" y="4720595"/>
            <a:ext cx="0" cy="185291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2630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7" name="object 75"/>
          <p:cNvSpPr/>
          <p:nvPr/>
        </p:nvSpPr>
        <p:spPr>
          <a:xfrm>
            <a:off x="4455619" y="4654557"/>
            <a:ext cx="87040" cy="10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2785636" y="2923516"/>
            <a:ext cx="5946279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  <a:tabLst>
                <a:tab pos="4338779" algn="l"/>
              </a:tabLst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e	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2776707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1"/>
          <p:cNvSpPr/>
          <p:nvPr/>
        </p:nvSpPr>
        <p:spPr>
          <a:xfrm>
            <a:off x="2172892" y="1046790"/>
            <a:ext cx="8068866" cy="2517277"/>
          </a:xfrm>
          <a:custGeom>
            <a:avLst/>
            <a:gdLst/>
            <a:ahLst/>
            <a:cxnLst/>
            <a:rect l="l" t="t" r="r" b="b"/>
            <a:pathLst>
              <a:path w="11475720" h="3580129">
                <a:moveTo>
                  <a:pt x="0" y="0"/>
                </a:moveTo>
                <a:lnTo>
                  <a:pt x="11475176" y="0"/>
                </a:lnTo>
                <a:lnTo>
                  <a:pt x="11475176" y="3580077"/>
                </a:lnTo>
                <a:lnTo>
                  <a:pt x="0" y="3580077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2202657" y="1062634"/>
            <a:ext cx="7909472" cy="2123737"/>
          </a:xfrm>
          <a:prstGeom prst="rect">
            <a:avLst/>
          </a:prstGeom>
        </p:spPr>
        <p:txBody>
          <a:bodyPr vert="horz" wrap="square" lIns="0" tIns="3126" rIns="0" bIns="0" rtlCol="0">
            <a:spAutoFit/>
          </a:bodyPr>
          <a:lstStyle/>
          <a:p>
            <a:pPr marL="8927" marR="468743">
              <a:lnSpc>
                <a:spcPct val="101600"/>
              </a:lnSpc>
              <a:spcBef>
                <a:spcPts val="25"/>
              </a:spcBef>
            </a:pPr>
            <a:r>
              <a:rPr sz="2249" b="1" spc="32" dirty="0">
                <a:solidFill>
                  <a:srgbClr val="FFFFFF"/>
                </a:solidFill>
                <a:latin typeface="Arial"/>
                <a:cs typeface="Arial"/>
              </a:rPr>
              <a:t>Many-to-many</a:t>
            </a:r>
            <a:r>
              <a:rPr sz="2249" spc="32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inputs </a:t>
            </a:r>
            <a:r>
              <a:rPr sz="2249" spc="53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outputs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249" spc="-3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sequences.  </a:t>
            </a:r>
            <a:r>
              <a:rPr sz="2249" spc="1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249" spc="68" dirty="0">
                <a:solidFill>
                  <a:srgbClr val="FFFFFF"/>
                </a:solidFill>
                <a:latin typeface="Arial"/>
                <a:cs typeface="Arial"/>
              </a:rPr>
              <a:t>direct </a:t>
            </a:r>
            <a:r>
              <a:rPr sz="2249" spc="5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249" spc="-1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delayed.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35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927" marR="3572">
              <a:lnSpc>
                <a:spcPct val="101600"/>
              </a:lnSpc>
              <a:spcBef>
                <a:spcPts val="4"/>
              </a:spcBef>
            </a:pPr>
            <a:r>
              <a:rPr sz="2249" dirty="0">
                <a:solidFill>
                  <a:srgbClr val="FFFFFF"/>
                </a:solidFill>
                <a:latin typeface="Arial"/>
                <a:cs typeface="Arial"/>
              </a:rPr>
              <a:t>Ex.: </a:t>
            </a:r>
            <a:r>
              <a:rPr sz="2249" spc="55" dirty="0">
                <a:solidFill>
                  <a:srgbClr val="FFFFFF"/>
                </a:solidFill>
                <a:latin typeface="Arial"/>
                <a:cs typeface="Arial"/>
              </a:rPr>
              <a:t>Video-captioning, </a:t>
            </a:r>
            <a:r>
              <a:rPr sz="2249" spc="6" dirty="0">
                <a:solidFill>
                  <a:srgbClr val="FFFFFF"/>
                </a:solidFill>
                <a:latin typeface="Arial"/>
                <a:cs typeface="Arial"/>
              </a:rPr>
              <a:t>i.e., </a:t>
            </a:r>
            <a:r>
              <a:rPr sz="2249" spc="63" dirty="0">
                <a:solidFill>
                  <a:srgbClr val="FFFFFF"/>
                </a:solidFill>
                <a:latin typeface="Arial"/>
                <a:cs typeface="Arial"/>
              </a:rPr>
              <a:t>describing </a:t>
            </a:r>
            <a:r>
              <a:rPr sz="2249" spc="-4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249" spc="46" dirty="0">
                <a:solidFill>
                  <a:srgbClr val="FFFFFF"/>
                </a:solidFill>
                <a:latin typeface="Arial"/>
                <a:cs typeface="Arial"/>
              </a:rPr>
              <a:t>sequence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49" spc="-1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images  </a:t>
            </a:r>
            <a:r>
              <a:rPr sz="2249" spc="27" dirty="0">
                <a:solidFill>
                  <a:srgbClr val="FFFFFF"/>
                </a:solidFill>
                <a:latin typeface="Arial"/>
                <a:cs typeface="Arial"/>
              </a:rPr>
              <a:t>via </a:t>
            </a:r>
            <a:r>
              <a:rPr sz="2249" spc="8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49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(direct).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42"/>
              </a:spcBef>
            </a:pPr>
            <a:r>
              <a:rPr sz="2249" spc="19" dirty="0">
                <a:solidFill>
                  <a:srgbClr val="FFFFFF"/>
                </a:solidFill>
                <a:latin typeface="Arial"/>
                <a:cs typeface="Arial"/>
              </a:rPr>
              <a:t>Translating </a:t>
            </a:r>
            <a:r>
              <a:rPr sz="2249" spc="38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2249" spc="36" dirty="0">
                <a:solidFill>
                  <a:srgbClr val="FFFFFF"/>
                </a:solidFill>
                <a:latin typeface="Arial"/>
                <a:cs typeface="Arial"/>
              </a:rPr>
              <a:t>language </a:t>
            </a:r>
            <a:r>
              <a:rPr sz="2249" spc="70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249" spc="46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2249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49" spc="6" dirty="0">
                <a:solidFill>
                  <a:srgbClr val="FFFFFF"/>
                </a:solidFill>
                <a:latin typeface="Arial"/>
                <a:cs typeface="Arial"/>
              </a:rPr>
              <a:t>(delayed)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2291953" y="5826905"/>
            <a:ext cx="7512546" cy="477532"/>
          </a:xfrm>
          <a:prstGeom prst="rect">
            <a:avLst/>
          </a:prstGeom>
        </p:spPr>
        <p:txBody>
          <a:bodyPr vert="horz" wrap="square" lIns="0" tIns="35272" rIns="0" bIns="0" rtlCol="0">
            <a:spAutoFit/>
          </a:bodyPr>
          <a:lstStyle/>
          <a:p>
            <a:pPr marL="8927">
              <a:spcBef>
                <a:spcPts val="279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>
              <a:spcBef>
                <a:spcPts val="1027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</a:t>
            </a:r>
            <a:r>
              <a:rPr sz="1019" i="1" spc="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spc="-4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9" dirty="0">
                <a:solidFill>
                  <a:prstClr val="black"/>
                </a:solidFill>
                <a:latin typeface="Tahoma"/>
                <a:cs typeface="Tahoma"/>
              </a:rPr>
              <a:t>Andrej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11" dirty="0">
                <a:solidFill>
                  <a:prstClr val="black"/>
                </a:solidFill>
                <a:latin typeface="Tahoma"/>
                <a:cs typeface="Tahoma"/>
              </a:rPr>
              <a:t>Karpathy</a:t>
            </a:r>
            <a:r>
              <a:rPr sz="1019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http://karpathy.github.io/2015/05/21/rnn-e</a:t>
            </a:r>
            <a:r>
              <a:rPr sz="913" spc="-4" dirty="0">
                <a:solidFill>
                  <a:prstClr val="black"/>
                </a:solidFill>
                <a:latin typeface="Arial"/>
                <a:cs typeface="Arial"/>
                <a:hlinkClick r:id="rId12"/>
              </a:rPr>
              <a:t>ﬀ</a:t>
            </a:r>
            <a:r>
              <a:rPr sz="913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ectiveness/</a:t>
            </a:r>
            <a:r>
              <a:rPr sz="1019" spc="-4" dirty="0">
                <a:solidFill>
                  <a:prstClr val="black"/>
                </a:solidFill>
                <a:latin typeface="Tahoma"/>
                <a:cs typeface="Tahoma"/>
                <a:hlinkClick r:id="rId12"/>
              </a:rPr>
              <a:t>)</a:t>
            </a:r>
            <a:endParaRPr sz="101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75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Example: One-to-Many</a:t>
            </a:r>
            <a:endParaRPr lang="en-IN" dirty="0"/>
          </a:p>
        </p:txBody>
      </p:sp>
      <p:sp>
        <p:nvSpPr>
          <p:cNvPr id="4" name="object 2"/>
          <p:cNvSpPr txBox="1"/>
          <p:nvPr/>
        </p:nvSpPr>
        <p:spPr>
          <a:xfrm>
            <a:off x="2291953" y="6119808"/>
            <a:ext cx="7512546" cy="388932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019" i="1" spc="-6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Unreasonable 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019" i="1" spc="-32" dirty="0">
                <a:solidFill>
                  <a:prstClr val="black"/>
                </a:solidFill>
                <a:latin typeface="Arial"/>
                <a:cs typeface="Arial"/>
              </a:rPr>
              <a:t>ﬀ</a:t>
            </a:r>
            <a:r>
              <a:rPr sz="1019" i="1" spc="-32" dirty="0">
                <a:solidFill>
                  <a:prstClr val="black"/>
                </a:solidFill>
                <a:latin typeface="Trebuchet MS"/>
                <a:cs typeface="Trebuchet MS"/>
              </a:rPr>
              <a:t>ectiveness </a:t>
            </a:r>
            <a:r>
              <a:rPr sz="1019" i="1" spc="-63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1019" i="1" spc="-42" dirty="0">
                <a:solidFill>
                  <a:prstClr val="black"/>
                </a:solidFill>
                <a:latin typeface="Trebuchet MS"/>
                <a:cs typeface="Trebuchet MS"/>
              </a:rPr>
              <a:t>Recurrent Neural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Networks </a:t>
            </a:r>
            <a:r>
              <a:rPr sz="1019" spc="-53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1019" spc="-21" dirty="0">
                <a:solidFill>
                  <a:prstClr val="black"/>
                </a:solidFill>
                <a:latin typeface="Arial"/>
                <a:cs typeface="Arial"/>
              </a:rPr>
              <a:t>Andrej </a:t>
            </a:r>
            <a:r>
              <a:rPr sz="1019" spc="-19" dirty="0">
                <a:solidFill>
                  <a:prstClr val="black"/>
                </a:solidFill>
                <a:latin typeface="Arial"/>
                <a:cs typeface="Arial"/>
              </a:rPr>
              <a:t>Karpathy</a:t>
            </a:r>
            <a:r>
              <a:rPr sz="1019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19" spc="1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913" spc="11" dirty="0">
                <a:solidFill>
                  <a:prstClr val="black"/>
                </a:solidFill>
                <a:latin typeface="Arial"/>
                <a:cs typeface="Arial"/>
                <a:hlinkClick r:id="rId3"/>
              </a:rPr>
              <a:t>http://karpathy.github.io/2015/05/21/rnn-eﬀectiveness/</a:t>
            </a:r>
            <a:r>
              <a:rPr sz="1019" spc="11" dirty="0">
                <a:solidFill>
                  <a:prstClr val="black"/>
                </a:solidFill>
                <a:latin typeface="Arial"/>
                <a:cs typeface="Arial"/>
                <a:hlinkClick r:id="rId3"/>
              </a:rPr>
              <a:t>)</a:t>
            </a:r>
            <a:endParaRPr sz="1019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6"/>
              </a:spcBef>
            </a:pPr>
            <a:endParaRPr sz="144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1954" y="5254865"/>
            <a:ext cx="2332434" cy="74691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84368" algn="ctr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-ma</a:t>
            </a: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2040"/>
              </a:spcBef>
            </a:pPr>
            <a:r>
              <a:rPr sz="1019" i="1" spc="-36" dirty="0">
                <a:solidFill>
                  <a:prstClr val="black"/>
                </a:solidFill>
                <a:latin typeface="Trebuchet MS"/>
                <a:cs typeface="Trebuchet MS"/>
              </a:rPr>
              <a:t>Figure </a:t>
            </a:r>
            <a:r>
              <a:rPr sz="1019" i="1" spc="-46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1019" i="1" spc="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019" i="1" spc="-49" dirty="0">
                <a:solidFill>
                  <a:prstClr val="black"/>
                </a:solidFill>
                <a:latin typeface="Trebuchet MS"/>
                <a:cs typeface="Trebuchet MS"/>
              </a:rPr>
              <a:t>on:</a:t>
            </a:r>
            <a:endParaRPr sz="1019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71590" y="1425729"/>
            <a:ext cx="2390029" cy="1496170"/>
            <a:chOff x="1347684" y="2027702"/>
            <a:chExt cx="3399154" cy="2127885"/>
          </a:xfrm>
        </p:grpSpPr>
        <p:sp>
          <p:nvSpPr>
            <p:cNvPr id="7" name="object 7"/>
            <p:cNvSpPr/>
            <p:nvPr/>
          </p:nvSpPr>
          <p:spPr>
            <a:xfrm>
              <a:off x="136197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6197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61810" y="3449823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4" h="254635">
                  <a:moveTo>
                    <a:pt x="2080" y="-19049"/>
                  </a:moveTo>
                  <a:lnTo>
                    <a:pt x="2080" y="273095"/>
                  </a:lnTo>
                </a:path>
              </a:pathLst>
            </a:custGeom>
            <a:ln w="4226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62584" y="2882082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5"/>
                  </a:lnTo>
                  <a:lnTo>
                    <a:pt x="36916" y="310685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3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3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5"/>
                  </a:lnTo>
                  <a:lnTo>
                    <a:pt x="790093" y="250845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62583" y="288208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00621" y="3355910"/>
              <a:ext cx="123781" cy="156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543088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7" y="429942"/>
                  </a:lnTo>
                  <a:lnTo>
                    <a:pt x="981325" y="410425"/>
                  </a:lnTo>
                  <a:lnTo>
                    <a:pt x="1000842" y="381478"/>
                  </a:lnTo>
                  <a:lnTo>
                    <a:pt x="1007999" y="346029"/>
                  </a:lnTo>
                  <a:lnTo>
                    <a:pt x="1007999" y="91069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543087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088" y="3440541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49868" y="2872929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7" y="427847"/>
                  </a:lnTo>
                  <a:lnTo>
                    <a:pt x="564650" y="416788"/>
                  </a:lnTo>
                  <a:lnTo>
                    <a:pt x="613480" y="401891"/>
                  </a:lnTo>
                  <a:lnTo>
                    <a:pt x="657792" y="383494"/>
                  </a:lnTo>
                  <a:lnTo>
                    <a:pt x="696974" y="361935"/>
                  </a:lnTo>
                  <a:lnTo>
                    <a:pt x="730409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9" y="99547"/>
                  </a:lnTo>
                  <a:lnTo>
                    <a:pt x="696974" y="75165"/>
                  </a:lnTo>
                  <a:lnTo>
                    <a:pt x="657792" y="53606"/>
                  </a:lnTo>
                  <a:lnTo>
                    <a:pt x="613480" y="35209"/>
                  </a:lnTo>
                  <a:lnTo>
                    <a:pt x="564650" y="20312"/>
                  </a:lnTo>
                  <a:lnTo>
                    <a:pt x="511917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649869" y="2872929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985191" y="3346617"/>
              <a:ext cx="123793" cy="155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56983" y="3094420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89" h="6350">
                  <a:moveTo>
                    <a:pt x="-19049" y="3105"/>
                  </a:moveTo>
                  <a:lnTo>
                    <a:pt x="281514" y="3105"/>
                  </a:lnTo>
                </a:path>
              </a:pathLst>
            </a:custGeom>
            <a:ln w="4431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56549" y="3033549"/>
              <a:ext cx="156800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724203" y="204198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3"/>
                  </a:lnTo>
                  <a:lnTo>
                    <a:pt x="981325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724202" y="204198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2" y="7156"/>
                  </a:lnTo>
                  <a:lnTo>
                    <a:pt x="91069" y="0"/>
                  </a:lnTo>
                  <a:lnTo>
                    <a:pt x="916932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69" y="437099"/>
                  </a:lnTo>
                  <a:lnTo>
                    <a:pt x="55622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28184" y="2609522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166287" y="2515599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830985" y="287285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4"/>
                  </a:lnTo>
                  <a:lnTo>
                    <a:pt x="63991" y="99546"/>
                  </a:lnTo>
                  <a:lnTo>
                    <a:pt x="36916" y="126414"/>
                  </a:lnTo>
                  <a:lnTo>
                    <a:pt x="4306" y="186253"/>
                  </a:lnTo>
                  <a:lnTo>
                    <a:pt x="0" y="218549"/>
                  </a:lnTo>
                  <a:lnTo>
                    <a:pt x="4306" y="250845"/>
                  </a:lnTo>
                  <a:lnTo>
                    <a:pt x="36916" y="310684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2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1" y="383492"/>
                  </a:lnTo>
                  <a:lnTo>
                    <a:pt x="696972" y="361934"/>
                  </a:lnTo>
                  <a:lnTo>
                    <a:pt x="730407" y="337552"/>
                  </a:lnTo>
                  <a:lnTo>
                    <a:pt x="757482" y="310684"/>
                  </a:lnTo>
                  <a:lnTo>
                    <a:pt x="790092" y="250845"/>
                  </a:lnTo>
                  <a:lnTo>
                    <a:pt x="794398" y="218549"/>
                  </a:lnTo>
                  <a:lnTo>
                    <a:pt x="790092" y="186253"/>
                  </a:lnTo>
                  <a:lnTo>
                    <a:pt x="757482" y="126414"/>
                  </a:lnTo>
                  <a:lnTo>
                    <a:pt x="730407" y="99546"/>
                  </a:lnTo>
                  <a:lnTo>
                    <a:pt x="696972" y="75164"/>
                  </a:lnTo>
                  <a:lnTo>
                    <a:pt x="657791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830984" y="2872850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724203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5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724202" y="3703869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2" y="7156"/>
                  </a:lnTo>
                  <a:lnTo>
                    <a:pt x="91069" y="0"/>
                  </a:lnTo>
                  <a:lnTo>
                    <a:pt x="916932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69" y="437099"/>
                  </a:lnTo>
                  <a:lnTo>
                    <a:pt x="55622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228202" y="3440541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166307" y="3346617"/>
              <a:ext cx="123792" cy="155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444269" y="3091479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39">
                  <a:moveTo>
                    <a:pt x="0" y="0"/>
                  </a:moveTo>
                  <a:lnTo>
                    <a:pt x="256128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638500" y="3029582"/>
              <a:ext cx="155819" cy="1237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994760" y="1419327"/>
            <a:ext cx="2394495" cy="1496170"/>
            <a:chOff x="7780635" y="2018598"/>
            <a:chExt cx="3405504" cy="2127885"/>
          </a:xfrm>
        </p:grpSpPr>
        <p:sp>
          <p:nvSpPr>
            <p:cNvPr id="34" name="object 34"/>
            <p:cNvSpPr/>
            <p:nvPr/>
          </p:nvSpPr>
          <p:spPr>
            <a:xfrm>
              <a:off x="7801081" y="36947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5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69"/>
                  </a:lnTo>
                  <a:lnTo>
                    <a:pt x="992699" y="40543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801080" y="3694765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4" y="26673"/>
                  </a:lnTo>
                  <a:lnTo>
                    <a:pt x="55623" y="7156"/>
                  </a:lnTo>
                  <a:lnTo>
                    <a:pt x="91072" y="0"/>
                  </a:lnTo>
                  <a:lnTo>
                    <a:pt x="916932" y="0"/>
                  </a:lnTo>
                  <a:lnTo>
                    <a:pt x="967457" y="15300"/>
                  </a:lnTo>
                  <a:lnTo>
                    <a:pt x="1001068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9" y="429943"/>
                  </a:lnTo>
                  <a:lnTo>
                    <a:pt x="916932" y="437099"/>
                  </a:lnTo>
                  <a:lnTo>
                    <a:pt x="91072" y="437099"/>
                  </a:lnTo>
                  <a:lnTo>
                    <a:pt x="55623" y="429943"/>
                  </a:lnTo>
                  <a:lnTo>
                    <a:pt x="26674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300920" y="3440720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5" h="254635">
                  <a:moveTo>
                    <a:pt x="2079" y="-19049"/>
                  </a:moveTo>
                  <a:lnTo>
                    <a:pt x="2079" y="273095"/>
                  </a:lnTo>
                </a:path>
              </a:pathLst>
            </a:custGeom>
            <a:ln w="4225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01693" y="2872978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5"/>
                  </a:lnTo>
                  <a:lnTo>
                    <a:pt x="36916" y="310685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3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3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5"/>
                  </a:lnTo>
                  <a:lnTo>
                    <a:pt x="790093" y="250845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901692" y="2872978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239730" y="3346806"/>
              <a:ext cx="123782" cy="156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696092" y="3085317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90" h="6350">
                  <a:moveTo>
                    <a:pt x="-19049" y="3105"/>
                  </a:moveTo>
                  <a:lnTo>
                    <a:pt x="281514" y="3105"/>
                  </a:lnTo>
                </a:path>
              </a:pathLst>
            </a:custGeom>
            <a:ln w="4431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9088978" y="2863825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2" y="383494"/>
                  </a:lnTo>
                  <a:lnTo>
                    <a:pt x="696973" y="361935"/>
                  </a:lnTo>
                  <a:lnTo>
                    <a:pt x="730408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088977" y="2863825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7"/>
                  </a:lnTo>
                  <a:lnTo>
                    <a:pt x="97426" y="75165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5"/>
                  </a:lnTo>
                  <a:lnTo>
                    <a:pt x="730408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2"/>
                  </a:lnTo>
                  <a:lnTo>
                    <a:pt x="696973" y="361934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4"/>
                  </a:lnTo>
                  <a:lnTo>
                    <a:pt x="63991" y="337552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895660" y="3024446"/>
              <a:ext cx="156799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3312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2" y="7156"/>
                  </a:lnTo>
                  <a:lnTo>
                    <a:pt x="26674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4" y="410426"/>
                  </a:lnTo>
                  <a:lnTo>
                    <a:pt x="55622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700" y="40544"/>
                  </a:lnTo>
                  <a:lnTo>
                    <a:pt x="951782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3312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0667295" y="2600419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0605397" y="2506495"/>
              <a:ext cx="123792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0270093" y="2863747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7" y="427847"/>
                  </a:lnTo>
                  <a:lnTo>
                    <a:pt x="564650" y="416788"/>
                  </a:lnTo>
                  <a:lnTo>
                    <a:pt x="613480" y="401891"/>
                  </a:lnTo>
                  <a:lnTo>
                    <a:pt x="657792" y="383494"/>
                  </a:lnTo>
                  <a:lnTo>
                    <a:pt x="696974" y="361935"/>
                  </a:lnTo>
                  <a:lnTo>
                    <a:pt x="730409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9" y="99547"/>
                  </a:lnTo>
                  <a:lnTo>
                    <a:pt x="696974" y="75165"/>
                  </a:lnTo>
                  <a:lnTo>
                    <a:pt x="657792" y="53606"/>
                  </a:lnTo>
                  <a:lnTo>
                    <a:pt x="613480" y="35209"/>
                  </a:lnTo>
                  <a:lnTo>
                    <a:pt x="564650" y="20312"/>
                  </a:lnTo>
                  <a:lnTo>
                    <a:pt x="511917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0270092" y="2863747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4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2" y="99547"/>
                  </a:lnTo>
                  <a:lnTo>
                    <a:pt x="97427" y="75165"/>
                  </a:lnTo>
                  <a:lnTo>
                    <a:pt x="136609" y="53606"/>
                  </a:lnTo>
                  <a:lnTo>
                    <a:pt x="180922" y="35209"/>
                  </a:lnTo>
                  <a:lnTo>
                    <a:pt x="229752" y="20312"/>
                  </a:lnTo>
                  <a:lnTo>
                    <a:pt x="282485" y="9253"/>
                  </a:lnTo>
                  <a:lnTo>
                    <a:pt x="338507" y="2369"/>
                  </a:lnTo>
                  <a:lnTo>
                    <a:pt x="397202" y="0"/>
                  </a:lnTo>
                  <a:lnTo>
                    <a:pt x="455897" y="2369"/>
                  </a:lnTo>
                  <a:lnTo>
                    <a:pt x="511918" y="9253"/>
                  </a:lnTo>
                  <a:lnTo>
                    <a:pt x="564651" y="20312"/>
                  </a:lnTo>
                  <a:lnTo>
                    <a:pt x="613481" y="35209"/>
                  </a:lnTo>
                  <a:lnTo>
                    <a:pt x="657793" y="53606"/>
                  </a:lnTo>
                  <a:lnTo>
                    <a:pt x="696974" y="75165"/>
                  </a:lnTo>
                  <a:lnTo>
                    <a:pt x="730409" y="99547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3" y="281670"/>
                  </a:lnTo>
                  <a:lnTo>
                    <a:pt x="730409" y="337552"/>
                  </a:lnTo>
                  <a:lnTo>
                    <a:pt x="696974" y="361934"/>
                  </a:lnTo>
                  <a:lnTo>
                    <a:pt x="657793" y="383493"/>
                  </a:lnTo>
                  <a:lnTo>
                    <a:pt x="613481" y="401890"/>
                  </a:lnTo>
                  <a:lnTo>
                    <a:pt x="564651" y="416787"/>
                  </a:lnTo>
                  <a:lnTo>
                    <a:pt x="511918" y="427846"/>
                  </a:lnTo>
                  <a:lnTo>
                    <a:pt x="455897" y="434730"/>
                  </a:lnTo>
                  <a:lnTo>
                    <a:pt x="397202" y="437099"/>
                  </a:lnTo>
                  <a:lnTo>
                    <a:pt x="338507" y="434730"/>
                  </a:lnTo>
                  <a:lnTo>
                    <a:pt x="282485" y="427846"/>
                  </a:lnTo>
                  <a:lnTo>
                    <a:pt x="229752" y="416787"/>
                  </a:lnTo>
                  <a:lnTo>
                    <a:pt x="180922" y="401890"/>
                  </a:lnTo>
                  <a:lnTo>
                    <a:pt x="136609" y="383493"/>
                  </a:lnTo>
                  <a:lnTo>
                    <a:pt x="97427" y="361934"/>
                  </a:lnTo>
                  <a:lnTo>
                    <a:pt x="63992" y="337552"/>
                  </a:lnTo>
                  <a:lnTo>
                    <a:pt x="36917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883377" y="3082375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6127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0077610" y="3020479"/>
              <a:ext cx="155819" cy="1237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982197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8982197" y="203288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5" y="410426"/>
                  </a:lnTo>
                  <a:lnTo>
                    <a:pt x="952377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794922" y="205119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2" y="7156"/>
                  </a:lnTo>
                  <a:lnTo>
                    <a:pt x="26674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4" y="410426"/>
                  </a:lnTo>
                  <a:lnTo>
                    <a:pt x="55622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700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794922" y="2051190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30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100"/>
                  </a:lnTo>
                  <a:lnTo>
                    <a:pt x="91069" y="437100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30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298892" y="2618950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2540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236995" y="2525026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9486177" y="2600497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9424280" y="2506574"/>
              <a:ext cx="123794" cy="155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469431" y="3727105"/>
            <a:ext cx="2394495" cy="1496170"/>
            <a:chOff x="1344610" y="5300773"/>
            <a:chExt cx="3405504" cy="2127885"/>
          </a:xfrm>
        </p:grpSpPr>
        <p:sp>
          <p:nvSpPr>
            <p:cNvPr id="61" name="object 61"/>
            <p:cNvSpPr/>
            <p:nvPr/>
          </p:nvSpPr>
          <p:spPr>
            <a:xfrm>
              <a:off x="1365056" y="6976940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5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9"/>
                  </a:lnTo>
                  <a:lnTo>
                    <a:pt x="26673" y="410427"/>
                  </a:lnTo>
                  <a:lnTo>
                    <a:pt x="55621" y="429944"/>
                  </a:lnTo>
                  <a:lnTo>
                    <a:pt x="91069" y="437100"/>
                  </a:lnTo>
                  <a:lnTo>
                    <a:pt x="916929" y="437100"/>
                  </a:lnTo>
                  <a:lnTo>
                    <a:pt x="952378" y="429944"/>
                  </a:lnTo>
                  <a:lnTo>
                    <a:pt x="981325" y="410427"/>
                  </a:lnTo>
                  <a:lnTo>
                    <a:pt x="1000842" y="381479"/>
                  </a:lnTo>
                  <a:lnTo>
                    <a:pt x="1007999" y="346030"/>
                  </a:lnTo>
                  <a:lnTo>
                    <a:pt x="1007999" y="91070"/>
                  </a:lnTo>
                  <a:lnTo>
                    <a:pt x="992698" y="40544"/>
                  </a:lnTo>
                  <a:lnTo>
                    <a:pt x="951780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365056" y="697694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864894" y="6722893"/>
              <a:ext cx="4445" cy="254635"/>
            </a:xfrm>
            <a:custGeom>
              <a:avLst/>
              <a:gdLst/>
              <a:ahLst/>
              <a:cxnLst/>
              <a:rect l="l" t="t" r="r" b="b"/>
              <a:pathLst>
                <a:path w="4444" h="254634">
                  <a:moveTo>
                    <a:pt x="2080" y="-19049"/>
                  </a:moveTo>
                  <a:lnTo>
                    <a:pt x="2080" y="273097"/>
                  </a:lnTo>
                </a:path>
              </a:pathLst>
            </a:custGeom>
            <a:ln w="4226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65667" y="6155154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4"/>
                  </a:lnTo>
                  <a:lnTo>
                    <a:pt x="4306" y="186253"/>
                  </a:lnTo>
                  <a:lnTo>
                    <a:pt x="0" y="218549"/>
                  </a:lnTo>
                  <a:lnTo>
                    <a:pt x="4306" y="250845"/>
                  </a:lnTo>
                  <a:lnTo>
                    <a:pt x="36916" y="310684"/>
                  </a:lnTo>
                  <a:lnTo>
                    <a:pt x="63991" y="337552"/>
                  </a:lnTo>
                  <a:lnTo>
                    <a:pt x="97426" y="361934"/>
                  </a:lnTo>
                  <a:lnTo>
                    <a:pt x="136607" y="383492"/>
                  </a:lnTo>
                  <a:lnTo>
                    <a:pt x="180920" y="401889"/>
                  </a:lnTo>
                  <a:lnTo>
                    <a:pt x="229750" y="416787"/>
                  </a:lnTo>
                  <a:lnTo>
                    <a:pt x="282483" y="427846"/>
                  </a:lnTo>
                  <a:lnTo>
                    <a:pt x="338504" y="434730"/>
                  </a:lnTo>
                  <a:lnTo>
                    <a:pt x="397200" y="437099"/>
                  </a:lnTo>
                  <a:lnTo>
                    <a:pt x="455895" y="434730"/>
                  </a:lnTo>
                  <a:lnTo>
                    <a:pt x="511916" y="427846"/>
                  </a:lnTo>
                  <a:lnTo>
                    <a:pt x="564649" y="416787"/>
                  </a:lnTo>
                  <a:lnTo>
                    <a:pt x="613479" y="401889"/>
                  </a:lnTo>
                  <a:lnTo>
                    <a:pt x="657792" y="383492"/>
                  </a:lnTo>
                  <a:lnTo>
                    <a:pt x="696973" y="361934"/>
                  </a:lnTo>
                  <a:lnTo>
                    <a:pt x="730408" y="337552"/>
                  </a:lnTo>
                  <a:lnTo>
                    <a:pt x="757483" y="310684"/>
                  </a:lnTo>
                  <a:lnTo>
                    <a:pt x="790093" y="250845"/>
                  </a:lnTo>
                  <a:lnTo>
                    <a:pt x="794400" y="218549"/>
                  </a:lnTo>
                  <a:lnTo>
                    <a:pt x="790093" y="186253"/>
                  </a:lnTo>
                  <a:lnTo>
                    <a:pt x="757483" y="126414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465667" y="6155153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19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6"/>
                  </a:lnTo>
                  <a:lnTo>
                    <a:pt x="97426" y="75164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4"/>
                  </a:lnTo>
                  <a:lnTo>
                    <a:pt x="730408" y="99546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69"/>
                  </a:lnTo>
                  <a:lnTo>
                    <a:pt x="730408" y="337551"/>
                  </a:lnTo>
                  <a:lnTo>
                    <a:pt x="696973" y="361934"/>
                  </a:lnTo>
                  <a:lnTo>
                    <a:pt x="657792" y="383492"/>
                  </a:lnTo>
                  <a:lnTo>
                    <a:pt x="613479" y="401889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89"/>
                  </a:lnTo>
                  <a:lnTo>
                    <a:pt x="136607" y="383492"/>
                  </a:lnTo>
                  <a:lnTo>
                    <a:pt x="97426" y="361934"/>
                  </a:lnTo>
                  <a:lnTo>
                    <a:pt x="63991" y="337551"/>
                  </a:lnTo>
                  <a:lnTo>
                    <a:pt x="36916" y="310684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803705" y="6628981"/>
              <a:ext cx="123781" cy="1565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260067" y="6367491"/>
              <a:ext cx="262890" cy="6350"/>
            </a:xfrm>
            <a:custGeom>
              <a:avLst/>
              <a:gdLst/>
              <a:ahLst/>
              <a:cxnLst/>
              <a:rect l="l" t="t" r="r" b="b"/>
              <a:pathLst>
                <a:path w="262889" h="6350">
                  <a:moveTo>
                    <a:pt x="-19049" y="3106"/>
                  </a:moveTo>
                  <a:lnTo>
                    <a:pt x="281514" y="3106"/>
                  </a:lnTo>
                </a:path>
              </a:pathLst>
            </a:custGeom>
            <a:ln w="443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652953" y="614600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1" y="383494"/>
                  </a:lnTo>
                  <a:lnTo>
                    <a:pt x="696972" y="361935"/>
                  </a:lnTo>
                  <a:lnTo>
                    <a:pt x="730407" y="337553"/>
                  </a:lnTo>
                  <a:lnTo>
                    <a:pt x="757482" y="310685"/>
                  </a:lnTo>
                  <a:lnTo>
                    <a:pt x="790092" y="250846"/>
                  </a:lnTo>
                  <a:lnTo>
                    <a:pt x="794398" y="218550"/>
                  </a:lnTo>
                  <a:lnTo>
                    <a:pt x="790092" y="186254"/>
                  </a:lnTo>
                  <a:lnTo>
                    <a:pt x="757482" y="126415"/>
                  </a:lnTo>
                  <a:lnTo>
                    <a:pt x="730407" y="99547"/>
                  </a:lnTo>
                  <a:lnTo>
                    <a:pt x="696972" y="75165"/>
                  </a:lnTo>
                  <a:lnTo>
                    <a:pt x="657791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652953" y="614600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29"/>
                  </a:lnTo>
                  <a:lnTo>
                    <a:pt x="63991" y="99546"/>
                  </a:lnTo>
                  <a:lnTo>
                    <a:pt x="97426" y="75164"/>
                  </a:lnTo>
                  <a:lnTo>
                    <a:pt x="136607" y="53606"/>
                  </a:lnTo>
                  <a:lnTo>
                    <a:pt x="180920" y="35209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5" y="2369"/>
                  </a:lnTo>
                  <a:lnTo>
                    <a:pt x="511916" y="9253"/>
                  </a:lnTo>
                  <a:lnTo>
                    <a:pt x="564649" y="20312"/>
                  </a:lnTo>
                  <a:lnTo>
                    <a:pt x="613479" y="35209"/>
                  </a:lnTo>
                  <a:lnTo>
                    <a:pt x="657792" y="53606"/>
                  </a:lnTo>
                  <a:lnTo>
                    <a:pt x="696973" y="75164"/>
                  </a:lnTo>
                  <a:lnTo>
                    <a:pt x="730408" y="99546"/>
                  </a:lnTo>
                  <a:lnTo>
                    <a:pt x="757483" y="126414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8" y="337553"/>
                  </a:lnTo>
                  <a:lnTo>
                    <a:pt x="696973" y="361935"/>
                  </a:lnTo>
                  <a:lnTo>
                    <a:pt x="657792" y="383493"/>
                  </a:lnTo>
                  <a:lnTo>
                    <a:pt x="613479" y="401890"/>
                  </a:lnTo>
                  <a:lnTo>
                    <a:pt x="564649" y="416787"/>
                  </a:lnTo>
                  <a:lnTo>
                    <a:pt x="511916" y="427846"/>
                  </a:lnTo>
                  <a:lnTo>
                    <a:pt x="455895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5"/>
                  </a:lnTo>
                  <a:lnTo>
                    <a:pt x="63991" y="337553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459633" y="6306621"/>
              <a:ext cx="156800" cy="1237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727287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727287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6" y="15300"/>
                  </a:lnTo>
                  <a:lnTo>
                    <a:pt x="1001067" y="56219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231269" y="5882593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169372" y="5788671"/>
              <a:ext cx="123792" cy="155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834068" y="6145922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397200" y="0"/>
                  </a:moveTo>
                  <a:lnTo>
                    <a:pt x="338504" y="2369"/>
                  </a:lnTo>
                  <a:lnTo>
                    <a:pt x="282483" y="9253"/>
                  </a:lnTo>
                  <a:lnTo>
                    <a:pt x="229750" y="20312"/>
                  </a:lnTo>
                  <a:lnTo>
                    <a:pt x="180920" y="35209"/>
                  </a:lnTo>
                  <a:lnTo>
                    <a:pt x="136607" y="53606"/>
                  </a:lnTo>
                  <a:lnTo>
                    <a:pt x="97426" y="75165"/>
                  </a:lnTo>
                  <a:lnTo>
                    <a:pt x="63991" y="99547"/>
                  </a:lnTo>
                  <a:lnTo>
                    <a:pt x="36916" y="126415"/>
                  </a:lnTo>
                  <a:lnTo>
                    <a:pt x="4306" y="186254"/>
                  </a:lnTo>
                  <a:lnTo>
                    <a:pt x="0" y="218550"/>
                  </a:lnTo>
                  <a:lnTo>
                    <a:pt x="4306" y="250846"/>
                  </a:lnTo>
                  <a:lnTo>
                    <a:pt x="36916" y="310685"/>
                  </a:lnTo>
                  <a:lnTo>
                    <a:pt x="63991" y="337553"/>
                  </a:lnTo>
                  <a:lnTo>
                    <a:pt x="97426" y="361935"/>
                  </a:lnTo>
                  <a:lnTo>
                    <a:pt x="136607" y="383494"/>
                  </a:lnTo>
                  <a:lnTo>
                    <a:pt x="180920" y="401891"/>
                  </a:lnTo>
                  <a:lnTo>
                    <a:pt x="229750" y="416788"/>
                  </a:lnTo>
                  <a:lnTo>
                    <a:pt x="282483" y="427847"/>
                  </a:lnTo>
                  <a:lnTo>
                    <a:pt x="338504" y="434731"/>
                  </a:lnTo>
                  <a:lnTo>
                    <a:pt x="397200" y="437100"/>
                  </a:lnTo>
                  <a:lnTo>
                    <a:pt x="455895" y="434731"/>
                  </a:lnTo>
                  <a:lnTo>
                    <a:pt x="511916" y="427847"/>
                  </a:lnTo>
                  <a:lnTo>
                    <a:pt x="564649" y="416788"/>
                  </a:lnTo>
                  <a:lnTo>
                    <a:pt x="613479" y="401891"/>
                  </a:lnTo>
                  <a:lnTo>
                    <a:pt x="657792" y="383494"/>
                  </a:lnTo>
                  <a:lnTo>
                    <a:pt x="696973" y="361935"/>
                  </a:lnTo>
                  <a:lnTo>
                    <a:pt x="730408" y="337553"/>
                  </a:lnTo>
                  <a:lnTo>
                    <a:pt x="757483" y="310685"/>
                  </a:lnTo>
                  <a:lnTo>
                    <a:pt x="790093" y="250846"/>
                  </a:lnTo>
                  <a:lnTo>
                    <a:pt x="794400" y="218550"/>
                  </a:lnTo>
                  <a:lnTo>
                    <a:pt x="790093" y="186254"/>
                  </a:lnTo>
                  <a:lnTo>
                    <a:pt x="757483" y="126415"/>
                  </a:lnTo>
                  <a:lnTo>
                    <a:pt x="730408" y="99547"/>
                  </a:lnTo>
                  <a:lnTo>
                    <a:pt x="696973" y="75165"/>
                  </a:lnTo>
                  <a:lnTo>
                    <a:pt x="657792" y="53606"/>
                  </a:lnTo>
                  <a:lnTo>
                    <a:pt x="613479" y="35209"/>
                  </a:lnTo>
                  <a:lnTo>
                    <a:pt x="564649" y="20312"/>
                  </a:lnTo>
                  <a:lnTo>
                    <a:pt x="511916" y="9253"/>
                  </a:lnTo>
                  <a:lnTo>
                    <a:pt x="455895" y="2369"/>
                  </a:lnTo>
                  <a:lnTo>
                    <a:pt x="39720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834069" y="6145921"/>
              <a:ext cx="795020" cy="437515"/>
            </a:xfrm>
            <a:custGeom>
              <a:avLst/>
              <a:gdLst/>
              <a:ahLst/>
              <a:cxnLst/>
              <a:rect l="l" t="t" r="r" b="b"/>
              <a:pathLst>
                <a:path w="795020" h="437515">
                  <a:moveTo>
                    <a:pt x="0" y="218549"/>
                  </a:moveTo>
                  <a:lnTo>
                    <a:pt x="4306" y="186254"/>
                  </a:lnTo>
                  <a:lnTo>
                    <a:pt x="16817" y="155430"/>
                  </a:lnTo>
                  <a:lnTo>
                    <a:pt x="63991" y="99548"/>
                  </a:lnTo>
                  <a:lnTo>
                    <a:pt x="97426" y="75165"/>
                  </a:lnTo>
                  <a:lnTo>
                    <a:pt x="136607" y="53607"/>
                  </a:lnTo>
                  <a:lnTo>
                    <a:pt x="180920" y="35210"/>
                  </a:lnTo>
                  <a:lnTo>
                    <a:pt x="229750" y="20312"/>
                  </a:lnTo>
                  <a:lnTo>
                    <a:pt x="282483" y="9253"/>
                  </a:lnTo>
                  <a:lnTo>
                    <a:pt x="338504" y="2369"/>
                  </a:lnTo>
                  <a:lnTo>
                    <a:pt x="397199" y="0"/>
                  </a:lnTo>
                  <a:lnTo>
                    <a:pt x="455894" y="2369"/>
                  </a:lnTo>
                  <a:lnTo>
                    <a:pt x="511915" y="9253"/>
                  </a:lnTo>
                  <a:lnTo>
                    <a:pt x="564648" y="20312"/>
                  </a:lnTo>
                  <a:lnTo>
                    <a:pt x="613478" y="35210"/>
                  </a:lnTo>
                  <a:lnTo>
                    <a:pt x="657791" y="53607"/>
                  </a:lnTo>
                  <a:lnTo>
                    <a:pt x="696972" y="75165"/>
                  </a:lnTo>
                  <a:lnTo>
                    <a:pt x="730407" y="99548"/>
                  </a:lnTo>
                  <a:lnTo>
                    <a:pt x="757482" y="126415"/>
                  </a:lnTo>
                  <a:lnTo>
                    <a:pt x="790093" y="186254"/>
                  </a:lnTo>
                  <a:lnTo>
                    <a:pt x="794399" y="218549"/>
                  </a:lnTo>
                  <a:lnTo>
                    <a:pt x="777582" y="281670"/>
                  </a:lnTo>
                  <a:lnTo>
                    <a:pt x="730407" y="337553"/>
                  </a:lnTo>
                  <a:lnTo>
                    <a:pt x="696972" y="361935"/>
                  </a:lnTo>
                  <a:lnTo>
                    <a:pt x="657791" y="383493"/>
                  </a:lnTo>
                  <a:lnTo>
                    <a:pt x="613478" y="401890"/>
                  </a:lnTo>
                  <a:lnTo>
                    <a:pt x="564648" y="416787"/>
                  </a:lnTo>
                  <a:lnTo>
                    <a:pt x="511915" y="427846"/>
                  </a:lnTo>
                  <a:lnTo>
                    <a:pt x="455894" y="434730"/>
                  </a:lnTo>
                  <a:lnTo>
                    <a:pt x="397199" y="437099"/>
                  </a:lnTo>
                  <a:lnTo>
                    <a:pt x="338504" y="434730"/>
                  </a:lnTo>
                  <a:lnTo>
                    <a:pt x="282483" y="427846"/>
                  </a:lnTo>
                  <a:lnTo>
                    <a:pt x="229750" y="416787"/>
                  </a:lnTo>
                  <a:lnTo>
                    <a:pt x="180920" y="401890"/>
                  </a:lnTo>
                  <a:lnTo>
                    <a:pt x="136607" y="383493"/>
                  </a:lnTo>
                  <a:lnTo>
                    <a:pt x="97426" y="361935"/>
                  </a:lnTo>
                  <a:lnTo>
                    <a:pt x="63991" y="337553"/>
                  </a:lnTo>
                  <a:lnTo>
                    <a:pt x="36916" y="310685"/>
                  </a:lnTo>
                  <a:lnTo>
                    <a:pt x="4306" y="250845"/>
                  </a:lnTo>
                  <a:lnTo>
                    <a:pt x="0" y="21854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447353" y="6364551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39">
                  <a:moveTo>
                    <a:pt x="0" y="0"/>
                  </a:moveTo>
                  <a:lnTo>
                    <a:pt x="256126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641584" y="6302653"/>
              <a:ext cx="155819" cy="1237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546172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916929" y="0"/>
                  </a:moveTo>
                  <a:lnTo>
                    <a:pt x="91069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29"/>
                  </a:lnTo>
                  <a:lnTo>
                    <a:pt x="7156" y="381478"/>
                  </a:lnTo>
                  <a:lnTo>
                    <a:pt x="26673" y="410425"/>
                  </a:lnTo>
                  <a:lnTo>
                    <a:pt x="55621" y="429942"/>
                  </a:lnTo>
                  <a:lnTo>
                    <a:pt x="91069" y="437099"/>
                  </a:lnTo>
                  <a:lnTo>
                    <a:pt x="916929" y="437099"/>
                  </a:lnTo>
                  <a:lnTo>
                    <a:pt x="952378" y="429942"/>
                  </a:lnTo>
                  <a:lnTo>
                    <a:pt x="981326" y="410425"/>
                  </a:lnTo>
                  <a:lnTo>
                    <a:pt x="1000843" y="381478"/>
                  </a:lnTo>
                  <a:lnTo>
                    <a:pt x="1008000" y="346029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546172" y="5315061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9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8"/>
                  </a:lnTo>
                  <a:lnTo>
                    <a:pt x="981326" y="410426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6"/>
                  </a:lnTo>
                  <a:lnTo>
                    <a:pt x="7156" y="381478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358897" y="53333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358897" y="53333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80" h="437514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862867" y="5901126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2540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800971" y="5807201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050153" y="5882673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988256" y="5788748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546181" y="697691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916931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3"/>
                  </a:lnTo>
                  <a:lnTo>
                    <a:pt x="7156" y="55621"/>
                  </a:lnTo>
                  <a:lnTo>
                    <a:pt x="0" y="91069"/>
                  </a:lnTo>
                  <a:lnTo>
                    <a:pt x="0" y="346030"/>
                  </a:lnTo>
                  <a:lnTo>
                    <a:pt x="7156" y="381478"/>
                  </a:lnTo>
                  <a:lnTo>
                    <a:pt x="26673" y="410426"/>
                  </a:lnTo>
                  <a:lnTo>
                    <a:pt x="55621" y="429943"/>
                  </a:lnTo>
                  <a:lnTo>
                    <a:pt x="91070" y="437099"/>
                  </a:lnTo>
                  <a:lnTo>
                    <a:pt x="916931" y="437099"/>
                  </a:lnTo>
                  <a:lnTo>
                    <a:pt x="952379" y="429943"/>
                  </a:lnTo>
                  <a:lnTo>
                    <a:pt x="981326" y="410426"/>
                  </a:lnTo>
                  <a:lnTo>
                    <a:pt x="1000843" y="381478"/>
                  </a:lnTo>
                  <a:lnTo>
                    <a:pt x="1008000" y="346030"/>
                  </a:lnTo>
                  <a:lnTo>
                    <a:pt x="1008000" y="91069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546181" y="697691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30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6" y="410425"/>
                  </a:lnTo>
                  <a:lnTo>
                    <a:pt x="952378" y="429943"/>
                  </a:lnTo>
                  <a:lnTo>
                    <a:pt x="916930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727306" y="6976765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916929" y="0"/>
                  </a:moveTo>
                  <a:lnTo>
                    <a:pt x="91070" y="0"/>
                  </a:lnTo>
                  <a:lnTo>
                    <a:pt x="55621" y="7156"/>
                  </a:lnTo>
                  <a:lnTo>
                    <a:pt x="26673" y="26674"/>
                  </a:lnTo>
                  <a:lnTo>
                    <a:pt x="7156" y="55622"/>
                  </a:lnTo>
                  <a:lnTo>
                    <a:pt x="0" y="91070"/>
                  </a:lnTo>
                  <a:lnTo>
                    <a:pt x="0" y="346030"/>
                  </a:lnTo>
                  <a:lnTo>
                    <a:pt x="7156" y="381479"/>
                  </a:lnTo>
                  <a:lnTo>
                    <a:pt x="26673" y="410427"/>
                  </a:lnTo>
                  <a:lnTo>
                    <a:pt x="55621" y="429944"/>
                  </a:lnTo>
                  <a:lnTo>
                    <a:pt x="91070" y="437100"/>
                  </a:lnTo>
                  <a:lnTo>
                    <a:pt x="916929" y="437100"/>
                  </a:lnTo>
                  <a:lnTo>
                    <a:pt x="952378" y="429944"/>
                  </a:lnTo>
                  <a:lnTo>
                    <a:pt x="981326" y="410427"/>
                  </a:lnTo>
                  <a:lnTo>
                    <a:pt x="1000843" y="381479"/>
                  </a:lnTo>
                  <a:lnTo>
                    <a:pt x="1008000" y="346030"/>
                  </a:lnTo>
                  <a:lnTo>
                    <a:pt x="1008000" y="91070"/>
                  </a:lnTo>
                  <a:lnTo>
                    <a:pt x="992699" y="40544"/>
                  </a:lnTo>
                  <a:lnTo>
                    <a:pt x="951781" y="6932"/>
                  </a:lnTo>
                  <a:lnTo>
                    <a:pt x="91692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727307" y="6976766"/>
              <a:ext cx="1008380" cy="437515"/>
            </a:xfrm>
            <a:custGeom>
              <a:avLst/>
              <a:gdLst/>
              <a:ahLst/>
              <a:cxnLst/>
              <a:rect l="l" t="t" r="r" b="b"/>
              <a:pathLst>
                <a:path w="1008379" h="437515">
                  <a:moveTo>
                    <a:pt x="0" y="91069"/>
                  </a:moveTo>
                  <a:lnTo>
                    <a:pt x="7156" y="55621"/>
                  </a:lnTo>
                  <a:lnTo>
                    <a:pt x="26673" y="26673"/>
                  </a:lnTo>
                  <a:lnTo>
                    <a:pt x="55621" y="7156"/>
                  </a:lnTo>
                  <a:lnTo>
                    <a:pt x="91069" y="0"/>
                  </a:lnTo>
                  <a:lnTo>
                    <a:pt x="916929" y="0"/>
                  </a:lnTo>
                  <a:lnTo>
                    <a:pt x="967455" y="15300"/>
                  </a:lnTo>
                  <a:lnTo>
                    <a:pt x="1001067" y="56218"/>
                  </a:lnTo>
                  <a:lnTo>
                    <a:pt x="1007999" y="91069"/>
                  </a:lnTo>
                  <a:lnTo>
                    <a:pt x="1007999" y="346029"/>
                  </a:lnTo>
                  <a:lnTo>
                    <a:pt x="1000843" y="381477"/>
                  </a:lnTo>
                  <a:lnTo>
                    <a:pt x="981325" y="410425"/>
                  </a:lnTo>
                  <a:lnTo>
                    <a:pt x="952377" y="429943"/>
                  </a:lnTo>
                  <a:lnTo>
                    <a:pt x="916929" y="437099"/>
                  </a:lnTo>
                  <a:lnTo>
                    <a:pt x="91069" y="437099"/>
                  </a:lnTo>
                  <a:lnTo>
                    <a:pt x="55621" y="429943"/>
                  </a:lnTo>
                  <a:lnTo>
                    <a:pt x="26673" y="410425"/>
                  </a:lnTo>
                  <a:lnTo>
                    <a:pt x="7156" y="381477"/>
                  </a:lnTo>
                  <a:lnTo>
                    <a:pt x="0" y="346029"/>
                  </a:lnTo>
                  <a:lnTo>
                    <a:pt x="0" y="91069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050181" y="6713586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32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988284" y="6619663"/>
              <a:ext cx="123793" cy="155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4231307" y="6713736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h="263525">
                  <a:moveTo>
                    <a:pt x="0" y="26302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4169409" y="6619813"/>
              <a:ext cx="123792" cy="155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5" name="object 95"/>
          <p:cNvSpPr/>
          <p:nvPr/>
        </p:nvSpPr>
        <p:spPr>
          <a:xfrm>
            <a:off x="5750235" y="3747252"/>
            <a:ext cx="4055072" cy="149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776705" y="2889218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many-to-one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116534" y="2889209"/>
            <a:ext cx="162430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one-to-many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116536" y="5254864"/>
            <a:ext cx="1847998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spc="-4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58059" y="1174315"/>
            <a:ext cx="3503116" cy="2195930"/>
          </a:xfrm>
          <a:custGeom>
            <a:avLst/>
            <a:gdLst/>
            <a:ahLst/>
            <a:cxnLst/>
            <a:rect l="l" t="t" r="r" b="b"/>
            <a:pathLst>
              <a:path w="4982210" h="3562985">
                <a:moveTo>
                  <a:pt x="816977" y="0"/>
                </a:moveTo>
                <a:lnTo>
                  <a:pt x="4164886" y="0"/>
                </a:lnTo>
                <a:lnTo>
                  <a:pt x="4231817" y="40"/>
                </a:lnTo>
                <a:lnTo>
                  <a:pt x="4292567" y="320"/>
                </a:lnTo>
                <a:lnTo>
                  <a:pt x="4347872" y="1080"/>
                </a:lnTo>
                <a:lnTo>
                  <a:pt x="4398467" y="2562"/>
                </a:lnTo>
                <a:lnTo>
                  <a:pt x="4445089" y="5004"/>
                </a:lnTo>
                <a:lnTo>
                  <a:pt x="4488474" y="8647"/>
                </a:lnTo>
                <a:lnTo>
                  <a:pt x="4529359" y="13732"/>
                </a:lnTo>
                <a:lnTo>
                  <a:pt x="4568479" y="20498"/>
                </a:lnTo>
                <a:lnTo>
                  <a:pt x="4606570" y="29185"/>
                </a:lnTo>
                <a:lnTo>
                  <a:pt x="4644369" y="40035"/>
                </a:lnTo>
                <a:lnTo>
                  <a:pt x="4689323" y="58937"/>
                </a:lnTo>
                <a:lnTo>
                  <a:pt x="4731863" y="81937"/>
                </a:lnTo>
                <a:lnTo>
                  <a:pt x="4771748" y="108796"/>
                </a:lnTo>
                <a:lnTo>
                  <a:pt x="4808737" y="139272"/>
                </a:lnTo>
                <a:lnTo>
                  <a:pt x="4842590" y="173126"/>
                </a:lnTo>
                <a:lnTo>
                  <a:pt x="4873067" y="210115"/>
                </a:lnTo>
                <a:lnTo>
                  <a:pt x="4899925" y="250000"/>
                </a:lnTo>
                <a:lnTo>
                  <a:pt x="4922926" y="292540"/>
                </a:lnTo>
                <a:lnTo>
                  <a:pt x="4941827" y="337494"/>
                </a:lnTo>
                <a:lnTo>
                  <a:pt x="4952677" y="375297"/>
                </a:lnTo>
                <a:lnTo>
                  <a:pt x="4961365" y="413414"/>
                </a:lnTo>
                <a:lnTo>
                  <a:pt x="4968131" y="452602"/>
                </a:lnTo>
                <a:lnTo>
                  <a:pt x="4973215" y="493621"/>
                </a:lnTo>
                <a:lnTo>
                  <a:pt x="4976858" y="537228"/>
                </a:lnTo>
                <a:lnTo>
                  <a:pt x="4979301" y="584180"/>
                </a:lnTo>
                <a:lnTo>
                  <a:pt x="4980782" y="635237"/>
                </a:lnTo>
                <a:lnTo>
                  <a:pt x="4981543" y="691155"/>
                </a:lnTo>
                <a:lnTo>
                  <a:pt x="4981823" y="752693"/>
                </a:lnTo>
                <a:lnTo>
                  <a:pt x="4981863" y="820609"/>
                </a:lnTo>
                <a:lnTo>
                  <a:pt x="4981863" y="2745945"/>
                </a:lnTo>
                <a:lnTo>
                  <a:pt x="4981823" y="2812877"/>
                </a:lnTo>
                <a:lnTo>
                  <a:pt x="4981543" y="2873626"/>
                </a:lnTo>
                <a:lnTo>
                  <a:pt x="4980782" y="2928931"/>
                </a:lnTo>
                <a:lnTo>
                  <a:pt x="4979301" y="2979526"/>
                </a:lnTo>
                <a:lnTo>
                  <a:pt x="4976858" y="3026148"/>
                </a:lnTo>
                <a:lnTo>
                  <a:pt x="4973215" y="3069533"/>
                </a:lnTo>
                <a:lnTo>
                  <a:pt x="4968131" y="3110417"/>
                </a:lnTo>
                <a:lnTo>
                  <a:pt x="4961365" y="3149537"/>
                </a:lnTo>
                <a:lnTo>
                  <a:pt x="4952677" y="3187628"/>
                </a:lnTo>
                <a:lnTo>
                  <a:pt x="4941827" y="3225427"/>
                </a:lnTo>
                <a:lnTo>
                  <a:pt x="4922926" y="3270382"/>
                </a:lnTo>
                <a:lnTo>
                  <a:pt x="4899925" y="3312922"/>
                </a:lnTo>
                <a:lnTo>
                  <a:pt x="4873067" y="3352807"/>
                </a:lnTo>
                <a:lnTo>
                  <a:pt x="4842590" y="3389796"/>
                </a:lnTo>
                <a:lnTo>
                  <a:pt x="4808737" y="3423649"/>
                </a:lnTo>
                <a:lnTo>
                  <a:pt x="4771748" y="3454126"/>
                </a:lnTo>
                <a:lnTo>
                  <a:pt x="4731863" y="3480985"/>
                </a:lnTo>
                <a:lnTo>
                  <a:pt x="4689323" y="3503985"/>
                </a:lnTo>
                <a:lnTo>
                  <a:pt x="4644369" y="3522887"/>
                </a:lnTo>
                <a:lnTo>
                  <a:pt x="4606566" y="3533736"/>
                </a:lnTo>
                <a:lnTo>
                  <a:pt x="4568450" y="3542424"/>
                </a:lnTo>
                <a:lnTo>
                  <a:pt x="4529261" y="3549190"/>
                </a:lnTo>
                <a:lnTo>
                  <a:pt x="4488242" y="3554275"/>
                </a:lnTo>
                <a:lnTo>
                  <a:pt x="4444635" y="3557918"/>
                </a:lnTo>
                <a:lnTo>
                  <a:pt x="4397683" y="3560360"/>
                </a:lnTo>
                <a:lnTo>
                  <a:pt x="4346626" y="3561841"/>
                </a:lnTo>
                <a:lnTo>
                  <a:pt x="4290708" y="3562602"/>
                </a:lnTo>
                <a:lnTo>
                  <a:pt x="4229170" y="3562882"/>
                </a:lnTo>
                <a:lnTo>
                  <a:pt x="4161254" y="3562922"/>
                </a:lnTo>
                <a:lnTo>
                  <a:pt x="816977" y="3562922"/>
                </a:lnTo>
                <a:lnTo>
                  <a:pt x="750045" y="3562882"/>
                </a:lnTo>
                <a:lnTo>
                  <a:pt x="689295" y="3562602"/>
                </a:lnTo>
                <a:lnTo>
                  <a:pt x="633991" y="3561841"/>
                </a:lnTo>
                <a:lnTo>
                  <a:pt x="583396" y="3560360"/>
                </a:lnTo>
                <a:lnTo>
                  <a:pt x="536774" y="3557918"/>
                </a:lnTo>
                <a:lnTo>
                  <a:pt x="493389" y="3554275"/>
                </a:lnTo>
                <a:lnTo>
                  <a:pt x="452504" y="3549190"/>
                </a:lnTo>
                <a:lnTo>
                  <a:pt x="413385" y="3542424"/>
                </a:lnTo>
                <a:lnTo>
                  <a:pt x="375293" y="3533736"/>
                </a:lnTo>
                <a:lnTo>
                  <a:pt x="337494" y="3522887"/>
                </a:lnTo>
                <a:lnTo>
                  <a:pt x="292540" y="3503985"/>
                </a:lnTo>
                <a:lnTo>
                  <a:pt x="250000" y="3480985"/>
                </a:lnTo>
                <a:lnTo>
                  <a:pt x="210115" y="3454126"/>
                </a:lnTo>
                <a:lnTo>
                  <a:pt x="173126" y="3423649"/>
                </a:lnTo>
                <a:lnTo>
                  <a:pt x="139272" y="3389796"/>
                </a:lnTo>
                <a:lnTo>
                  <a:pt x="108796" y="3352807"/>
                </a:lnTo>
                <a:lnTo>
                  <a:pt x="81937" y="3312922"/>
                </a:lnTo>
                <a:lnTo>
                  <a:pt x="58937" y="3270382"/>
                </a:lnTo>
                <a:lnTo>
                  <a:pt x="40035" y="3225427"/>
                </a:lnTo>
                <a:lnTo>
                  <a:pt x="29185" y="3187625"/>
                </a:lnTo>
                <a:lnTo>
                  <a:pt x="20498" y="3149508"/>
                </a:lnTo>
                <a:lnTo>
                  <a:pt x="13732" y="3110319"/>
                </a:lnTo>
                <a:lnTo>
                  <a:pt x="8647" y="3069300"/>
                </a:lnTo>
                <a:lnTo>
                  <a:pt x="5004" y="3025694"/>
                </a:lnTo>
                <a:lnTo>
                  <a:pt x="2562" y="2978741"/>
                </a:lnTo>
                <a:lnTo>
                  <a:pt x="1080" y="2927685"/>
                </a:lnTo>
                <a:lnTo>
                  <a:pt x="320" y="2871767"/>
                </a:lnTo>
                <a:lnTo>
                  <a:pt x="40" y="2810229"/>
                </a:lnTo>
                <a:lnTo>
                  <a:pt x="0" y="2742313"/>
                </a:lnTo>
                <a:lnTo>
                  <a:pt x="0" y="816977"/>
                </a:lnTo>
                <a:lnTo>
                  <a:pt x="40" y="750045"/>
                </a:lnTo>
                <a:lnTo>
                  <a:pt x="320" y="689295"/>
                </a:lnTo>
                <a:lnTo>
                  <a:pt x="1080" y="633991"/>
                </a:lnTo>
                <a:lnTo>
                  <a:pt x="2562" y="583396"/>
                </a:lnTo>
                <a:lnTo>
                  <a:pt x="5004" y="536774"/>
                </a:lnTo>
                <a:lnTo>
                  <a:pt x="8647" y="493389"/>
                </a:lnTo>
                <a:lnTo>
                  <a:pt x="13732" y="452504"/>
                </a:lnTo>
                <a:lnTo>
                  <a:pt x="20498" y="413385"/>
                </a:lnTo>
                <a:lnTo>
                  <a:pt x="29185" y="375293"/>
                </a:lnTo>
                <a:lnTo>
                  <a:pt x="40035" y="337494"/>
                </a:lnTo>
                <a:lnTo>
                  <a:pt x="58937" y="292540"/>
                </a:lnTo>
                <a:lnTo>
                  <a:pt x="81937" y="250000"/>
                </a:lnTo>
                <a:lnTo>
                  <a:pt x="108796" y="210115"/>
                </a:lnTo>
                <a:lnTo>
                  <a:pt x="139272" y="173126"/>
                </a:lnTo>
                <a:lnTo>
                  <a:pt x="173126" y="139272"/>
                </a:lnTo>
                <a:lnTo>
                  <a:pt x="210115" y="108796"/>
                </a:lnTo>
                <a:lnTo>
                  <a:pt x="250000" y="81937"/>
                </a:lnTo>
                <a:lnTo>
                  <a:pt x="292540" y="58937"/>
                </a:lnTo>
                <a:lnTo>
                  <a:pt x="337494" y="40035"/>
                </a:lnTo>
                <a:lnTo>
                  <a:pt x="375297" y="29185"/>
                </a:lnTo>
                <a:lnTo>
                  <a:pt x="413414" y="20498"/>
                </a:lnTo>
                <a:lnTo>
                  <a:pt x="452602" y="13732"/>
                </a:lnTo>
                <a:lnTo>
                  <a:pt x="493621" y="8647"/>
                </a:lnTo>
                <a:lnTo>
                  <a:pt x="537228" y="5004"/>
                </a:lnTo>
                <a:lnTo>
                  <a:pt x="584180" y="2562"/>
                </a:lnTo>
                <a:lnTo>
                  <a:pt x="635237" y="1080"/>
                </a:lnTo>
                <a:lnTo>
                  <a:pt x="691155" y="320"/>
                </a:lnTo>
                <a:lnTo>
                  <a:pt x="752693" y="40"/>
                </a:lnTo>
                <a:lnTo>
                  <a:pt x="820609" y="0"/>
                </a:lnTo>
                <a:lnTo>
                  <a:pt x="816977" y="0"/>
                </a:lnTo>
                <a:close/>
              </a:path>
            </a:pathLst>
          </a:custGeom>
          <a:ln w="635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4" name="object 2"/>
          <p:cNvGrpSpPr/>
          <p:nvPr/>
        </p:nvGrpSpPr>
        <p:grpSpPr>
          <a:xfrm>
            <a:off x="2000440" y="1670566"/>
            <a:ext cx="3143250" cy="1964085"/>
            <a:chOff x="677603" y="831364"/>
            <a:chExt cx="4470400" cy="2793365"/>
          </a:xfrm>
        </p:grpSpPr>
        <p:sp>
          <p:nvSpPr>
            <p:cNvPr id="5" name="object 3"/>
            <p:cNvSpPr/>
            <p:nvPr/>
          </p:nvSpPr>
          <p:spPr>
            <a:xfrm>
              <a:off x="704447" y="303199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4"/>
            <p:cNvSpPr/>
            <p:nvPr/>
          </p:nvSpPr>
          <p:spPr>
            <a:xfrm>
              <a:off x="704447" y="3032004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5"/>
            <p:cNvSpPr/>
            <p:nvPr/>
          </p:nvSpPr>
          <p:spPr>
            <a:xfrm>
              <a:off x="1360684" y="2698465"/>
              <a:ext cx="5715" cy="334010"/>
            </a:xfrm>
            <a:custGeom>
              <a:avLst/>
              <a:gdLst/>
              <a:ahLst/>
              <a:cxnLst/>
              <a:rect l="l" t="t" r="r" b="b"/>
              <a:pathLst>
                <a:path w="5715" h="334010">
                  <a:moveTo>
                    <a:pt x="2731" y="-25010"/>
                  </a:moveTo>
                  <a:lnTo>
                    <a:pt x="2731" y="358549"/>
                  </a:lnTo>
                </a:path>
              </a:pathLst>
            </a:custGeom>
            <a:ln w="5548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836539" y="195307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521484" y="0"/>
                  </a:moveTo>
                  <a:lnTo>
                    <a:pt x="460668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8" y="571938"/>
                  </a:lnTo>
                  <a:lnTo>
                    <a:pt x="521484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9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4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836539" y="1953080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4"/>
                  </a:lnTo>
                  <a:lnTo>
                    <a:pt x="989963" y="413119"/>
                  </a:lnTo>
                  <a:lnTo>
                    <a:pt x="961778" y="440755"/>
                  </a:lnTo>
                  <a:lnTo>
                    <a:pt x="928403" y="466395"/>
                  </a:lnTo>
                  <a:lnTo>
                    <a:pt x="890228" y="489826"/>
                  </a:lnTo>
                  <a:lnTo>
                    <a:pt x="847645" y="510831"/>
                  </a:lnTo>
                  <a:lnTo>
                    <a:pt x="801044" y="529195"/>
                  </a:lnTo>
                  <a:lnTo>
                    <a:pt x="750819" y="544703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7"/>
                  </a:lnTo>
                  <a:lnTo>
                    <a:pt x="521483" y="573868"/>
                  </a:lnTo>
                  <a:lnTo>
                    <a:pt x="460667" y="571937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3"/>
                  </a:lnTo>
                  <a:lnTo>
                    <a:pt x="241922" y="529195"/>
                  </a:lnTo>
                  <a:lnTo>
                    <a:pt x="195322" y="510831"/>
                  </a:lnTo>
                  <a:lnTo>
                    <a:pt x="152739" y="489826"/>
                  </a:lnTo>
                  <a:lnTo>
                    <a:pt x="114564" y="466395"/>
                  </a:lnTo>
                  <a:lnTo>
                    <a:pt x="81188" y="440755"/>
                  </a:lnTo>
                  <a:lnTo>
                    <a:pt x="53004" y="413119"/>
                  </a:lnTo>
                  <a:lnTo>
                    <a:pt x="13772" y="352724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1280349" y="2575168"/>
              <a:ext cx="162513" cy="2054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879507" y="2231861"/>
              <a:ext cx="344805" cy="8255"/>
            </a:xfrm>
            <a:custGeom>
              <a:avLst/>
              <a:gdLst/>
              <a:ahLst/>
              <a:cxnLst/>
              <a:rect l="l" t="t" r="r" b="b"/>
              <a:pathLst>
                <a:path w="344805" h="8255">
                  <a:moveTo>
                    <a:pt x="-25010" y="4076"/>
                  </a:moveTo>
                  <a:lnTo>
                    <a:pt x="369600" y="4076"/>
                  </a:lnTo>
                </a:path>
              </a:pathLst>
            </a:custGeom>
            <a:ln w="581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0"/>
            <p:cNvSpPr/>
            <p:nvPr/>
          </p:nvSpPr>
          <p:spPr>
            <a:xfrm>
              <a:off x="2395326" y="1941056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1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1" y="63036"/>
                  </a:lnTo>
                  <a:lnTo>
                    <a:pt x="152738" y="84041"/>
                  </a:lnTo>
                  <a:lnTo>
                    <a:pt x="114563" y="107471"/>
                  </a:lnTo>
                  <a:lnTo>
                    <a:pt x="81188" y="133112"/>
                  </a:lnTo>
                  <a:lnTo>
                    <a:pt x="53004" y="160748"/>
                  </a:lnTo>
                  <a:lnTo>
                    <a:pt x="13772" y="221143"/>
                  </a:lnTo>
                  <a:lnTo>
                    <a:pt x="0" y="286934"/>
                  </a:lnTo>
                  <a:lnTo>
                    <a:pt x="3508" y="320397"/>
                  </a:lnTo>
                  <a:lnTo>
                    <a:pt x="30401" y="383705"/>
                  </a:lnTo>
                  <a:lnTo>
                    <a:pt x="81188" y="440756"/>
                  </a:lnTo>
                  <a:lnTo>
                    <a:pt x="114563" y="466397"/>
                  </a:lnTo>
                  <a:lnTo>
                    <a:pt x="152738" y="489827"/>
                  </a:lnTo>
                  <a:lnTo>
                    <a:pt x="195321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1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4" y="566290"/>
                  </a:lnTo>
                  <a:lnTo>
                    <a:pt x="697358" y="557140"/>
                  </a:lnTo>
                  <a:lnTo>
                    <a:pt x="750818" y="544704"/>
                  </a:lnTo>
                  <a:lnTo>
                    <a:pt x="801044" y="529196"/>
                  </a:lnTo>
                  <a:lnTo>
                    <a:pt x="847644" y="510832"/>
                  </a:lnTo>
                  <a:lnTo>
                    <a:pt x="890227" y="489827"/>
                  </a:lnTo>
                  <a:lnTo>
                    <a:pt x="928402" y="466397"/>
                  </a:lnTo>
                  <a:lnTo>
                    <a:pt x="961778" y="440756"/>
                  </a:lnTo>
                  <a:lnTo>
                    <a:pt x="989962" y="413121"/>
                  </a:lnTo>
                  <a:lnTo>
                    <a:pt x="1029194" y="352726"/>
                  </a:lnTo>
                  <a:lnTo>
                    <a:pt x="1042967" y="286934"/>
                  </a:lnTo>
                  <a:lnTo>
                    <a:pt x="1039458" y="253472"/>
                  </a:lnTo>
                  <a:lnTo>
                    <a:pt x="1012565" y="190163"/>
                  </a:lnTo>
                  <a:lnTo>
                    <a:pt x="961778" y="133112"/>
                  </a:lnTo>
                  <a:lnTo>
                    <a:pt x="928402" y="107471"/>
                  </a:lnTo>
                  <a:lnTo>
                    <a:pt x="890227" y="84041"/>
                  </a:lnTo>
                  <a:lnTo>
                    <a:pt x="847644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4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2395326" y="194106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5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5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2"/>
            <p:cNvSpPr/>
            <p:nvPr/>
          </p:nvSpPr>
          <p:spPr>
            <a:xfrm>
              <a:off x="2141517" y="2151941"/>
              <a:ext cx="205863" cy="1624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3805819" y="85011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6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3805819" y="85012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4" y="35018"/>
                  </a:lnTo>
                  <a:lnTo>
                    <a:pt x="1314301" y="73809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3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5"/>
            <p:cNvSpPr/>
            <p:nvPr/>
          </p:nvSpPr>
          <p:spPr>
            <a:xfrm>
              <a:off x="4467497" y="159523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6"/>
            <p:cNvSpPr/>
            <p:nvPr/>
          </p:nvSpPr>
          <p:spPr>
            <a:xfrm>
              <a:off x="4386232" y="1471925"/>
              <a:ext cx="162527" cy="204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3946011" y="1940953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3946013" y="1940962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0"/>
                  </a:moveTo>
                  <a:lnTo>
                    <a:pt x="3508" y="253468"/>
                  </a:lnTo>
                  <a:lnTo>
                    <a:pt x="13772" y="221140"/>
                  </a:lnTo>
                  <a:lnTo>
                    <a:pt x="53004" y="160746"/>
                  </a:lnTo>
                  <a:lnTo>
                    <a:pt x="81188" y="133110"/>
                  </a:lnTo>
                  <a:lnTo>
                    <a:pt x="114564" y="107470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4" y="7578"/>
                  </a:lnTo>
                  <a:lnTo>
                    <a:pt x="697358" y="16727"/>
                  </a:lnTo>
                  <a:lnTo>
                    <a:pt x="750818" y="29164"/>
                  </a:lnTo>
                  <a:lnTo>
                    <a:pt x="801044" y="44671"/>
                  </a:lnTo>
                  <a:lnTo>
                    <a:pt x="847643" y="63035"/>
                  </a:lnTo>
                  <a:lnTo>
                    <a:pt x="890226" y="84040"/>
                  </a:lnTo>
                  <a:lnTo>
                    <a:pt x="928401" y="107470"/>
                  </a:lnTo>
                  <a:lnTo>
                    <a:pt x="961776" y="133110"/>
                  </a:lnTo>
                  <a:lnTo>
                    <a:pt x="989960" y="160746"/>
                  </a:lnTo>
                  <a:lnTo>
                    <a:pt x="1029191" y="221140"/>
                  </a:lnTo>
                  <a:lnTo>
                    <a:pt x="1042964" y="286930"/>
                  </a:lnTo>
                  <a:lnTo>
                    <a:pt x="1029191" y="352722"/>
                  </a:lnTo>
                  <a:lnTo>
                    <a:pt x="989960" y="413117"/>
                  </a:lnTo>
                  <a:lnTo>
                    <a:pt x="961776" y="440753"/>
                  </a:lnTo>
                  <a:lnTo>
                    <a:pt x="928401" y="466394"/>
                  </a:lnTo>
                  <a:lnTo>
                    <a:pt x="890226" y="489824"/>
                  </a:lnTo>
                  <a:lnTo>
                    <a:pt x="847643" y="510829"/>
                  </a:lnTo>
                  <a:lnTo>
                    <a:pt x="801044" y="529193"/>
                  </a:lnTo>
                  <a:lnTo>
                    <a:pt x="750818" y="544700"/>
                  </a:lnTo>
                  <a:lnTo>
                    <a:pt x="697358" y="557137"/>
                  </a:lnTo>
                  <a:lnTo>
                    <a:pt x="641054" y="566287"/>
                  </a:lnTo>
                  <a:lnTo>
                    <a:pt x="582299" y="571934"/>
                  </a:lnTo>
                  <a:lnTo>
                    <a:pt x="521483" y="573865"/>
                  </a:lnTo>
                  <a:lnTo>
                    <a:pt x="460667" y="571934"/>
                  </a:lnTo>
                  <a:lnTo>
                    <a:pt x="401912" y="566287"/>
                  </a:lnTo>
                  <a:lnTo>
                    <a:pt x="345608" y="557137"/>
                  </a:lnTo>
                  <a:lnTo>
                    <a:pt x="292148" y="544700"/>
                  </a:lnTo>
                  <a:lnTo>
                    <a:pt x="241922" y="529193"/>
                  </a:lnTo>
                  <a:lnTo>
                    <a:pt x="195322" y="510829"/>
                  </a:lnTo>
                  <a:lnTo>
                    <a:pt x="152739" y="489824"/>
                  </a:lnTo>
                  <a:lnTo>
                    <a:pt x="114564" y="466394"/>
                  </a:lnTo>
                  <a:lnTo>
                    <a:pt x="81188" y="440753"/>
                  </a:lnTo>
                  <a:lnTo>
                    <a:pt x="53004" y="413117"/>
                  </a:lnTo>
                  <a:lnTo>
                    <a:pt x="13772" y="352722"/>
                  </a:lnTo>
                  <a:lnTo>
                    <a:pt x="3508" y="320393"/>
                  </a:lnTo>
                  <a:lnTo>
                    <a:pt x="0" y="286930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3438293" y="2227998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268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3693300" y="2146732"/>
              <a:ext cx="204576" cy="162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1"/>
            <p:cNvSpPr/>
            <p:nvPr/>
          </p:nvSpPr>
          <p:spPr>
            <a:xfrm>
              <a:off x="2255132" y="85011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8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2"/>
            <p:cNvSpPr/>
            <p:nvPr/>
          </p:nvSpPr>
          <p:spPr>
            <a:xfrm>
              <a:off x="2255133" y="85012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9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3"/>
            <p:cNvSpPr/>
            <p:nvPr/>
          </p:nvSpPr>
          <p:spPr>
            <a:xfrm>
              <a:off x="696361" y="874148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696361" y="874155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40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1358023" y="1619567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51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6"/>
            <p:cNvSpPr/>
            <p:nvPr/>
          </p:nvSpPr>
          <p:spPr>
            <a:xfrm>
              <a:off x="1276759" y="1496253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2916810" y="1595341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28"/>
            <p:cNvSpPr/>
            <p:nvPr/>
          </p:nvSpPr>
          <p:spPr>
            <a:xfrm>
              <a:off x="2835546" y="1472027"/>
              <a:ext cx="162528" cy="204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29"/>
            <p:cNvSpPr/>
            <p:nvPr/>
          </p:nvSpPr>
          <p:spPr>
            <a:xfrm>
              <a:off x="2255145" y="3031963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0"/>
            <p:cNvSpPr/>
            <p:nvPr/>
          </p:nvSpPr>
          <p:spPr>
            <a:xfrm>
              <a:off x="2255145" y="3031971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1"/>
            <p:cNvSpPr/>
            <p:nvPr/>
          </p:nvSpPr>
          <p:spPr>
            <a:xfrm>
              <a:off x="3805843" y="3031766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8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2"/>
            <p:cNvSpPr/>
            <p:nvPr/>
          </p:nvSpPr>
          <p:spPr>
            <a:xfrm>
              <a:off x="3805845" y="3031774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1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6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2916847" y="2686245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4"/>
            <p:cNvSpPr/>
            <p:nvPr/>
          </p:nvSpPr>
          <p:spPr>
            <a:xfrm>
              <a:off x="2835582" y="2562935"/>
              <a:ext cx="162528" cy="204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5"/>
            <p:cNvSpPr/>
            <p:nvPr/>
          </p:nvSpPr>
          <p:spPr>
            <a:xfrm>
              <a:off x="4467547" y="2686446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h="345439">
                  <a:moveTo>
                    <a:pt x="0" y="345328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6"/>
            <p:cNvSpPr/>
            <p:nvPr/>
          </p:nvSpPr>
          <p:spPr>
            <a:xfrm>
              <a:off x="4386281" y="2563132"/>
              <a:ext cx="162527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object 37"/>
          <p:cNvGrpSpPr/>
          <p:nvPr/>
        </p:nvGrpSpPr>
        <p:grpSpPr>
          <a:xfrm>
            <a:off x="6143177" y="1650174"/>
            <a:ext cx="3221830" cy="2013198"/>
            <a:chOff x="6569493" y="802361"/>
            <a:chExt cx="4582160" cy="2863215"/>
          </a:xfrm>
        </p:grpSpPr>
        <p:sp>
          <p:nvSpPr>
            <p:cNvPr id="40" name="object 38"/>
            <p:cNvSpPr/>
            <p:nvPr/>
          </p:nvSpPr>
          <p:spPr>
            <a:xfrm>
              <a:off x="6597007" y="305794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3" y="35895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5"/>
                  </a:lnTo>
                  <a:lnTo>
                    <a:pt x="9630" y="513347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49" y="588195"/>
                  </a:lnTo>
                  <a:lnTo>
                    <a:pt x="1233890" y="588195"/>
                  </a:lnTo>
                  <a:lnTo>
                    <a:pt x="1281591" y="578564"/>
                  </a:lnTo>
                  <a:lnTo>
                    <a:pt x="1320545" y="552301"/>
                  </a:lnTo>
                  <a:lnTo>
                    <a:pt x="1346809" y="513347"/>
                  </a:lnTo>
                  <a:lnTo>
                    <a:pt x="1356440" y="465645"/>
                  </a:lnTo>
                  <a:lnTo>
                    <a:pt x="1356440" y="122551"/>
                  </a:lnTo>
                  <a:lnTo>
                    <a:pt x="1347111" y="75653"/>
                  </a:lnTo>
                  <a:lnTo>
                    <a:pt x="1320544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39"/>
            <p:cNvSpPr/>
            <p:nvPr/>
          </p:nvSpPr>
          <p:spPr>
            <a:xfrm>
              <a:off x="6597007" y="305793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0"/>
            <p:cNvSpPr/>
            <p:nvPr/>
          </p:nvSpPr>
          <p:spPr>
            <a:xfrm>
              <a:off x="7269627" y="2716074"/>
              <a:ext cx="5715" cy="342265"/>
            </a:xfrm>
            <a:custGeom>
              <a:avLst/>
              <a:gdLst/>
              <a:ahLst/>
              <a:cxnLst/>
              <a:rect l="l" t="t" r="r" b="b"/>
              <a:pathLst>
                <a:path w="5715" h="342264">
                  <a:moveTo>
                    <a:pt x="2800" y="-25635"/>
                  </a:moveTo>
                  <a:lnTo>
                    <a:pt x="2800" y="367500"/>
                  </a:lnTo>
                </a:path>
              </a:pathLst>
            </a:custGeom>
            <a:ln w="568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1"/>
            <p:cNvSpPr/>
            <p:nvPr/>
          </p:nvSpPr>
          <p:spPr>
            <a:xfrm>
              <a:off x="6732397" y="1952085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3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2"/>
                  </a:lnTo>
                  <a:lnTo>
                    <a:pt x="0" y="294096"/>
                  </a:lnTo>
                  <a:lnTo>
                    <a:pt x="3595" y="328394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6" y="523584"/>
                  </a:lnTo>
                  <a:lnTo>
                    <a:pt x="912452" y="502054"/>
                  </a:lnTo>
                  <a:lnTo>
                    <a:pt x="951580" y="478039"/>
                  </a:lnTo>
                  <a:lnTo>
                    <a:pt x="985789" y="451758"/>
                  </a:lnTo>
                  <a:lnTo>
                    <a:pt x="1014677" y="423433"/>
                  </a:lnTo>
                  <a:lnTo>
                    <a:pt x="1054888" y="361530"/>
                  </a:lnTo>
                  <a:lnTo>
                    <a:pt x="1069004" y="294096"/>
                  </a:lnTo>
                  <a:lnTo>
                    <a:pt x="1065408" y="259798"/>
                  </a:lnTo>
                  <a:lnTo>
                    <a:pt x="1037843" y="194909"/>
                  </a:lnTo>
                  <a:lnTo>
                    <a:pt x="985789" y="136434"/>
                  </a:lnTo>
                  <a:lnTo>
                    <a:pt x="951580" y="110153"/>
                  </a:lnTo>
                  <a:lnTo>
                    <a:pt x="912452" y="86138"/>
                  </a:lnTo>
                  <a:lnTo>
                    <a:pt x="868806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2"/>
            <p:cNvSpPr/>
            <p:nvPr/>
          </p:nvSpPr>
          <p:spPr>
            <a:xfrm>
              <a:off x="6732397" y="1952080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7187287" y="2589698"/>
              <a:ext cx="166570" cy="210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4"/>
            <p:cNvSpPr/>
            <p:nvPr/>
          </p:nvSpPr>
          <p:spPr>
            <a:xfrm>
              <a:off x="7801402" y="2237820"/>
              <a:ext cx="353695" cy="8890"/>
            </a:xfrm>
            <a:custGeom>
              <a:avLst/>
              <a:gdLst/>
              <a:ahLst/>
              <a:cxnLst/>
              <a:rect l="l" t="t" r="r" b="b"/>
              <a:pathLst>
                <a:path w="353695" h="8889">
                  <a:moveTo>
                    <a:pt x="-25635" y="4178"/>
                  </a:moveTo>
                  <a:lnTo>
                    <a:pt x="378827" y="4178"/>
                  </a:lnTo>
                </a:path>
              </a:pathLst>
            </a:custGeom>
            <a:ln w="5962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5"/>
            <p:cNvSpPr/>
            <p:nvPr/>
          </p:nvSpPr>
          <p:spPr>
            <a:xfrm>
              <a:off x="8330097" y="193976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4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6" y="523584"/>
                  </a:lnTo>
                  <a:lnTo>
                    <a:pt x="912452" y="502054"/>
                  </a:lnTo>
                  <a:lnTo>
                    <a:pt x="951580" y="478039"/>
                  </a:lnTo>
                  <a:lnTo>
                    <a:pt x="985789" y="451758"/>
                  </a:lnTo>
                  <a:lnTo>
                    <a:pt x="1014677" y="423433"/>
                  </a:lnTo>
                  <a:lnTo>
                    <a:pt x="1054888" y="361531"/>
                  </a:lnTo>
                  <a:lnTo>
                    <a:pt x="1069004" y="294097"/>
                  </a:lnTo>
                  <a:lnTo>
                    <a:pt x="1065408" y="259799"/>
                  </a:lnTo>
                  <a:lnTo>
                    <a:pt x="1037843" y="194910"/>
                  </a:lnTo>
                  <a:lnTo>
                    <a:pt x="985789" y="136434"/>
                  </a:lnTo>
                  <a:lnTo>
                    <a:pt x="951580" y="110154"/>
                  </a:lnTo>
                  <a:lnTo>
                    <a:pt x="912452" y="86138"/>
                  </a:lnTo>
                  <a:lnTo>
                    <a:pt x="868806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6"/>
            <p:cNvSpPr/>
            <p:nvPr/>
          </p:nvSpPr>
          <p:spPr>
            <a:xfrm>
              <a:off x="8330098" y="1939763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2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8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8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2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8069953" y="2155906"/>
              <a:ext cx="211002" cy="1665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9775803" y="82159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299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7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9775803" y="82158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8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0"/>
            <p:cNvSpPr/>
            <p:nvPr/>
          </p:nvSpPr>
          <p:spPr>
            <a:xfrm>
              <a:off x="10454000" y="1585302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6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1"/>
            <p:cNvSpPr/>
            <p:nvPr/>
          </p:nvSpPr>
          <p:spPr>
            <a:xfrm>
              <a:off x="10370706" y="1458913"/>
              <a:ext cx="166584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2"/>
            <p:cNvSpPr/>
            <p:nvPr/>
          </p:nvSpPr>
          <p:spPr>
            <a:xfrm>
              <a:off x="9919496" y="1939662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8" y="586216"/>
                  </a:lnTo>
                  <a:lnTo>
                    <a:pt x="534502" y="588195"/>
                  </a:lnTo>
                  <a:lnTo>
                    <a:pt x="596836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1" y="542407"/>
                  </a:lnTo>
                  <a:lnTo>
                    <a:pt x="868805" y="523585"/>
                  </a:lnTo>
                  <a:lnTo>
                    <a:pt x="912451" y="502056"/>
                  </a:lnTo>
                  <a:lnTo>
                    <a:pt x="951579" y="478040"/>
                  </a:lnTo>
                  <a:lnTo>
                    <a:pt x="985787" y="451759"/>
                  </a:lnTo>
                  <a:lnTo>
                    <a:pt x="1014676" y="423434"/>
                  </a:lnTo>
                  <a:lnTo>
                    <a:pt x="1054886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2" y="194910"/>
                  </a:lnTo>
                  <a:lnTo>
                    <a:pt x="985787" y="136435"/>
                  </a:lnTo>
                  <a:lnTo>
                    <a:pt x="951579" y="110154"/>
                  </a:lnTo>
                  <a:lnTo>
                    <a:pt x="912451" y="86139"/>
                  </a:lnTo>
                  <a:lnTo>
                    <a:pt x="868805" y="64610"/>
                  </a:lnTo>
                  <a:lnTo>
                    <a:pt x="821041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3"/>
            <p:cNvSpPr/>
            <p:nvPr/>
          </p:nvSpPr>
          <p:spPr>
            <a:xfrm>
              <a:off x="9919498" y="1939659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40" h="588644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5" y="1978"/>
                  </a:lnTo>
                  <a:lnTo>
                    <a:pt x="657057" y="7767"/>
                  </a:lnTo>
                  <a:lnTo>
                    <a:pt x="714766" y="17145"/>
                  </a:lnTo>
                  <a:lnTo>
                    <a:pt x="769560" y="29892"/>
                  </a:lnTo>
                  <a:lnTo>
                    <a:pt x="821040" y="45787"/>
                  </a:lnTo>
                  <a:lnTo>
                    <a:pt x="868803" y="64609"/>
                  </a:lnTo>
                  <a:lnTo>
                    <a:pt x="912449" y="86138"/>
                  </a:lnTo>
                  <a:lnTo>
                    <a:pt x="951577" y="110154"/>
                  </a:lnTo>
                  <a:lnTo>
                    <a:pt x="985785" y="136434"/>
                  </a:lnTo>
                  <a:lnTo>
                    <a:pt x="1014673" y="164760"/>
                  </a:lnTo>
                  <a:lnTo>
                    <a:pt x="1054884" y="226663"/>
                  </a:lnTo>
                  <a:lnTo>
                    <a:pt x="1069001" y="294097"/>
                  </a:lnTo>
                  <a:lnTo>
                    <a:pt x="1054884" y="361530"/>
                  </a:lnTo>
                  <a:lnTo>
                    <a:pt x="1014673" y="423432"/>
                  </a:lnTo>
                  <a:lnTo>
                    <a:pt x="985785" y="451758"/>
                  </a:lnTo>
                  <a:lnTo>
                    <a:pt x="951577" y="478039"/>
                  </a:lnTo>
                  <a:lnTo>
                    <a:pt x="912449" y="502054"/>
                  </a:lnTo>
                  <a:lnTo>
                    <a:pt x="868803" y="523584"/>
                  </a:lnTo>
                  <a:lnTo>
                    <a:pt x="821040" y="542406"/>
                  </a:lnTo>
                  <a:lnTo>
                    <a:pt x="769560" y="558302"/>
                  </a:lnTo>
                  <a:lnTo>
                    <a:pt x="714766" y="571049"/>
                  </a:lnTo>
                  <a:lnTo>
                    <a:pt x="657057" y="580427"/>
                  </a:lnTo>
                  <a:lnTo>
                    <a:pt x="596835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6"/>
                  </a:lnTo>
                  <a:lnTo>
                    <a:pt x="200198" y="523584"/>
                  </a:lnTo>
                  <a:lnTo>
                    <a:pt x="156552" y="502054"/>
                  </a:lnTo>
                  <a:lnTo>
                    <a:pt x="117424" y="478039"/>
                  </a:lnTo>
                  <a:lnTo>
                    <a:pt x="83215" y="451758"/>
                  </a:lnTo>
                  <a:lnTo>
                    <a:pt x="54327" y="423432"/>
                  </a:lnTo>
                  <a:lnTo>
                    <a:pt x="14116" y="361530"/>
                  </a:lnTo>
                  <a:lnTo>
                    <a:pt x="3595" y="328394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4"/>
            <p:cNvSpPr/>
            <p:nvPr/>
          </p:nvSpPr>
          <p:spPr>
            <a:xfrm>
              <a:off x="9399102" y="2233861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0" y="0"/>
                  </a:moveTo>
                  <a:lnTo>
                    <a:pt x="344663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5"/>
            <p:cNvSpPr/>
            <p:nvPr/>
          </p:nvSpPr>
          <p:spPr>
            <a:xfrm>
              <a:off x="9660475" y="2150567"/>
              <a:ext cx="209683" cy="1665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8" name="object 56"/>
            <p:cNvSpPr/>
            <p:nvPr/>
          </p:nvSpPr>
          <p:spPr>
            <a:xfrm>
              <a:off x="8186405" y="82159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299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9" name="object 57"/>
            <p:cNvSpPr/>
            <p:nvPr/>
          </p:nvSpPr>
          <p:spPr>
            <a:xfrm>
              <a:off x="8186405" y="82158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0" name="object 58"/>
            <p:cNvSpPr/>
            <p:nvPr/>
          </p:nvSpPr>
          <p:spPr>
            <a:xfrm>
              <a:off x="6588719" y="84622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49" y="588195"/>
                  </a:lnTo>
                  <a:lnTo>
                    <a:pt x="1233890" y="588195"/>
                  </a:lnTo>
                  <a:lnTo>
                    <a:pt x="1281592" y="578564"/>
                  </a:lnTo>
                  <a:lnTo>
                    <a:pt x="1320546" y="552301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1" name="object 59"/>
            <p:cNvSpPr/>
            <p:nvPr/>
          </p:nvSpPr>
          <p:spPr>
            <a:xfrm>
              <a:off x="6588719" y="846220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0"/>
            <p:cNvSpPr/>
            <p:nvPr/>
          </p:nvSpPr>
          <p:spPr>
            <a:xfrm>
              <a:off x="7266899" y="1610241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341838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3" name="object 61"/>
            <p:cNvSpPr/>
            <p:nvPr/>
          </p:nvSpPr>
          <p:spPr>
            <a:xfrm>
              <a:off x="7183607" y="1483848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4" name="object 62"/>
            <p:cNvSpPr/>
            <p:nvPr/>
          </p:nvSpPr>
          <p:spPr>
            <a:xfrm>
              <a:off x="8864600" y="1585410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5" name="object 63"/>
            <p:cNvSpPr/>
            <p:nvPr/>
          </p:nvSpPr>
          <p:spPr>
            <a:xfrm>
              <a:off x="8781307" y="1459017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4"/>
            <p:cNvSpPr/>
            <p:nvPr/>
          </p:nvSpPr>
          <p:spPr>
            <a:xfrm>
              <a:off x="8186417" y="305790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5"/>
            <p:cNvSpPr/>
            <p:nvPr/>
          </p:nvSpPr>
          <p:spPr>
            <a:xfrm>
              <a:off x="8186418" y="305790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6"/>
            <p:cNvSpPr/>
            <p:nvPr/>
          </p:nvSpPr>
          <p:spPr>
            <a:xfrm>
              <a:off x="9775829" y="305770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2" y="578563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51"/>
                  </a:lnTo>
                  <a:lnTo>
                    <a:pt x="1347112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7"/>
            <p:cNvSpPr/>
            <p:nvPr/>
          </p:nvSpPr>
          <p:spPr>
            <a:xfrm>
              <a:off x="9775830" y="3057703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09" y="513346"/>
                  </a:lnTo>
                  <a:lnTo>
                    <a:pt x="1320545" y="552301"/>
                  </a:lnTo>
                  <a:lnTo>
                    <a:pt x="1281591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8864638" y="2703552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8781345" y="2577159"/>
              <a:ext cx="166585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10454050" y="270375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30">
                  <a:moveTo>
                    <a:pt x="0" y="353949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0370756" y="2577361"/>
              <a:ext cx="166584" cy="2096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7884760" y="1395461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8341905" y="2804683"/>
              <a:ext cx="160206" cy="2198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9504448" y="1396992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9961593" y="2806214"/>
              <a:ext cx="160206" cy="2198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8" name="object 76"/>
          <p:cNvSpPr txBox="1">
            <a:spLocks/>
          </p:cNvSpPr>
          <p:nvPr/>
        </p:nvSpPr>
        <p:spPr>
          <a:xfrm>
            <a:off x="6579147" y="3751099"/>
            <a:ext cx="2480221" cy="444727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95"/>
              </a:spcBef>
            </a:pPr>
            <a:r>
              <a:rPr lang="en-IN" sz="2811" b="1" kern="0" spc="11" dirty="0">
                <a:solidFill>
                  <a:prstClr val="black"/>
                </a:solidFill>
              </a:rPr>
              <a:t>many-to-many</a:t>
            </a:r>
            <a:endParaRPr lang="en-IN" sz="2811" kern="0" dirty="0">
              <a:solidFill>
                <a:prstClr val="black"/>
              </a:solidFill>
            </a:endParaRPr>
          </a:p>
        </p:txBody>
      </p:sp>
      <p:sp>
        <p:nvSpPr>
          <p:cNvPr id="79" name="object 77"/>
          <p:cNvSpPr/>
          <p:nvPr/>
        </p:nvSpPr>
        <p:spPr>
          <a:xfrm>
            <a:off x="6461628" y="3985211"/>
            <a:ext cx="1064419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1513577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2406657" y="3679149"/>
            <a:ext cx="2420392" cy="1169413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274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74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2530">
              <a:solidFill>
                <a:prstClr val="black"/>
              </a:solidFill>
              <a:latin typeface="Arial"/>
              <a:cs typeface="Arial"/>
            </a:endParaRPr>
          </a:p>
          <a:p>
            <a:pPr marL="545974"/>
            <a:r>
              <a:rPr sz="2249" spc="46" dirty="0">
                <a:solidFill>
                  <a:prstClr val="black"/>
                </a:solidFill>
                <a:latin typeface="Arial"/>
                <a:cs typeface="Arial"/>
              </a:rPr>
              <a:t>"training"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>
            <a:spLocks noGrp="1"/>
          </p:cNvSpPr>
          <p:nvPr>
            <p:ph type="body" idx="1"/>
          </p:nvPr>
        </p:nvSpPr>
        <p:spPr>
          <a:xfrm>
            <a:off x="1747679" y="4073197"/>
            <a:ext cx="8823786" cy="202040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704441" algn="ctr">
              <a:lnSpc>
                <a:spcPts val="3418"/>
              </a:lnSpc>
              <a:spcBef>
                <a:spcPts val="70"/>
              </a:spcBef>
            </a:pPr>
            <a:r>
              <a:rPr spc="-4" dirty="0">
                <a:solidFill>
                  <a:srgbClr val="FF0000"/>
                </a:solidFill>
              </a:rPr>
              <a:t>"one"</a:t>
            </a:r>
          </a:p>
          <a:p>
            <a:pPr marL="3965571" algn="ctr">
              <a:lnSpc>
                <a:spcPts val="2657"/>
              </a:lnSpc>
            </a:pPr>
            <a:r>
              <a:rPr sz="2249" spc="-49" dirty="0">
                <a:solidFill>
                  <a:srgbClr val="000000"/>
                </a:solidFill>
              </a:rPr>
              <a:t>"generating </a:t>
            </a:r>
            <a:r>
              <a:rPr sz="2249" spc="-144" dirty="0">
                <a:solidFill>
                  <a:srgbClr val="000000"/>
                </a:solidFill>
              </a:rPr>
              <a:t>new</a:t>
            </a:r>
            <a:r>
              <a:rPr sz="2249" spc="285" dirty="0">
                <a:solidFill>
                  <a:srgbClr val="000000"/>
                </a:solidFill>
              </a:rPr>
              <a:t> </a:t>
            </a:r>
            <a:r>
              <a:rPr sz="2249" spc="70" dirty="0">
                <a:solidFill>
                  <a:srgbClr val="000000"/>
                </a:solidFill>
              </a:rPr>
              <a:t>text"</a:t>
            </a:r>
            <a:endParaRPr sz="2249" dirty="0"/>
          </a:p>
          <a:p>
            <a:pPr>
              <a:spcBef>
                <a:spcPts val="15"/>
              </a:spcBef>
            </a:pPr>
            <a:endParaRPr sz="3937" dirty="0"/>
          </a:p>
          <a:p>
            <a:pPr marL="8927"/>
            <a:r>
              <a:rPr sz="2249" spc="-6" dirty="0">
                <a:solidFill>
                  <a:srgbClr val="000000"/>
                </a:solidFill>
              </a:rPr>
              <a:t>Generating </a:t>
            </a:r>
            <a:r>
              <a:rPr sz="2249" spc="-11" dirty="0">
                <a:solidFill>
                  <a:srgbClr val="000000"/>
                </a:solidFill>
              </a:rPr>
              <a:t>Names </a:t>
            </a:r>
            <a:r>
              <a:rPr sz="2249" spc="38" dirty="0">
                <a:solidFill>
                  <a:srgbClr val="000000"/>
                </a:solidFill>
              </a:rPr>
              <a:t>with </a:t>
            </a:r>
            <a:r>
              <a:rPr sz="2249" spc="-46" dirty="0">
                <a:solidFill>
                  <a:srgbClr val="000000"/>
                </a:solidFill>
              </a:rPr>
              <a:t>a </a:t>
            </a:r>
            <a:r>
              <a:rPr sz="2249" spc="-4" dirty="0">
                <a:solidFill>
                  <a:srgbClr val="000000"/>
                </a:solidFill>
              </a:rPr>
              <a:t>Character-level</a:t>
            </a:r>
            <a:r>
              <a:rPr sz="2249" spc="21" dirty="0">
                <a:solidFill>
                  <a:srgbClr val="000000"/>
                </a:solidFill>
              </a:rPr>
              <a:t> </a:t>
            </a:r>
            <a:r>
              <a:rPr sz="2249" spc="-27" dirty="0">
                <a:solidFill>
                  <a:srgbClr val="000000"/>
                </a:solidFill>
              </a:rPr>
              <a:t>RNN</a:t>
            </a:r>
            <a:endParaRPr lang="en-IN" sz="2249" spc="-27" dirty="0">
              <a:solidFill>
                <a:srgbClr val="000000"/>
              </a:solidFill>
            </a:endParaRPr>
          </a:p>
          <a:p>
            <a:pPr marL="8927"/>
            <a:r>
              <a:rPr lang="en-IN" sz="1801" dirty="0">
                <a:hlinkClick r:id="rId16"/>
              </a:rPr>
              <a:t>https://pytorch.org/tutorials/intermediate/char_rnn_generation_tutorial.html</a:t>
            </a:r>
            <a:endParaRPr sz="1801" dirty="0"/>
          </a:p>
        </p:txBody>
      </p:sp>
    </p:spTree>
    <p:extLst>
      <p:ext uri="{BB962C8B-B14F-4D97-AF65-F5344CB8AC3E}">
        <p14:creationId xmlns:p14="http://schemas.microsoft.com/office/powerpoint/2010/main" val="23792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3" name="object 2"/>
          <p:cNvGrpSpPr/>
          <p:nvPr/>
        </p:nvGrpSpPr>
        <p:grpSpPr>
          <a:xfrm>
            <a:off x="1881126" y="2937479"/>
            <a:ext cx="3143696" cy="1964531"/>
            <a:chOff x="507911" y="2649850"/>
            <a:chExt cx="4471035" cy="2794000"/>
          </a:xfrm>
        </p:grpSpPr>
        <p:sp>
          <p:nvSpPr>
            <p:cNvPr id="4" name="object 3"/>
            <p:cNvSpPr/>
            <p:nvPr/>
          </p:nvSpPr>
          <p:spPr>
            <a:xfrm>
              <a:off x="535047" y="485078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" name="object 4"/>
            <p:cNvSpPr/>
            <p:nvPr/>
          </p:nvSpPr>
          <p:spPr>
            <a:xfrm>
              <a:off x="535047" y="4850781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1191285" y="4517243"/>
              <a:ext cx="5715" cy="334010"/>
            </a:xfrm>
            <a:custGeom>
              <a:avLst/>
              <a:gdLst/>
              <a:ahLst/>
              <a:cxnLst/>
              <a:rect l="l" t="t" r="r" b="b"/>
              <a:pathLst>
                <a:path w="5715" h="334010">
                  <a:moveTo>
                    <a:pt x="2731" y="-25010"/>
                  </a:moveTo>
                  <a:lnTo>
                    <a:pt x="2731" y="358549"/>
                  </a:lnTo>
                </a:path>
              </a:pathLst>
            </a:custGeom>
            <a:ln w="5548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667140" y="3771856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4" y="466396"/>
                  </a:lnTo>
                  <a:lnTo>
                    <a:pt x="152739" y="489826"/>
                  </a:lnTo>
                  <a:lnTo>
                    <a:pt x="195322" y="510831"/>
                  </a:lnTo>
                  <a:lnTo>
                    <a:pt x="241922" y="529195"/>
                  </a:lnTo>
                  <a:lnTo>
                    <a:pt x="292148" y="544703"/>
                  </a:lnTo>
                  <a:lnTo>
                    <a:pt x="345608" y="557139"/>
                  </a:lnTo>
                  <a:lnTo>
                    <a:pt x="401912" y="566289"/>
                  </a:lnTo>
                  <a:lnTo>
                    <a:pt x="460667" y="571936"/>
                  </a:lnTo>
                  <a:lnTo>
                    <a:pt x="521483" y="573867"/>
                  </a:lnTo>
                  <a:lnTo>
                    <a:pt x="582299" y="571936"/>
                  </a:lnTo>
                  <a:lnTo>
                    <a:pt x="641055" y="566289"/>
                  </a:lnTo>
                  <a:lnTo>
                    <a:pt x="697358" y="557139"/>
                  </a:lnTo>
                  <a:lnTo>
                    <a:pt x="750818" y="544703"/>
                  </a:lnTo>
                  <a:lnTo>
                    <a:pt x="801044" y="529195"/>
                  </a:lnTo>
                  <a:lnTo>
                    <a:pt x="847645" y="510831"/>
                  </a:lnTo>
                  <a:lnTo>
                    <a:pt x="890228" y="489826"/>
                  </a:lnTo>
                  <a:lnTo>
                    <a:pt x="928403" y="466396"/>
                  </a:lnTo>
                  <a:lnTo>
                    <a:pt x="961778" y="440755"/>
                  </a:lnTo>
                  <a:lnTo>
                    <a:pt x="989962" y="413119"/>
                  </a:lnTo>
                  <a:lnTo>
                    <a:pt x="1029194" y="352724"/>
                  </a:lnTo>
                  <a:lnTo>
                    <a:pt x="1042966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667140" y="3771857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5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4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8"/>
            <p:cNvSpPr/>
            <p:nvPr/>
          </p:nvSpPr>
          <p:spPr>
            <a:xfrm>
              <a:off x="1110950" y="4393945"/>
              <a:ext cx="162513" cy="2054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1710107" y="4050638"/>
              <a:ext cx="344805" cy="8255"/>
            </a:xfrm>
            <a:custGeom>
              <a:avLst/>
              <a:gdLst/>
              <a:ahLst/>
              <a:cxnLst/>
              <a:rect l="l" t="t" r="r" b="b"/>
              <a:pathLst>
                <a:path w="344805" h="8254">
                  <a:moveTo>
                    <a:pt x="-25010" y="4076"/>
                  </a:moveTo>
                  <a:lnTo>
                    <a:pt x="369600" y="4076"/>
                  </a:lnTo>
                </a:path>
              </a:pathLst>
            </a:custGeom>
            <a:ln w="581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2225926" y="3759840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2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2" y="63036"/>
                  </a:lnTo>
                  <a:lnTo>
                    <a:pt x="152739" y="84040"/>
                  </a:lnTo>
                  <a:lnTo>
                    <a:pt x="114564" y="107471"/>
                  </a:lnTo>
                  <a:lnTo>
                    <a:pt x="81188" y="133112"/>
                  </a:lnTo>
                  <a:lnTo>
                    <a:pt x="53004" y="160747"/>
                  </a:lnTo>
                  <a:lnTo>
                    <a:pt x="13772" y="221143"/>
                  </a:lnTo>
                  <a:lnTo>
                    <a:pt x="0" y="286934"/>
                  </a:lnTo>
                  <a:lnTo>
                    <a:pt x="3508" y="320397"/>
                  </a:lnTo>
                  <a:lnTo>
                    <a:pt x="30401" y="383705"/>
                  </a:lnTo>
                  <a:lnTo>
                    <a:pt x="81188" y="440756"/>
                  </a:lnTo>
                  <a:lnTo>
                    <a:pt x="114564" y="466396"/>
                  </a:lnTo>
                  <a:lnTo>
                    <a:pt x="152739" y="489827"/>
                  </a:lnTo>
                  <a:lnTo>
                    <a:pt x="195322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2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5" y="566290"/>
                  </a:lnTo>
                  <a:lnTo>
                    <a:pt x="697358" y="557140"/>
                  </a:lnTo>
                  <a:lnTo>
                    <a:pt x="750819" y="544704"/>
                  </a:lnTo>
                  <a:lnTo>
                    <a:pt x="801045" y="529196"/>
                  </a:lnTo>
                  <a:lnTo>
                    <a:pt x="847645" y="510832"/>
                  </a:lnTo>
                  <a:lnTo>
                    <a:pt x="890228" y="489827"/>
                  </a:lnTo>
                  <a:lnTo>
                    <a:pt x="928403" y="466396"/>
                  </a:lnTo>
                  <a:lnTo>
                    <a:pt x="961778" y="440756"/>
                  </a:lnTo>
                  <a:lnTo>
                    <a:pt x="989963" y="413120"/>
                  </a:lnTo>
                  <a:lnTo>
                    <a:pt x="1029194" y="352725"/>
                  </a:lnTo>
                  <a:lnTo>
                    <a:pt x="1042967" y="286934"/>
                  </a:lnTo>
                  <a:lnTo>
                    <a:pt x="1039458" y="253472"/>
                  </a:lnTo>
                  <a:lnTo>
                    <a:pt x="1012565" y="190163"/>
                  </a:lnTo>
                  <a:lnTo>
                    <a:pt x="961778" y="133112"/>
                  </a:lnTo>
                  <a:lnTo>
                    <a:pt x="928403" y="107471"/>
                  </a:lnTo>
                  <a:lnTo>
                    <a:pt x="890228" y="84040"/>
                  </a:lnTo>
                  <a:lnTo>
                    <a:pt x="847645" y="63036"/>
                  </a:lnTo>
                  <a:lnTo>
                    <a:pt x="801045" y="44672"/>
                  </a:lnTo>
                  <a:lnTo>
                    <a:pt x="750819" y="29164"/>
                  </a:lnTo>
                  <a:lnTo>
                    <a:pt x="697358" y="16727"/>
                  </a:lnTo>
                  <a:lnTo>
                    <a:pt x="641055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2225926" y="3759841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5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5"/>
                  </a:lnTo>
                  <a:lnTo>
                    <a:pt x="989963" y="413120"/>
                  </a:lnTo>
                  <a:lnTo>
                    <a:pt x="961778" y="440756"/>
                  </a:lnTo>
                  <a:lnTo>
                    <a:pt x="928403" y="466397"/>
                  </a:lnTo>
                  <a:lnTo>
                    <a:pt x="890228" y="489827"/>
                  </a:lnTo>
                  <a:lnTo>
                    <a:pt x="847645" y="510832"/>
                  </a:lnTo>
                  <a:lnTo>
                    <a:pt x="801045" y="529196"/>
                  </a:lnTo>
                  <a:lnTo>
                    <a:pt x="750819" y="544704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8"/>
                  </a:lnTo>
                  <a:lnTo>
                    <a:pt x="521483" y="573868"/>
                  </a:lnTo>
                  <a:lnTo>
                    <a:pt x="460667" y="571938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4"/>
                  </a:lnTo>
                  <a:lnTo>
                    <a:pt x="241922" y="529196"/>
                  </a:lnTo>
                  <a:lnTo>
                    <a:pt x="195322" y="510832"/>
                  </a:lnTo>
                  <a:lnTo>
                    <a:pt x="152739" y="489827"/>
                  </a:lnTo>
                  <a:lnTo>
                    <a:pt x="114564" y="466397"/>
                  </a:lnTo>
                  <a:lnTo>
                    <a:pt x="81188" y="440756"/>
                  </a:lnTo>
                  <a:lnTo>
                    <a:pt x="53004" y="413120"/>
                  </a:lnTo>
                  <a:lnTo>
                    <a:pt x="13772" y="352725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2"/>
            <p:cNvSpPr/>
            <p:nvPr/>
          </p:nvSpPr>
          <p:spPr>
            <a:xfrm>
              <a:off x="1972118" y="3970719"/>
              <a:ext cx="205863" cy="1624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3"/>
            <p:cNvSpPr/>
            <p:nvPr/>
          </p:nvSpPr>
          <p:spPr>
            <a:xfrm>
              <a:off x="3636419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8" y="0"/>
                  </a:moveTo>
                  <a:lnTo>
                    <a:pt x="119566" y="0"/>
                  </a:lnTo>
                  <a:lnTo>
                    <a:pt x="73025" y="9396"/>
                  </a:lnTo>
                  <a:lnTo>
                    <a:pt x="35020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1"/>
                  </a:lnTo>
                  <a:lnTo>
                    <a:pt x="9396" y="500842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6" y="573868"/>
                  </a:lnTo>
                  <a:lnTo>
                    <a:pt x="1203838" y="573868"/>
                  </a:lnTo>
                  <a:lnTo>
                    <a:pt x="1250378" y="564472"/>
                  </a:lnTo>
                  <a:lnTo>
                    <a:pt x="1288383" y="538848"/>
                  </a:lnTo>
                  <a:lnTo>
                    <a:pt x="1314007" y="500842"/>
                  </a:lnTo>
                  <a:lnTo>
                    <a:pt x="1323403" y="454301"/>
                  </a:lnTo>
                  <a:lnTo>
                    <a:pt x="1323403" y="119565"/>
                  </a:lnTo>
                  <a:lnTo>
                    <a:pt x="1314302" y="73810"/>
                  </a:lnTo>
                  <a:lnTo>
                    <a:pt x="1288383" y="35020"/>
                  </a:lnTo>
                  <a:lnTo>
                    <a:pt x="1249593" y="9101"/>
                  </a:lnTo>
                  <a:lnTo>
                    <a:pt x="120383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636419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4" y="35021"/>
                  </a:lnTo>
                  <a:lnTo>
                    <a:pt x="1314301" y="73810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3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4298098" y="3414013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5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4216833" y="3290702"/>
              <a:ext cx="162527" cy="204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7"/>
            <p:cNvSpPr/>
            <p:nvPr/>
          </p:nvSpPr>
          <p:spPr>
            <a:xfrm>
              <a:off x="3776613" y="3759737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521483" y="0"/>
                  </a:moveTo>
                  <a:lnTo>
                    <a:pt x="460667" y="1930"/>
                  </a:lnTo>
                  <a:lnTo>
                    <a:pt x="401911" y="7578"/>
                  </a:lnTo>
                  <a:lnTo>
                    <a:pt x="345608" y="16727"/>
                  </a:lnTo>
                  <a:lnTo>
                    <a:pt x="292148" y="29164"/>
                  </a:lnTo>
                  <a:lnTo>
                    <a:pt x="241922" y="44672"/>
                  </a:lnTo>
                  <a:lnTo>
                    <a:pt x="195321" y="63036"/>
                  </a:lnTo>
                  <a:lnTo>
                    <a:pt x="152738" y="84040"/>
                  </a:lnTo>
                  <a:lnTo>
                    <a:pt x="114563" y="107471"/>
                  </a:lnTo>
                  <a:lnTo>
                    <a:pt x="81188" y="133111"/>
                  </a:lnTo>
                  <a:lnTo>
                    <a:pt x="53004" y="160747"/>
                  </a:lnTo>
                  <a:lnTo>
                    <a:pt x="13772" y="221142"/>
                  </a:lnTo>
                  <a:lnTo>
                    <a:pt x="0" y="286933"/>
                  </a:lnTo>
                  <a:lnTo>
                    <a:pt x="3508" y="320396"/>
                  </a:lnTo>
                  <a:lnTo>
                    <a:pt x="30401" y="383704"/>
                  </a:lnTo>
                  <a:lnTo>
                    <a:pt x="81188" y="440755"/>
                  </a:lnTo>
                  <a:lnTo>
                    <a:pt x="114563" y="466396"/>
                  </a:lnTo>
                  <a:lnTo>
                    <a:pt x="152738" y="489827"/>
                  </a:lnTo>
                  <a:lnTo>
                    <a:pt x="195321" y="510832"/>
                  </a:lnTo>
                  <a:lnTo>
                    <a:pt x="241922" y="529196"/>
                  </a:lnTo>
                  <a:lnTo>
                    <a:pt x="292148" y="544704"/>
                  </a:lnTo>
                  <a:lnTo>
                    <a:pt x="345608" y="557140"/>
                  </a:lnTo>
                  <a:lnTo>
                    <a:pt x="401911" y="566290"/>
                  </a:lnTo>
                  <a:lnTo>
                    <a:pt x="460667" y="571938"/>
                  </a:lnTo>
                  <a:lnTo>
                    <a:pt x="521483" y="573868"/>
                  </a:lnTo>
                  <a:lnTo>
                    <a:pt x="582299" y="571938"/>
                  </a:lnTo>
                  <a:lnTo>
                    <a:pt x="641054" y="566290"/>
                  </a:lnTo>
                  <a:lnTo>
                    <a:pt x="697358" y="557140"/>
                  </a:lnTo>
                  <a:lnTo>
                    <a:pt x="750818" y="544704"/>
                  </a:lnTo>
                  <a:lnTo>
                    <a:pt x="801044" y="529196"/>
                  </a:lnTo>
                  <a:lnTo>
                    <a:pt x="847644" y="510832"/>
                  </a:lnTo>
                  <a:lnTo>
                    <a:pt x="890227" y="489827"/>
                  </a:lnTo>
                  <a:lnTo>
                    <a:pt x="928402" y="466396"/>
                  </a:lnTo>
                  <a:lnTo>
                    <a:pt x="961778" y="440755"/>
                  </a:lnTo>
                  <a:lnTo>
                    <a:pt x="989962" y="413120"/>
                  </a:lnTo>
                  <a:lnTo>
                    <a:pt x="1029194" y="352725"/>
                  </a:lnTo>
                  <a:lnTo>
                    <a:pt x="1042967" y="286933"/>
                  </a:lnTo>
                  <a:lnTo>
                    <a:pt x="1039458" y="253471"/>
                  </a:lnTo>
                  <a:lnTo>
                    <a:pt x="1012565" y="190162"/>
                  </a:lnTo>
                  <a:lnTo>
                    <a:pt x="961778" y="133111"/>
                  </a:lnTo>
                  <a:lnTo>
                    <a:pt x="928402" y="107471"/>
                  </a:lnTo>
                  <a:lnTo>
                    <a:pt x="890227" y="84040"/>
                  </a:lnTo>
                  <a:lnTo>
                    <a:pt x="847644" y="63036"/>
                  </a:lnTo>
                  <a:lnTo>
                    <a:pt x="801044" y="44672"/>
                  </a:lnTo>
                  <a:lnTo>
                    <a:pt x="750818" y="29164"/>
                  </a:lnTo>
                  <a:lnTo>
                    <a:pt x="697358" y="16727"/>
                  </a:lnTo>
                  <a:lnTo>
                    <a:pt x="641054" y="7578"/>
                  </a:lnTo>
                  <a:lnTo>
                    <a:pt x="582299" y="1930"/>
                  </a:lnTo>
                  <a:lnTo>
                    <a:pt x="5214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3776614" y="3759739"/>
              <a:ext cx="1043305" cy="574040"/>
            </a:xfrm>
            <a:custGeom>
              <a:avLst/>
              <a:gdLst/>
              <a:ahLst/>
              <a:cxnLst/>
              <a:rect l="l" t="t" r="r" b="b"/>
              <a:pathLst>
                <a:path w="1043304" h="574039">
                  <a:moveTo>
                    <a:pt x="0" y="286934"/>
                  </a:moveTo>
                  <a:lnTo>
                    <a:pt x="3508" y="253471"/>
                  </a:lnTo>
                  <a:lnTo>
                    <a:pt x="13772" y="221142"/>
                  </a:lnTo>
                  <a:lnTo>
                    <a:pt x="53004" y="160747"/>
                  </a:lnTo>
                  <a:lnTo>
                    <a:pt x="81188" y="133111"/>
                  </a:lnTo>
                  <a:lnTo>
                    <a:pt x="114564" y="107471"/>
                  </a:lnTo>
                  <a:lnTo>
                    <a:pt x="152739" y="84040"/>
                  </a:lnTo>
                  <a:lnTo>
                    <a:pt x="195322" y="63035"/>
                  </a:lnTo>
                  <a:lnTo>
                    <a:pt x="241922" y="44671"/>
                  </a:lnTo>
                  <a:lnTo>
                    <a:pt x="292148" y="29164"/>
                  </a:lnTo>
                  <a:lnTo>
                    <a:pt x="345608" y="16727"/>
                  </a:lnTo>
                  <a:lnTo>
                    <a:pt x="401912" y="7578"/>
                  </a:lnTo>
                  <a:lnTo>
                    <a:pt x="460667" y="1930"/>
                  </a:lnTo>
                  <a:lnTo>
                    <a:pt x="521483" y="0"/>
                  </a:lnTo>
                  <a:lnTo>
                    <a:pt x="582299" y="1930"/>
                  </a:lnTo>
                  <a:lnTo>
                    <a:pt x="641055" y="7578"/>
                  </a:lnTo>
                  <a:lnTo>
                    <a:pt x="697358" y="16727"/>
                  </a:lnTo>
                  <a:lnTo>
                    <a:pt x="750819" y="29164"/>
                  </a:lnTo>
                  <a:lnTo>
                    <a:pt x="801044" y="44671"/>
                  </a:lnTo>
                  <a:lnTo>
                    <a:pt x="847645" y="63035"/>
                  </a:lnTo>
                  <a:lnTo>
                    <a:pt x="890228" y="84040"/>
                  </a:lnTo>
                  <a:lnTo>
                    <a:pt x="928403" y="107471"/>
                  </a:lnTo>
                  <a:lnTo>
                    <a:pt x="961778" y="133111"/>
                  </a:lnTo>
                  <a:lnTo>
                    <a:pt x="989963" y="160747"/>
                  </a:lnTo>
                  <a:lnTo>
                    <a:pt x="1029194" y="221142"/>
                  </a:lnTo>
                  <a:lnTo>
                    <a:pt x="1042967" y="286934"/>
                  </a:lnTo>
                  <a:lnTo>
                    <a:pt x="1029194" y="352724"/>
                  </a:lnTo>
                  <a:lnTo>
                    <a:pt x="989963" y="413119"/>
                  </a:lnTo>
                  <a:lnTo>
                    <a:pt x="961778" y="440755"/>
                  </a:lnTo>
                  <a:lnTo>
                    <a:pt x="928403" y="466395"/>
                  </a:lnTo>
                  <a:lnTo>
                    <a:pt x="890228" y="489826"/>
                  </a:lnTo>
                  <a:lnTo>
                    <a:pt x="847645" y="510831"/>
                  </a:lnTo>
                  <a:lnTo>
                    <a:pt x="801044" y="529195"/>
                  </a:lnTo>
                  <a:lnTo>
                    <a:pt x="750819" y="544703"/>
                  </a:lnTo>
                  <a:lnTo>
                    <a:pt x="697358" y="557140"/>
                  </a:lnTo>
                  <a:lnTo>
                    <a:pt x="641055" y="566290"/>
                  </a:lnTo>
                  <a:lnTo>
                    <a:pt x="582299" y="571937"/>
                  </a:lnTo>
                  <a:lnTo>
                    <a:pt x="521483" y="573868"/>
                  </a:lnTo>
                  <a:lnTo>
                    <a:pt x="460667" y="571937"/>
                  </a:lnTo>
                  <a:lnTo>
                    <a:pt x="401912" y="566290"/>
                  </a:lnTo>
                  <a:lnTo>
                    <a:pt x="345608" y="557140"/>
                  </a:lnTo>
                  <a:lnTo>
                    <a:pt x="292148" y="544703"/>
                  </a:lnTo>
                  <a:lnTo>
                    <a:pt x="241922" y="529195"/>
                  </a:lnTo>
                  <a:lnTo>
                    <a:pt x="195322" y="510831"/>
                  </a:lnTo>
                  <a:lnTo>
                    <a:pt x="152739" y="489826"/>
                  </a:lnTo>
                  <a:lnTo>
                    <a:pt x="114564" y="466395"/>
                  </a:lnTo>
                  <a:lnTo>
                    <a:pt x="81188" y="440755"/>
                  </a:lnTo>
                  <a:lnTo>
                    <a:pt x="53004" y="413119"/>
                  </a:lnTo>
                  <a:lnTo>
                    <a:pt x="13772" y="352724"/>
                  </a:lnTo>
                  <a:lnTo>
                    <a:pt x="3508" y="320396"/>
                  </a:lnTo>
                  <a:lnTo>
                    <a:pt x="0" y="286934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3268894" y="404677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271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3523901" y="3965510"/>
              <a:ext cx="204576" cy="1625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1"/>
            <p:cNvSpPr/>
            <p:nvPr/>
          </p:nvSpPr>
          <p:spPr>
            <a:xfrm>
              <a:off x="2085733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1"/>
                  </a:lnTo>
                  <a:lnTo>
                    <a:pt x="9396" y="500842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2"/>
                  </a:lnTo>
                  <a:lnTo>
                    <a:pt x="1323402" y="454301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2"/>
            <p:cNvSpPr/>
            <p:nvPr/>
          </p:nvSpPr>
          <p:spPr>
            <a:xfrm>
              <a:off x="2085733" y="266890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21"/>
                  </a:lnTo>
                  <a:lnTo>
                    <a:pt x="1314301" y="73810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3"/>
            <p:cNvSpPr/>
            <p:nvPr/>
          </p:nvSpPr>
          <p:spPr>
            <a:xfrm>
              <a:off x="526961" y="269293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7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19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7" y="573868"/>
                  </a:lnTo>
                  <a:lnTo>
                    <a:pt x="1250377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1" y="73810"/>
                  </a:lnTo>
                  <a:lnTo>
                    <a:pt x="1288382" y="35020"/>
                  </a:lnTo>
                  <a:lnTo>
                    <a:pt x="1249592" y="9101"/>
                  </a:lnTo>
                  <a:lnTo>
                    <a:pt x="1203837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4"/>
            <p:cNvSpPr/>
            <p:nvPr/>
          </p:nvSpPr>
          <p:spPr>
            <a:xfrm>
              <a:off x="526961" y="269293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5"/>
            <p:cNvSpPr/>
            <p:nvPr/>
          </p:nvSpPr>
          <p:spPr>
            <a:xfrm>
              <a:off x="1188623" y="34383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51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6"/>
            <p:cNvSpPr/>
            <p:nvPr/>
          </p:nvSpPr>
          <p:spPr>
            <a:xfrm>
              <a:off x="1107360" y="3315030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2747410" y="3414118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8"/>
            <p:cNvSpPr/>
            <p:nvPr/>
          </p:nvSpPr>
          <p:spPr>
            <a:xfrm>
              <a:off x="2666146" y="3290804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2085746" y="4850747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4" y="9396"/>
                  </a:lnTo>
                  <a:lnTo>
                    <a:pt x="35019" y="35020"/>
                  </a:lnTo>
                  <a:lnTo>
                    <a:pt x="9395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5" y="500843"/>
                  </a:lnTo>
                  <a:lnTo>
                    <a:pt x="35019" y="538848"/>
                  </a:lnTo>
                  <a:lnTo>
                    <a:pt x="73024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6" y="564472"/>
                  </a:lnTo>
                  <a:lnTo>
                    <a:pt x="1288382" y="538848"/>
                  </a:lnTo>
                  <a:lnTo>
                    <a:pt x="1314006" y="500843"/>
                  </a:lnTo>
                  <a:lnTo>
                    <a:pt x="1323402" y="454303"/>
                  </a:lnTo>
                  <a:lnTo>
                    <a:pt x="1323402" y="119565"/>
                  </a:lnTo>
                  <a:lnTo>
                    <a:pt x="1314300" y="73810"/>
                  </a:lnTo>
                  <a:lnTo>
                    <a:pt x="1288381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2085746" y="4850749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6" y="73024"/>
                  </a:lnTo>
                  <a:lnTo>
                    <a:pt x="35019" y="35019"/>
                  </a:lnTo>
                  <a:lnTo>
                    <a:pt x="73025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3" y="9101"/>
                  </a:lnTo>
                  <a:lnTo>
                    <a:pt x="1288382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7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5" y="564472"/>
                  </a:lnTo>
                  <a:lnTo>
                    <a:pt x="35019" y="538848"/>
                  </a:lnTo>
                  <a:lnTo>
                    <a:pt x="9396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1"/>
            <p:cNvSpPr/>
            <p:nvPr/>
          </p:nvSpPr>
          <p:spPr>
            <a:xfrm>
              <a:off x="3636444" y="4850550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1203836" y="0"/>
                  </a:moveTo>
                  <a:lnTo>
                    <a:pt x="119565" y="0"/>
                  </a:lnTo>
                  <a:lnTo>
                    <a:pt x="73025" y="9396"/>
                  </a:lnTo>
                  <a:lnTo>
                    <a:pt x="35019" y="35020"/>
                  </a:lnTo>
                  <a:lnTo>
                    <a:pt x="9396" y="73025"/>
                  </a:lnTo>
                  <a:lnTo>
                    <a:pt x="0" y="119565"/>
                  </a:lnTo>
                  <a:lnTo>
                    <a:pt x="0" y="454303"/>
                  </a:lnTo>
                  <a:lnTo>
                    <a:pt x="9396" y="500843"/>
                  </a:lnTo>
                  <a:lnTo>
                    <a:pt x="35020" y="538848"/>
                  </a:lnTo>
                  <a:lnTo>
                    <a:pt x="73025" y="564472"/>
                  </a:lnTo>
                  <a:lnTo>
                    <a:pt x="119565" y="573868"/>
                  </a:lnTo>
                  <a:lnTo>
                    <a:pt x="1203836" y="573868"/>
                  </a:lnTo>
                  <a:lnTo>
                    <a:pt x="1250377" y="564472"/>
                  </a:lnTo>
                  <a:lnTo>
                    <a:pt x="1288383" y="538848"/>
                  </a:lnTo>
                  <a:lnTo>
                    <a:pt x="1314007" y="500843"/>
                  </a:lnTo>
                  <a:lnTo>
                    <a:pt x="1323403" y="454303"/>
                  </a:lnTo>
                  <a:lnTo>
                    <a:pt x="1323403" y="119565"/>
                  </a:lnTo>
                  <a:lnTo>
                    <a:pt x="1314301" y="73810"/>
                  </a:lnTo>
                  <a:lnTo>
                    <a:pt x="1288383" y="35020"/>
                  </a:lnTo>
                  <a:lnTo>
                    <a:pt x="1249592" y="9101"/>
                  </a:lnTo>
                  <a:lnTo>
                    <a:pt x="1203836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3636446" y="4850552"/>
              <a:ext cx="1323975" cy="574040"/>
            </a:xfrm>
            <a:custGeom>
              <a:avLst/>
              <a:gdLst/>
              <a:ahLst/>
              <a:cxnLst/>
              <a:rect l="l" t="t" r="r" b="b"/>
              <a:pathLst>
                <a:path w="1323975" h="574039">
                  <a:moveTo>
                    <a:pt x="0" y="119565"/>
                  </a:moveTo>
                  <a:lnTo>
                    <a:pt x="9395" y="73024"/>
                  </a:lnTo>
                  <a:lnTo>
                    <a:pt x="35019" y="35019"/>
                  </a:lnTo>
                  <a:lnTo>
                    <a:pt x="73024" y="9395"/>
                  </a:lnTo>
                  <a:lnTo>
                    <a:pt x="119565" y="0"/>
                  </a:lnTo>
                  <a:lnTo>
                    <a:pt x="1203837" y="0"/>
                  </a:lnTo>
                  <a:lnTo>
                    <a:pt x="1249592" y="9101"/>
                  </a:lnTo>
                  <a:lnTo>
                    <a:pt x="1288381" y="35018"/>
                  </a:lnTo>
                  <a:lnTo>
                    <a:pt x="1314301" y="73808"/>
                  </a:lnTo>
                  <a:lnTo>
                    <a:pt x="1323402" y="119565"/>
                  </a:lnTo>
                  <a:lnTo>
                    <a:pt x="1323402" y="454302"/>
                  </a:lnTo>
                  <a:lnTo>
                    <a:pt x="1314006" y="500843"/>
                  </a:lnTo>
                  <a:lnTo>
                    <a:pt x="1288382" y="538848"/>
                  </a:lnTo>
                  <a:lnTo>
                    <a:pt x="1250376" y="564472"/>
                  </a:lnTo>
                  <a:lnTo>
                    <a:pt x="1203837" y="573868"/>
                  </a:lnTo>
                  <a:lnTo>
                    <a:pt x="119565" y="573868"/>
                  </a:lnTo>
                  <a:lnTo>
                    <a:pt x="73024" y="564472"/>
                  </a:lnTo>
                  <a:lnTo>
                    <a:pt x="35019" y="538848"/>
                  </a:lnTo>
                  <a:lnTo>
                    <a:pt x="9395" y="500843"/>
                  </a:lnTo>
                  <a:lnTo>
                    <a:pt x="0" y="454302"/>
                  </a:lnTo>
                  <a:lnTo>
                    <a:pt x="0" y="119565"/>
                  </a:lnTo>
                  <a:close/>
                </a:path>
              </a:pathLst>
            </a:custGeom>
            <a:ln w="3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3"/>
            <p:cNvSpPr/>
            <p:nvPr/>
          </p:nvSpPr>
          <p:spPr>
            <a:xfrm>
              <a:off x="2747447" y="450502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22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4"/>
            <p:cNvSpPr/>
            <p:nvPr/>
          </p:nvSpPr>
          <p:spPr>
            <a:xfrm>
              <a:off x="2666183" y="4381712"/>
              <a:ext cx="162528" cy="204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5"/>
            <p:cNvSpPr/>
            <p:nvPr/>
          </p:nvSpPr>
          <p:spPr>
            <a:xfrm>
              <a:off x="4298147" y="4505223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h="345439">
                  <a:moveTo>
                    <a:pt x="0" y="345328"/>
                  </a:moveTo>
                  <a:lnTo>
                    <a:pt x="0" y="0"/>
                  </a:lnTo>
                </a:path>
              </a:pathLst>
            </a:custGeom>
            <a:ln w="5002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4216882" y="4381909"/>
              <a:ext cx="162527" cy="204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8" name="object 37"/>
          <p:cNvSpPr txBox="1"/>
          <p:nvPr/>
        </p:nvSpPr>
        <p:spPr>
          <a:xfrm>
            <a:off x="1908728" y="5063059"/>
            <a:ext cx="8330059" cy="1308658"/>
          </a:xfrm>
          <a:prstGeom prst="rect">
            <a:avLst/>
          </a:prstGeom>
        </p:spPr>
        <p:txBody>
          <a:bodyPr vert="horz" wrap="square" lIns="0" tIns="192880" rIns="0" bIns="0" rtlCol="0">
            <a:spAutoFit/>
          </a:bodyPr>
          <a:lstStyle/>
          <a:p>
            <a:pPr marR="5108412" algn="ctr">
              <a:spcBef>
                <a:spcPts val="1520"/>
              </a:spcBef>
            </a:pPr>
            <a:r>
              <a:rPr sz="274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741" dirty="0">
              <a:solidFill>
                <a:prstClr val="black"/>
              </a:solidFill>
              <a:latin typeface="Arial"/>
              <a:cs typeface="Arial"/>
            </a:endParaRPr>
          </a:p>
          <a:p>
            <a:pPr marR="5173590" algn="ctr">
              <a:spcBef>
                <a:spcPts val="1632"/>
              </a:spcBef>
            </a:pP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"training"</a:t>
            </a:r>
            <a:endParaRPr lang="en-IN" sz="3164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2317008" y="2394379"/>
            <a:ext cx="2290910" cy="754559"/>
            <a:chOff x="1127832" y="1877441"/>
            <a:chExt cx="3258185" cy="1073150"/>
          </a:xfrm>
        </p:grpSpPr>
        <p:sp>
          <p:nvSpPr>
            <p:cNvPr id="40" name="object 39"/>
            <p:cNvSpPr/>
            <p:nvPr/>
          </p:nvSpPr>
          <p:spPr>
            <a:xfrm>
              <a:off x="4296844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0"/>
            <p:cNvSpPr/>
            <p:nvPr/>
          </p:nvSpPr>
          <p:spPr>
            <a:xfrm>
              <a:off x="4207944" y="1877441"/>
              <a:ext cx="177800" cy="177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1"/>
            <p:cNvSpPr/>
            <p:nvPr/>
          </p:nvSpPr>
          <p:spPr>
            <a:xfrm>
              <a:off x="4207944" y="2772468"/>
              <a:ext cx="177800" cy="177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2"/>
            <p:cNvSpPr/>
            <p:nvPr/>
          </p:nvSpPr>
          <p:spPr>
            <a:xfrm>
              <a:off x="2756789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3"/>
            <p:cNvSpPr/>
            <p:nvPr/>
          </p:nvSpPr>
          <p:spPr>
            <a:xfrm>
              <a:off x="2667888" y="1877441"/>
              <a:ext cx="177800" cy="177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4"/>
            <p:cNvSpPr/>
            <p:nvPr/>
          </p:nvSpPr>
          <p:spPr>
            <a:xfrm>
              <a:off x="2667888" y="2772468"/>
              <a:ext cx="177800" cy="177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5"/>
            <p:cNvSpPr/>
            <p:nvPr/>
          </p:nvSpPr>
          <p:spPr>
            <a:xfrm>
              <a:off x="1216732" y="2029840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02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6"/>
            <p:cNvSpPr/>
            <p:nvPr/>
          </p:nvSpPr>
          <p:spPr>
            <a:xfrm>
              <a:off x="1127832" y="1877441"/>
              <a:ext cx="177799" cy="177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8" name="object 47"/>
            <p:cNvSpPr/>
            <p:nvPr/>
          </p:nvSpPr>
          <p:spPr>
            <a:xfrm>
              <a:off x="1127832" y="2772468"/>
              <a:ext cx="177799" cy="177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1765102" y="1174315"/>
            <a:ext cx="8323361" cy="275374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4923593" indent="660705">
              <a:lnSpc>
                <a:spcPct val="112900"/>
              </a:lnSpc>
              <a:spcBef>
                <a:spcPts val="70"/>
              </a:spcBef>
            </a:pPr>
            <a:r>
              <a:rPr sz="2179" spc="55" dirty="0">
                <a:solidFill>
                  <a:prstClr val="black"/>
                </a:solidFill>
                <a:latin typeface="Arial"/>
                <a:cs typeface="Arial"/>
              </a:rPr>
              <a:t>At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27" dirty="0">
                <a:solidFill>
                  <a:prstClr val="black"/>
                </a:solidFill>
                <a:latin typeface="Arial"/>
                <a:cs typeface="Arial"/>
              </a:rPr>
              <a:t>time </a:t>
            </a:r>
            <a:r>
              <a:rPr sz="2179" spc="-101" dirty="0">
                <a:solidFill>
                  <a:prstClr val="black"/>
                </a:solidFill>
                <a:latin typeface="Arial"/>
                <a:cs typeface="Arial"/>
              </a:rPr>
              <a:t>step  </a:t>
            </a:r>
            <a:r>
              <a:rPr sz="2179" spc="-68" dirty="0">
                <a:solidFill>
                  <a:prstClr val="black"/>
                </a:solidFill>
                <a:latin typeface="Arial"/>
                <a:cs typeface="Arial"/>
              </a:rPr>
              <a:t>Softmax </a:t>
            </a:r>
            <a:r>
              <a:rPr sz="2179" spc="-4" dirty="0">
                <a:solidFill>
                  <a:prstClr val="black"/>
                </a:solidFill>
                <a:latin typeface="Arial"/>
                <a:cs typeface="Arial"/>
              </a:rPr>
              <a:t>output </a:t>
            </a:r>
            <a:r>
              <a:rPr sz="2179" spc="-19" dirty="0">
                <a:solidFill>
                  <a:prstClr val="black"/>
                </a:solidFill>
                <a:latin typeface="Arial"/>
                <a:cs typeface="Arial"/>
              </a:rPr>
              <a:t>(probability)  </a:t>
            </a:r>
            <a:r>
              <a:rPr sz="2179" spc="-38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68" dirty="0">
                <a:solidFill>
                  <a:prstClr val="black"/>
                </a:solidFill>
                <a:latin typeface="Arial"/>
                <a:cs typeface="Arial"/>
              </a:rPr>
              <a:t>possible"next</a:t>
            </a:r>
            <a:r>
              <a:rPr sz="2179" spc="7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36" dirty="0">
                <a:solidFill>
                  <a:prstClr val="black"/>
                </a:solidFill>
                <a:latin typeface="Arial"/>
                <a:cs typeface="Arial"/>
              </a:rPr>
              <a:t>letter"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3094" dirty="0">
              <a:solidFill>
                <a:prstClr val="black"/>
              </a:solidFill>
              <a:latin typeface="Arial"/>
              <a:cs typeface="Arial"/>
            </a:endParaRPr>
          </a:p>
          <a:p>
            <a:pPr marL="4241013" marR="296425" indent="714276">
              <a:lnSpc>
                <a:spcPct val="112900"/>
              </a:lnSpc>
            </a:pPr>
            <a:r>
              <a:rPr sz="2179" spc="-110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154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179" spc="-6" dirty="0">
                <a:solidFill>
                  <a:prstClr val="black"/>
                </a:solidFill>
                <a:latin typeface="Arial"/>
                <a:cs typeface="Arial"/>
              </a:rPr>
              <a:t>input,  </a:t>
            </a:r>
            <a:r>
              <a:rPr sz="2179" spc="-97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55" dirty="0">
                <a:solidFill>
                  <a:prstClr val="black"/>
                </a:solidFill>
                <a:latin typeface="Arial"/>
                <a:cs typeface="Arial"/>
              </a:rPr>
              <a:t>prediction </a:t>
            </a:r>
            <a:r>
              <a:rPr sz="2179" spc="4" dirty="0">
                <a:solidFill>
                  <a:prstClr val="black"/>
                </a:solidFill>
                <a:latin typeface="Arial"/>
                <a:cs typeface="Arial"/>
              </a:rPr>
              <a:t>but </a:t>
            </a:r>
            <a:r>
              <a:rPr sz="2179" spc="-197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179" spc="-1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  <a:p>
            <a:pPr marL="3946376">
              <a:spcBef>
                <a:spcPts val="336"/>
              </a:spcBef>
            </a:pPr>
            <a:r>
              <a:rPr sz="2179" spc="19" dirty="0">
                <a:solidFill>
                  <a:prstClr val="black"/>
                </a:solidFill>
                <a:latin typeface="Arial"/>
                <a:cs typeface="Arial"/>
              </a:rPr>
              <a:t>"correct"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15" dirty="0">
                <a:solidFill>
                  <a:prstClr val="black"/>
                </a:solidFill>
                <a:latin typeface="Arial"/>
                <a:cs typeface="Arial"/>
              </a:rPr>
              <a:t>letter </a:t>
            </a:r>
            <a:r>
              <a:rPr sz="2179" spc="-36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179" spc="13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80" dirty="0">
                <a:solidFill>
                  <a:prstClr val="black"/>
                </a:solidFill>
                <a:latin typeface="Arial"/>
                <a:cs typeface="Arial"/>
              </a:rPr>
              <a:t>dataset</a:t>
            </a:r>
            <a:endParaRPr sz="217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49"/>
          <p:cNvGrpSpPr/>
          <p:nvPr/>
        </p:nvGrpSpPr>
        <p:grpSpPr>
          <a:xfrm>
            <a:off x="3596105" y="4003345"/>
            <a:ext cx="2846785" cy="761702"/>
            <a:chOff x="2946992" y="4165750"/>
            <a:chExt cx="4048760" cy="1083310"/>
          </a:xfrm>
        </p:grpSpPr>
        <p:sp>
          <p:nvSpPr>
            <p:cNvPr id="51" name="object 50"/>
            <p:cNvSpPr/>
            <p:nvPr/>
          </p:nvSpPr>
          <p:spPr>
            <a:xfrm>
              <a:off x="4440457" y="4279833"/>
              <a:ext cx="2406650" cy="854710"/>
            </a:xfrm>
            <a:custGeom>
              <a:avLst/>
              <a:gdLst/>
              <a:ahLst/>
              <a:cxnLst/>
              <a:rect l="l" t="t" r="r" b="b"/>
              <a:pathLst>
                <a:path w="2406650" h="854710">
                  <a:moveTo>
                    <a:pt x="0" y="854516"/>
                  </a:moveTo>
                  <a:lnTo>
                    <a:pt x="23935" y="846015"/>
                  </a:lnTo>
                  <a:lnTo>
                    <a:pt x="2382247" y="8500"/>
                  </a:lnTo>
                  <a:lnTo>
                    <a:pt x="2406183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1"/>
            <p:cNvSpPr/>
            <p:nvPr/>
          </p:nvSpPr>
          <p:spPr>
            <a:xfrm>
              <a:off x="6817707" y="4169811"/>
              <a:ext cx="177542" cy="1775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3" name="object 52"/>
            <p:cNvSpPr/>
            <p:nvPr/>
          </p:nvSpPr>
          <p:spPr>
            <a:xfrm>
              <a:off x="4291847" y="5066829"/>
              <a:ext cx="177542" cy="1775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4" name="object 53"/>
            <p:cNvSpPr/>
            <p:nvPr/>
          </p:nvSpPr>
          <p:spPr>
            <a:xfrm>
              <a:off x="3096242" y="4272191"/>
              <a:ext cx="2931160" cy="869950"/>
            </a:xfrm>
            <a:custGeom>
              <a:avLst/>
              <a:gdLst/>
              <a:ahLst/>
              <a:cxnLst/>
              <a:rect l="l" t="t" r="r" b="b"/>
              <a:pathLst>
                <a:path w="2931160" h="869950">
                  <a:moveTo>
                    <a:pt x="0" y="869801"/>
                  </a:moveTo>
                  <a:lnTo>
                    <a:pt x="24350" y="862574"/>
                  </a:lnTo>
                  <a:lnTo>
                    <a:pt x="2906521" y="7226"/>
                  </a:lnTo>
                  <a:lnTo>
                    <a:pt x="293087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4"/>
            <p:cNvSpPr/>
            <p:nvPr/>
          </p:nvSpPr>
          <p:spPr>
            <a:xfrm>
              <a:off x="5999616" y="4165750"/>
              <a:ext cx="176747" cy="1767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5"/>
            <p:cNvSpPr/>
            <p:nvPr/>
          </p:nvSpPr>
          <p:spPr>
            <a:xfrm>
              <a:off x="2946992" y="5071684"/>
              <a:ext cx="176747" cy="1767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3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Generating Names</a:t>
            </a:r>
            <a:endParaRPr lang="en-IN" dirty="0"/>
          </a:p>
        </p:txBody>
      </p:sp>
      <p:grpSp>
        <p:nvGrpSpPr>
          <p:cNvPr id="3" name="object 3"/>
          <p:cNvGrpSpPr/>
          <p:nvPr/>
        </p:nvGrpSpPr>
        <p:grpSpPr>
          <a:xfrm>
            <a:off x="1747680" y="1818512"/>
            <a:ext cx="4468417" cy="2013198"/>
            <a:chOff x="734620" y="1950520"/>
            <a:chExt cx="6355080" cy="2863215"/>
          </a:xfrm>
        </p:grpSpPr>
        <p:sp>
          <p:nvSpPr>
            <p:cNvPr id="4" name="object 4"/>
            <p:cNvSpPr/>
            <p:nvPr/>
          </p:nvSpPr>
          <p:spPr>
            <a:xfrm>
              <a:off x="762134" y="420609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89" y="0"/>
                  </a:moveTo>
                  <a:lnTo>
                    <a:pt x="122550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51"/>
                  </a:lnTo>
                  <a:lnTo>
                    <a:pt x="0" y="465645"/>
                  </a:lnTo>
                  <a:lnTo>
                    <a:pt x="9630" y="513347"/>
                  </a:lnTo>
                  <a:lnTo>
                    <a:pt x="35894" y="552301"/>
                  </a:lnTo>
                  <a:lnTo>
                    <a:pt x="74848" y="578564"/>
                  </a:lnTo>
                  <a:lnTo>
                    <a:pt x="122550" y="588195"/>
                  </a:lnTo>
                  <a:lnTo>
                    <a:pt x="1233889" y="588195"/>
                  </a:lnTo>
                  <a:lnTo>
                    <a:pt x="1281592" y="578564"/>
                  </a:lnTo>
                  <a:lnTo>
                    <a:pt x="1320546" y="552301"/>
                  </a:lnTo>
                  <a:lnTo>
                    <a:pt x="1346810" y="513347"/>
                  </a:lnTo>
                  <a:lnTo>
                    <a:pt x="1356441" y="465645"/>
                  </a:lnTo>
                  <a:lnTo>
                    <a:pt x="1356441" y="122551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89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2134" y="4206098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34755" y="3864232"/>
              <a:ext cx="5715" cy="342265"/>
            </a:xfrm>
            <a:custGeom>
              <a:avLst/>
              <a:gdLst/>
              <a:ahLst/>
              <a:cxnLst/>
              <a:rect l="l" t="t" r="r" b="b"/>
              <a:pathLst>
                <a:path w="5715" h="342264">
                  <a:moveTo>
                    <a:pt x="2800" y="-25635"/>
                  </a:moveTo>
                  <a:lnTo>
                    <a:pt x="2800" y="367500"/>
                  </a:lnTo>
                </a:path>
              </a:pathLst>
            </a:custGeom>
            <a:ln w="568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97525" y="3100236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1" y="0"/>
                  </a:moveTo>
                  <a:lnTo>
                    <a:pt x="472167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7" y="586216"/>
                  </a:lnTo>
                  <a:lnTo>
                    <a:pt x="534501" y="588195"/>
                  </a:lnTo>
                  <a:lnTo>
                    <a:pt x="596835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2" y="542407"/>
                  </a:lnTo>
                  <a:lnTo>
                    <a:pt x="868805" y="523585"/>
                  </a:lnTo>
                  <a:lnTo>
                    <a:pt x="912451" y="502056"/>
                  </a:lnTo>
                  <a:lnTo>
                    <a:pt x="951579" y="478040"/>
                  </a:lnTo>
                  <a:lnTo>
                    <a:pt x="985788" y="451759"/>
                  </a:lnTo>
                  <a:lnTo>
                    <a:pt x="1014676" y="423434"/>
                  </a:lnTo>
                  <a:lnTo>
                    <a:pt x="1054887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3" y="194910"/>
                  </a:lnTo>
                  <a:lnTo>
                    <a:pt x="985788" y="136435"/>
                  </a:lnTo>
                  <a:lnTo>
                    <a:pt x="951579" y="110154"/>
                  </a:lnTo>
                  <a:lnTo>
                    <a:pt x="912451" y="86139"/>
                  </a:lnTo>
                  <a:lnTo>
                    <a:pt x="868805" y="64610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5" y="1978"/>
                  </a:lnTo>
                  <a:lnTo>
                    <a:pt x="534501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97524" y="310023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52414" y="3737856"/>
              <a:ext cx="166570" cy="210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966529" y="3385979"/>
              <a:ext cx="353695" cy="8890"/>
            </a:xfrm>
            <a:custGeom>
              <a:avLst/>
              <a:gdLst/>
              <a:ahLst/>
              <a:cxnLst/>
              <a:rect l="l" t="t" r="r" b="b"/>
              <a:pathLst>
                <a:path w="353694" h="8889">
                  <a:moveTo>
                    <a:pt x="-25635" y="4178"/>
                  </a:moveTo>
                  <a:lnTo>
                    <a:pt x="378827" y="4178"/>
                  </a:lnTo>
                </a:path>
              </a:pathLst>
            </a:custGeom>
            <a:ln w="5962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95226" y="3087921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09"/>
                  </a:lnTo>
                  <a:lnTo>
                    <a:pt x="156552" y="86138"/>
                  </a:lnTo>
                  <a:lnTo>
                    <a:pt x="117424" y="110154"/>
                  </a:lnTo>
                  <a:lnTo>
                    <a:pt x="83215" y="136434"/>
                  </a:lnTo>
                  <a:lnTo>
                    <a:pt x="54327" y="164760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3"/>
                  </a:lnTo>
                  <a:lnTo>
                    <a:pt x="83215" y="451758"/>
                  </a:lnTo>
                  <a:lnTo>
                    <a:pt x="117424" y="478039"/>
                  </a:lnTo>
                  <a:lnTo>
                    <a:pt x="156552" y="502054"/>
                  </a:lnTo>
                  <a:lnTo>
                    <a:pt x="200198" y="523584"/>
                  </a:lnTo>
                  <a:lnTo>
                    <a:pt x="247961" y="542406"/>
                  </a:lnTo>
                  <a:lnTo>
                    <a:pt x="299441" y="558301"/>
                  </a:lnTo>
                  <a:lnTo>
                    <a:pt x="354236" y="571048"/>
                  </a:lnTo>
                  <a:lnTo>
                    <a:pt x="411945" y="580426"/>
                  </a:lnTo>
                  <a:lnTo>
                    <a:pt x="472168" y="586215"/>
                  </a:lnTo>
                  <a:lnTo>
                    <a:pt x="534502" y="588194"/>
                  </a:lnTo>
                  <a:lnTo>
                    <a:pt x="596836" y="586215"/>
                  </a:lnTo>
                  <a:lnTo>
                    <a:pt x="657058" y="580426"/>
                  </a:lnTo>
                  <a:lnTo>
                    <a:pt x="714767" y="571048"/>
                  </a:lnTo>
                  <a:lnTo>
                    <a:pt x="769562" y="558301"/>
                  </a:lnTo>
                  <a:lnTo>
                    <a:pt x="821042" y="542406"/>
                  </a:lnTo>
                  <a:lnTo>
                    <a:pt x="868805" y="523584"/>
                  </a:lnTo>
                  <a:lnTo>
                    <a:pt x="912451" y="502054"/>
                  </a:lnTo>
                  <a:lnTo>
                    <a:pt x="951579" y="478039"/>
                  </a:lnTo>
                  <a:lnTo>
                    <a:pt x="985788" y="451758"/>
                  </a:lnTo>
                  <a:lnTo>
                    <a:pt x="1014676" y="423433"/>
                  </a:lnTo>
                  <a:lnTo>
                    <a:pt x="1054886" y="361531"/>
                  </a:lnTo>
                  <a:lnTo>
                    <a:pt x="1069003" y="294097"/>
                  </a:lnTo>
                  <a:lnTo>
                    <a:pt x="1065407" y="259799"/>
                  </a:lnTo>
                  <a:lnTo>
                    <a:pt x="1037842" y="194910"/>
                  </a:lnTo>
                  <a:lnTo>
                    <a:pt x="985788" y="136434"/>
                  </a:lnTo>
                  <a:lnTo>
                    <a:pt x="951579" y="110154"/>
                  </a:lnTo>
                  <a:lnTo>
                    <a:pt x="912451" y="86138"/>
                  </a:lnTo>
                  <a:lnTo>
                    <a:pt x="868805" y="64609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495225" y="3087922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2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8" y="1978"/>
                  </a:lnTo>
                  <a:lnTo>
                    <a:pt x="534502" y="0"/>
                  </a:lnTo>
                  <a:lnTo>
                    <a:pt x="596836" y="1978"/>
                  </a:lnTo>
                  <a:lnTo>
                    <a:pt x="657058" y="7767"/>
                  </a:lnTo>
                  <a:lnTo>
                    <a:pt x="714767" y="17145"/>
                  </a:lnTo>
                  <a:lnTo>
                    <a:pt x="769562" y="29892"/>
                  </a:lnTo>
                  <a:lnTo>
                    <a:pt x="821042" y="45787"/>
                  </a:lnTo>
                  <a:lnTo>
                    <a:pt x="868806" y="64609"/>
                  </a:lnTo>
                  <a:lnTo>
                    <a:pt x="912452" y="86138"/>
                  </a:lnTo>
                  <a:lnTo>
                    <a:pt x="951580" y="110154"/>
                  </a:lnTo>
                  <a:lnTo>
                    <a:pt x="985788" y="136434"/>
                  </a:lnTo>
                  <a:lnTo>
                    <a:pt x="1014677" y="164760"/>
                  </a:lnTo>
                  <a:lnTo>
                    <a:pt x="1054887" y="226663"/>
                  </a:lnTo>
                  <a:lnTo>
                    <a:pt x="1069004" y="294097"/>
                  </a:lnTo>
                  <a:lnTo>
                    <a:pt x="1054887" y="361531"/>
                  </a:lnTo>
                  <a:lnTo>
                    <a:pt x="1014677" y="423434"/>
                  </a:lnTo>
                  <a:lnTo>
                    <a:pt x="985788" y="451759"/>
                  </a:lnTo>
                  <a:lnTo>
                    <a:pt x="951580" y="478040"/>
                  </a:lnTo>
                  <a:lnTo>
                    <a:pt x="912452" y="502056"/>
                  </a:lnTo>
                  <a:lnTo>
                    <a:pt x="868806" y="523585"/>
                  </a:lnTo>
                  <a:lnTo>
                    <a:pt x="821042" y="542407"/>
                  </a:lnTo>
                  <a:lnTo>
                    <a:pt x="769562" y="558302"/>
                  </a:lnTo>
                  <a:lnTo>
                    <a:pt x="714767" y="571049"/>
                  </a:lnTo>
                  <a:lnTo>
                    <a:pt x="657058" y="580427"/>
                  </a:lnTo>
                  <a:lnTo>
                    <a:pt x="596836" y="586216"/>
                  </a:lnTo>
                  <a:lnTo>
                    <a:pt x="534502" y="588194"/>
                  </a:lnTo>
                  <a:lnTo>
                    <a:pt x="472168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2" y="542407"/>
                  </a:lnTo>
                  <a:lnTo>
                    <a:pt x="200198" y="523585"/>
                  </a:lnTo>
                  <a:lnTo>
                    <a:pt x="156552" y="502056"/>
                  </a:lnTo>
                  <a:lnTo>
                    <a:pt x="117424" y="478040"/>
                  </a:lnTo>
                  <a:lnTo>
                    <a:pt x="83215" y="451759"/>
                  </a:lnTo>
                  <a:lnTo>
                    <a:pt x="54327" y="423434"/>
                  </a:lnTo>
                  <a:lnTo>
                    <a:pt x="14116" y="361531"/>
                  </a:lnTo>
                  <a:lnTo>
                    <a:pt x="3595" y="328395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35080" y="3304064"/>
              <a:ext cx="211003" cy="166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940930" y="196974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1" y="0"/>
                  </a:moveTo>
                  <a:lnTo>
                    <a:pt x="122551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2"/>
                  </a:lnTo>
                  <a:lnTo>
                    <a:pt x="9630" y="513345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51" y="588194"/>
                  </a:lnTo>
                  <a:lnTo>
                    <a:pt x="1233891" y="588194"/>
                  </a:lnTo>
                  <a:lnTo>
                    <a:pt x="1281593" y="578563"/>
                  </a:lnTo>
                  <a:lnTo>
                    <a:pt x="1320547" y="552299"/>
                  </a:lnTo>
                  <a:lnTo>
                    <a:pt x="1346810" y="513345"/>
                  </a:lnTo>
                  <a:lnTo>
                    <a:pt x="1356441" y="465642"/>
                  </a:lnTo>
                  <a:lnTo>
                    <a:pt x="1356441" y="122549"/>
                  </a:lnTo>
                  <a:lnTo>
                    <a:pt x="1347112" y="75651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1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940930" y="1969746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5"/>
                  </a:lnTo>
                  <a:lnTo>
                    <a:pt x="1347111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19127" y="2733461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6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35833" y="2607072"/>
              <a:ext cx="166584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084623" y="3087814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534502" y="0"/>
                  </a:moveTo>
                  <a:lnTo>
                    <a:pt x="472168" y="1978"/>
                  </a:lnTo>
                  <a:lnTo>
                    <a:pt x="411945" y="7767"/>
                  </a:lnTo>
                  <a:lnTo>
                    <a:pt x="354236" y="17145"/>
                  </a:lnTo>
                  <a:lnTo>
                    <a:pt x="299441" y="29892"/>
                  </a:lnTo>
                  <a:lnTo>
                    <a:pt x="247961" y="45787"/>
                  </a:lnTo>
                  <a:lnTo>
                    <a:pt x="200198" y="64610"/>
                  </a:lnTo>
                  <a:lnTo>
                    <a:pt x="156552" y="86139"/>
                  </a:lnTo>
                  <a:lnTo>
                    <a:pt x="117424" y="110154"/>
                  </a:lnTo>
                  <a:lnTo>
                    <a:pt x="83215" y="136435"/>
                  </a:lnTo>
                  <a:lnTo>
                    <a:pt x="54327" y="164761"/>
                  </a:lnTo>
                  <a:lnTo>
                    <a:pt x="14116" y="226663"/>
                  </a:lnTo>
                  <a:lnTo>
                    <a:pt x="0" y="294097"/>
                  </a:lnTo>
                  <a:lnTo>
                    <a:pt x="3595" y="328395"/>
                  </a:lnTo>
                  <a:lnTo>
                    <a:pt x="31160" y="393284"/>
                  </a:lnTo>
                  <a:lnTo>
                    <a:pt x="83215" y="451759"/>
                  </a:lnTo>
                  <a:lnTo>
                    <a:pt x="117424" y="478040"/>
                  </a:lnTo>
                  <a:lnTo>
                    <a:pt x="156552" y="502056"/>
                  </a:lnTo>
                  <a:lnTo>
                    <a:pt x="200198" y="523585"/>
                  </a:lnTo>
                  <a:lnTo>
                    <a:pt x="247961" y="542407"/>
                  </a:lnTo>
                  <a:lnTo>
                    <a:pt x="299441" y="558302"/>
                  </a:lnTo>
                  <a:lnTo>
                    <a:pt x="354236" y="571049"/>
                  </a:lnTo>
                  <a:lnTo>
                    <a:pt x="411945" y="580428"/>
                  </a:lnTo>
                  <a:lnTo>
                    <a:pt x="472168" y="586216"/>
                  </a:lnTo>
                  <a:lnTo>
                    <a:pt x="534502" y="588195"/>
                  </a:lnTo>
                  <a:lnTo>
                    <a:pt x="596836" y="586216"/>
                  </a:lnTo>
                  <a:lnTo>
                    <a:pt x="657058" y="580428"/>
                  </a:lnTo>
                  <a:lnTo>
                    <a:pt x="714767" y="571049"/>
                  </a:lnTo>
                  <a:lnTo>
                    <a:pt x="769562" y="558302"/>
                  </a:lnTo>
                  <a:lnTo>
                    <a:pt x="821042" y="542407"/>
                  </a:lnTo>
                  <a:lnTo>
                    <a:pt x="868806" y="523585"/>
                  </a:lnTo>
                  <a:lnTo>
                    <a:pt x="912452" y="502056"/>
                  </a:lnTo>
                  <a:lnTo>
                    <a:pt x="951580" y="478040"/>
                  </a:lnTo>
                  <a:lnTo>
                    <a:pt x="985789" y="451759"/>
                  </a:lnTo>
                  <a:lnTo>
                    <a:pt x="1014677" y="423434"/>
                  </a:lnTo>
                  <a:lnTo>
                    <a:pt x="1054888" y="361531"/>
                  </a:lnTo>
                  <a:lnTo>
                    <a:pt x="1069004" y="294097"/>
                  </a:lnTo>
                  <a:lnTo>
                    <a:pt x="1065408" y="259799"/>
                  </a:lnTo>
                  <a:lnTo>
                    <a:pt x="1037843" y="194910"/>
                  </a:lnTo>
                  <a:lnTo>
                    <a:pt x="985789" y="136435"/>
                  </a:lnTo>
                  <a:lnTo>
                    <a:pt x="951580" y="110154"/>
                  </a:lnTo>
                  <a:lnTo>
                    <a:pt x="912452" y="86139"/>
                  </a:lnTo>
                  <a:lnTo>
                    <a:pt x="868806" y="64610"/>
                  </a:lnTo>
                  <a:lnTo>
                    <a:pt x="821042" y="45787"/>
                  </a:lnTo>
                  <a:lnTo>
                    <a:pt x="769562" y="29892"/>
                  </a:lnTo>
                  <a:lnTo>
                    <a:pt x="714767" y="17145"/>
                  </a:lnTo>
                  <a:lnTo>
                    <a:pt x="657058" y="7767"/>
                  </a:lnTo>
                  <a:lnTo>
                    <a:pt x="596836" y="1978"/>
                  </a:lnTo>
                  <a:lnTo>
                    <a:pt x="53450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084625" y="3087818"/>
              <a:ext cx="1069340" cy="588645"/>
            </a:xfrm>
            <a:custGeom>
              <a:avLst/>
              <a:gdLst/>
              <a:ahLst/>
              <a:cxnLst/>
              <a:rect l="l" t="t" r="r" b="b"/>
              <a:pathLst>
                <a:path w="1069339" h="588645">
                  <a:moveTo>
                    <a:pt x="0" y="294097"/>
                  </a:moveTo>
                  <a:lnTo>
                    <a:pt x="3595" y="259799"/>
                  </a:lnTo>
                  <a:lnTo>
                    <a:pt x="14116" y="226663"/>
                  </a:lnTo>
                  <a:lnTo>
                    <a:pt x="54327" y="164760"/>
                  </a:lnTo>
                  <a:lnTo>
                    <a:pt x="83215" y="136434"/>
                  </a:lnTo>
                  <a:lnTo>
                    <a:pt x="117424" y="110154"/>
                  </a:lnTo>
                  <a:lnTo>
                    <a:pt x="156552" y="86138"/>
                  </a:lnTo>
                  <a:lnTo>
                    <a:pt x="200198" y="64609"/>
                  </a:lnTo>
                  <a:lnTo>
                    <a:pt x="247961" y="45787"/>
                  </a:lnTo>
                  <a:lnTo>
                    <a:pt x="299441" y="29892"/>
                  </a:lnTo>
                  <a:lnTo>
                    <a:pt x="354236" y="17145"/>
                  </a:lnTo>
                  <a:lnTo>
                    <a:pt x="411945" y="7767"/>
                  </a:lnTo>
                  <a:lnTo>
                    <a:pt x="472167" y="1978"/>
                  </a:lnTo>
                  <a:lnTo>
                    <a:pt x="534502" y="0"/>
                  </a:lnTo>
                  <a:lnTo>
                    <a:pt x="596835" y="1978"/>
                  </a:lnTo>
                  <a:lnTo>
                    <a:pt x="657057" y="7767"/>
                  </a:lnTo>
                  <a:lnTo>
                    <a:pt x="714766" y="17145"/>
                  </a:lnTo>
                  <a:lnTo>
                    <a:pt x="769560" y="29892"/>
                  </a:lnTo>
                  <a:lnTo>
                    <a:pt x="821040" y="45787"/>
                  </a:lnTo>
                  <a:lnTo>
                    <a:pt x="868803" y="64609"/>
                  </a:lnTo>
                  <a:lnTo>
                    <a:pt x="912449" y="86138"/>
                  </a:lnTo>
                  <a:lnTo>
                    <a:pt x="951577" y="110154"/>
                  </a:lnTo>
                  <a:lnTo>
                    <a:pt x="985785" y="136434"/>
                  </a:lnTo>
                  <a:lnTo>
                    <a:pt x="1014673" y="164760"/>
                  </a:lnTo>
                  <a:lnTo>
                    <a:pt x="1054884" y="226663"/>
                  </a:lnTo>
                  <a:lnTo>
                    <a:pt x="1069001" y="294097"/>
                  </a:lnTo>
                  <a:lnTo>
                    <a:pt x="1054884" y="361530"/>
                  </a:lnTo>
                  <a:lnTo>
                    <a:pt x="1014673" y="423432"/>
                  </a:lnTo>
                  <a:lnTo>
                    <a:pt x="985785" y="451758"/>
                  </a:lnTo>
                  <a:lnTo>
                    <a:pt x="951577" y="478039"/>
                  </a:lnTo>
                  <a:lnTo>
                    <a:pt x="912449" y="502054"/>
                  </a:lnTo>
                  <a:lnTo>
                    <a:pt x="868803" y="523584"/>
                  </a:lnTo>
                  <a:lnTo>
                    <a:pt x="821040" y="542406"/>
                  </a:lnTo>
                  <a:lnTo>
                    <a:pt x="769560" y="558302"/>
                  </a:lnTo>
                  <a:lnTo>
                    <a:pt x="714766" y="571049"/>
                  </a:lnTo>
                  <a:lnTo>
                    <a:pt x="657057" y="580427"/>
                  </a:lnTo>
                  <a:lnTo>
                    <a:pt x="596835" y="586216"/>
                  </a:lnTo>
                  <a:lnTo>
                    <a:pt x="534502" y="588194"/>
                  </a:lnTo>
                  <a:lnTo>
                    <a:pt x="472167" y="586216"/>
                  </a:lnTo>
                  <a:lnTo>
                    <a:pt x="411945" y="580427"/>
                  </a:lnTo>
                  <a:lnTo>
                    <a:pt x="354236" y="571049"/>
                  </a:lnTo>
                  <a:lnTo>
                    <a:pt x="299441" y="558302"/>
                  </a:lnTo>
                  <a:lnTo>
                    <a:pt x="247961" y="542406"/>
                  </a:lnTo>
                  <a:lnTo>
                    <a:pt x="200198" y="523584"/>
                  </a:lnTo>
                  <a:lnTo>
                    <a:pt x="156552" y="502054"/>
                  </a:lnTo>
                  <a:lnTo>
                    <a:pt x="117424" y="478039"/>
                  </a:lnTo>
                  <a:lnTo>
                    <a:pt x="83215" y="451758"/>
                  </a:lnTo>
                  <a:lnTo>
                    <a:pt x="54327" y="423432"/>
                  </a:lnTo>
                  <a:lnTo>
                    <a:pt x="14116" y="361530"/>
                  </a:lnTo>
                  <a:lnTo>
                    <a:pt x="3595" y="328394"/>
                  </a:lnTo>
                  <a:lnTo>
                    <a:pt x="0" y="294097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64230" y="3382019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0" y="0"/>
                  </a:moveTo>
                  <a:lnTo>
                    <a:pt x="344663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825602" y="3298725"/>
              <a:ext cx="209683" cy="166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51533" y="1969745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2"/>
                  </a:lnTo>
                  <a:lnTo>
                    <a:pt x="9630" y="513345"/>
                  </a:lnTo>
                  <a:lnTo>
                    <a:pt x="35894" y="552299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299"/>
                  </a:lnTo>
                  <a:lnTo>
                    <a:pt x="1346809" y="513345"/>
                  </a:lnTo>
                  <a:lnTo>
                    <a:pt x="1356440" y="465642"/>
                  </a:lnTo>
                  <a:lnTo>
                    <a:pt x="1356440" y="122549"/>
                  </a:lnTo>
                  <a:lnTo>
                    <a:pt x="1347111" y="75651"/>
                  </a:lnTo>
                  <a:lnTo>
                    <a:pt x="1320546" y="35894"/>
                  </a:lnTo>
                  <a:lnTo>
                    <a:pt x="1280787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351532" y="1969746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5"/>
                  </a:lnTo>
                  <a:lnTo>
                    <a:pt x="1347112" y="75653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3847" y="1994377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1233890" y="0"/>
                  </a:moveTo>
                  <a:lnTo>
                    <a:pt x="122550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4"/>
                  </a:lnTo>
                  <a:lnTo>
                    <a:pt x="122550" y="588195"/>
                  </a:lnTo>
                  <a:lnTo>
                    <a:pt x="1233890" y="588195"/>
                  </a:lnTo>
                  <a:lnTo>
                    <a:pt x="1281592" y="578564"/>
                  </a:lnTo>
                  <a:lnTo>
                    <a:pt x="1320546" y="552300"/>
                  </a:lnTo>
                  <a:lnTo>
                    <a:pt x="1346810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6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3847" y="1994379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4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32027" y="2758400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341838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48734" y="2632007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029727" y="2733568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946435" y="2607176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351545" y="420606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0" y="0"/>
                  </a:moveTo>
                  <a:lnTo>
                    <a:pt x="122549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49" y="588194"/>
                  </a:lnTo>
                  <a:lnTo>
                    <a:pt x="1233890" y="588194"/>
                  </a:lnTo>
                  <a:lnTo>
                    <a:pt x="1281591" y="578563"/>
                  </a:lnTo>
                  <a:lnTo>
                    <a:pt x="1320545" y="552300"/>
                  </a:lnTo>
                  <a:lnTo>
                    <a:pt x="1346809" y="513346"/>
                  </a:lnTo>
                  <a:lnTo>
                    <a:pt x="1356440" y="465644"/>
                  </a:lnTo>
                  <a:lnTo>
                    <a:pt x="1356440" y="122549"/>
                  </a:lnTo>
                  <a:lnTo>
                    <a:pt x="1347111" y="75652"/>
                  </a:lnTo>
                  <a:lnTo>
                    <a:pt x="1320545" y="35894"/>
                  </a:lnTo>
                  <a:lnTo>
                    <a:pt x="1280788" y="9328"/>
                  </a:lnTo>
                  <a:lnTo>
                    <a:pt x="1233890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51545" y="4206064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4" y="35893"/>
                  </a:lnTo>
                  <a:lnTo>
                    <a:pt x="74848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8" y="9328"/>
                  </a:lnTo>
                  <a:lnTo>
                    <a:pt x="1320546" y="35892"/>
                  </a:lnTo>
                  <a:lnTo>
                    <a:pt x="1347112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10" y="513346"/>
                  </a:lnTo>
                  <a:lnTo>
                    <a:pt x="1320546" y="552301"/>
                  </a:lnTo>
                  <a:lnTo>
                    <a:pt x="1281592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8" y="578564"/>
                  </a:lnTo>
                  <a:lnTo>
                    <a:pt x="35894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940956" y="4205860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1233891" y="0"/>
                  </a:moveTo>
                  <a:lnTo>
                    <a:pt x="122551" y="0"/>
                  </a:lnTo>
                  <a:lnTo>
                    <a:pt x="74848" y="9630"/>
                  </a:lnTo>
                  <a:lnTo>
                    <a:pt x="35894" y="35894"/>
                  </a:lnTo>
                  <a:lnTo>
                    <a:pt x="9630" y="74848"/>
                  </a:lnTo>
                  <a:lnTo>
                    <a:pt x="0" y="122549"/>
                  </a:lnTo>
                  <a:lnTo>
                    <a:pt x="0" y="465644"/>
                  </a:lnTo>
                  <a:lnTo>
                    <a:pt x="9630" y="513346"/>
                  </a:lnTo>
                  <a:lnTo>
                    <a:pt x="35894" y="552300"/>
                  </a:lnTo>
                  <a:lnTo>
                    <a:pt x="74848" y="578563"/>
                  </a:lnTo>
                  <a:lnTo>
                    <a:pt x="122551" y="588194"/>
                  </a:lnTo>
                  <a:lnTo>
                    <a:pt x="1233891" y="588194"/>
                  </a:lnTo>
                  <a:lnTo>
                    <a:pt x="1281593" y="578563"/>
                  </a:lnTo>
                  <a:lnTo>
                    <a:pt x="1320547" y="552300"/>
                  </a:lnTo>
                  <a:lnTo>
                    <a:pt x="1346810" y="513346"/>
                  </a:lnTo>
                  <a:lnTo>
                    <a:pt x="1356441" y="465644"/>
                  </a:lnTo>
                  <a:lnTo>
                    <a:pt x="1356441" y="122549"/>
                  </a:lnTo>
                  <a:lnTo>
                    <a:pt x="1347112" y="75652"/>
                  </a:lnTo>
                  <a:lnTo>
                    <a:pt x="1320547" y="35894"/>
                  </a:lnTo>
                  <a:lnTo>
                    <a:pt x="1280788" y="9328"/>
                  </a:lnTo>
                  <a:lnTo>
                    <a:pt x="123389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940957" y="4205862"/>
              <a:ext cx="1356995" cy="588645"/>
            </a:xfrm>
            <a:custGeom>
              <a:avLst/>
              <a:gdLst/>
              <a:ahLst/>
              <a:cxnLst/>
              <a:rect l="l" t="t" r="r" b="b"/>
              <a:pathLst>
                <a:path w="1356995" h="588645">
                  <a:moveTo>
                    <a:pt x="0" y="122550"/>
                  </a:moveTo>
                  <a:lnTo>
                    <a:pt x="9630" y="74847"/>
                  </a:lnTo>
                  <a:lnTo>
                    <a:pt x="35893" y="35893"/>
                  </a:lnTo>
                  <a:lnTo>
                    <a:pt x="74847" y="9630"/>
                  </a:lnTo>
                  <a:lnTo>
                    <a:pt x="122550" y="0"/>
                  </a:lnTo>
                  <a:lnTo>
                    <a:pt x="1233890" y="0"/>
                  </a:lnTo>
                  <a:lnTo>
                    <a:pt x="1280787" y="9328"/>
                  </a:lnTo>
                  <a:lnTo>
                    <a:pt x="1320544" y="35892"/>
                  </a:lnTo>
                  <a:lnTo>
                    <a:pt x="1347111" y="75651"/>
                  </a:lnTo>
                  <a:lnTo>
                    <a:pt x="1356440" y="122550"/>
                  </a:lnTo>
                  <a:lnTo>
                    <a:pt x="1356440" y="465644"/>
                  </a:lnTo>
                  <a:lnTo>
                    <a:pt x="1346809" y="513346"/>
                  </a:lnTo>
                  <a:lnTo>
                    <a:pt x="1320545" y="552301"/>
                  </a:lnTo>
                  <a:lnTo>
                    <a:pt x="1281591" y="578564"/>
                  </a:lnTo>
                  <a:lnTo>
                    <a:pt x="1233890" y="588194"/>
                  </a:lnTo>
                  <a:lnTo>
                    <a:pt x="122550" y="588194"/>
                  </a:lnTo>
                  <a:lnTo>
                    <a:pt x="74847" y="578564"/>
                  </a:lnTo>
                  <a:lnTo>
                    <a:pt x="35893" y="552301"/>
                  </a:lnTo>
                  <a:lnTo>
                    <a:pt x="9630" y="513346"/>
                  </a:lnTo>
                  <a:lnTo>
                    <a:pt x="0" y="465644"/>
                  </a:lnTo>
                  <a:lnTo>
                    <a:pt x="0" y="122550"/>
                  </a:lnTo>
                  <a:close/>
                </a:path>
              </a:pathLst>
            </a:custGeom>
            <a:ln w="38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029765" y="3851711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4">
                  <a:moveTo>
                    <a:pt x="0" y="354353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946473" y="3725318"/>
              <a:ext cx="166585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619177" y="3851912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353949"/>
                  </a:moveTo>
                  <a:lnTo>
                    <a:pt x="0" y="0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535884" y="3725520"/>
              <a:ext cx="166584" cy="209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049887" y="2543620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4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507032" y="3952842"/>
              <a:ext cx="160206" cy="219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669576" y="2545150"/>
              <a:ext cx="556895" cy="1509395"/>
            </a:xfrm>
            <a:custGeom>
              <a:avLst/>
              <a:gdLst/>
              <a:ahLst/>
              <a:cxnLst/>
              <a:rect l="l" t="t" r="r" b="b"/>
              <a:pathLst>
                <a:path w="556895" h="1509395">
                  <a:moveTo>
                    <a:pt x="0" y="0"/>
                  </a:moveTo>
                  <a:lnTo>
                    <a:pt x="556833" y="1508909"/>
                  </a:lnTo>
                </a:path>
              </a:pathLst>
            </a:custGeom>
            <a:ln w="512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126721" y="3954372"/>
              <a:ext cx="160206" cy="219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534567" y="3602235"/>
              <a:ext cx="2406650" cy="854710"/>
            </a:xfrm>
            <a:custGeom>
              <a:avLst/>
              <a:gdLst/>
              <a:ahLst/>
              <a:cxnLst/>
              <a:rect l="l" t="t" r="r" b="b"/>
              <a:pathLst>
                <a:path w="2406650" h="854710">
                  <a:moveTo>
                    <a:pt x="0" y="854516"/>
                  </a:moveTo>
                  <a:lnTo>
                    <a:pt x="23935" y="846015"/>
                  </a:lnTo>
                  <a:lnTo>
                    <a:pt x="2382247" y="8500"/>
                  </a:lnTo>
                  <a:lnTo>
                    <a:pt x="2406183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911818" y="3492213"/>
              <a:ext cx="177542" cy="1775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385958" y="4389230"/>
              <a:ext cx="177542" cy="1775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189464" y="3284123"/>
              <a:ext cx="3696970" cy="1177925"/>
            </a:xfrm>
            <a:custGeom>
              <a:avLst/>
              <a:gdLst/>
              <a:ahLst/>
              <a:cxnLst/>
              <a:rect l="l" t="t" r="r" b="b"/>
              <a:pathLst>
                <a:path w="3696970" h="1177925">
                  <a:moveTo>
                    <a:pt x="0" y="1177381"/>
                  </a:moveTo>
                  <a:lnTo>
                    <a:pt x="24202" y="1169673"/>
                  </a:lnTo>
                  <a:lnTo>
                    <a:pt x="3672583" y="7708"/>
                  </a:lnTo>
                  <a:lnTo>
                    <a:pt x="3696785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858202" y="3176300"/>
              <a:ext cx="177104" cy="1771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040406" y="4392222"/>
              <a:ext cx="177104" cy="177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164259" y="3877463"/>
            <a:ext cx="2480221" cy="444727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2811" b="1" spc="11" dirty="0">
                <a:solidFill>
                  <a:prstClr val="black"/>
                </a:solidFill>
                <a:latin typeface="Arial"/>
                <a:cs typeface="Arial"/>
              </a:rPr>
              <a:t>many-to-many</a:t>
            </a:r>
            <a:endParaRPr sz="281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66133" y="4153541"/>
            <a:ext cx="1064419" cy="0"/>
          </a:xfrm>
          <a:custGeom>
            <a:avLst/>
            <a:gdLst/>
            <a:ahLst/>
            <a:cxnLst/>
            <a:rect l="l" t="t" r="r" b="b"/>
            <a:pathLst>
              <a:path w="1513839">
                <a:moveTo>
                  <a:pt x="1513577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88399" y="4206448"/>
            <a:ext cx="1016198" cy="4526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883" b="1" spc="-4" dirty="0">
                <a:solidFill>
                  <a:srgbClr val="EE220C"/>
                </a:solidFill>
                <a:latin typeface="Arial"/>
                <a:cs typeface="Arial"/>
              </a:rPr>
              <a:t>"one"</a:t>
            </a:r>
            <a:endParaRPr sz="288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08728" y="4878440"/>
            <a:ext cx="3382027" cy="39925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536" spc="-49" dirty="0">
                <a:solidFill>
                  <a:prstClr val="black"/>
                </a:solidFill>
                <a:latin typeface="Arial"/>
                <a:cs typeface="Arial"/>
              </a:rPr>
              <a:t>"generating </a:t>
            </a:r>
            <a:r>
              <a:rPr sz="2536" spc="-144" dirty="0">
                <a:solidFill>
                  <a:prstClr val="black"/>
                </a:solidFill>
                <a:latin typeface="Arial"/>
                <a:cs typeface="Arial"/>
              </a:rPr>
              <a:t>new</a:t>
            </a:r>
            <a:r>
              <a:rPr sz="2536" spc="2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36" spc="70" dirty="0">
                <a:solidFill>
                  <a:prstClr val="black"/>
                </a:solidFill>
                <a:latin typeface="Arial"/>
                <a:cs typeface="Arial"/>
              </a:rPr>
              <a:t>text"</a:t>
            </a:r>
            <a:endParaRPr sz="25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83580" y="1904377"/>
            <a:ext cx="3489275" cy="152481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3572" indent="4464" algn="ctr">
              <a:lnSpc>
                <a:spcPct val="112900"/>
              </a:lnSpc>
              <a:spcBef>
                <a:spcPts val="70"/>
              </a:spcBef>
            </a:pPr>
            <a:r>
              <a:rPr sz="2179" spc="-76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179" spc="-116" dirty="0">
                <a:solidFill>
                  <a:prstClr val="black"/>
                </a:solidFill>
                <a:latin typeface="Arial"/>
                <a:cs typeface="Arial"/>
              </a:rPr>
              <a:t>generate </a:t>
            </a:r>
            <a:r>
              <a:rPr sz="2179" spc="-142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179" spc="4" dirty="0">
                <a:solidFill>
                  <a:prstClr val="black"/>
                </a:solidFill>
                <a:latin typeface="Arial"/>
                <a:cs typeface="Arial"/>
              </a:rPr>
              <a:t>text, </a:t>
            </a:r>
            <a:r>
              <a:rPr sz="2179" spc="-91" dirty="0">
                <a:solidFill>
                  <a:prstClr val="black"/>
                </a:solidFill>
                <a:latin typeface="Arial"/>
                <a:cs typeface="Arial"/>
              </a:rPr>
              <a:t>now,  </a:t>
            </a:r>
            <a:r>
              <a:rPr sz="2179" spc="-133" dirty="0">
                <a:solidFill>
                  <a:prstClr val="black"/>
                </a:solidFill>
                <a:latin typeface="Arial"/>
                <a:cs typeface="Arial"/>
              </a:rPr>
              <a:t>sample </a:t>
            </a:r>
            <a:r>
              <a:rPr sz="2179" spc="-36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70" dirty="0">
                <a:solidFill>
                  <a:prstClr val="black"/>
                </a:solidFill>
                <a:latin typeface="Arial"/>
                <a:cs typeface="Arial"/>
              </a:rPr>
              <a:t>softmax  </a:t>
            </a:r>
            <a:r>
              <a:rPr sz="2179" spc="-38" dirty="0">
                <a:solidFill>
                  <a:prstClr val="black"/>
                </a:solidFill>
                <a:latin typeface="Arial"/>
                <a:cs typeface="Arial"/>
              </a:rPr>
              <a:t>outputs </a:t>
            </a:r>
            <a:r>
              <a:rPr sz="2179" spc="-112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179" spc="-91" dirty="0">
                <a:solidFill>
                  <a:prstClr val="black"/>
                </a:solidFill>
                <a:latin typeface="Arial"/>
                <a:cs typeface="Arial"/>
              </a:rPr>
              <a:t>provide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15" dirty="0">
                <a:solidFill>
                  <a:prstClr val="black"/>
                </a:solidFill>
                <a:latin typeface="Arial"/>
                <a:cs typeface="Arial"/>
              </a:rPr>
              <a:t>letter  </a:t>
            </a:r>
            <a:r>
              <a:rPr sz="2179" spc="-211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2179" spc="-11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2179" spc="27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179" spc="-5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79" spc="-59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179" spc="-27" dirty="0">
                <a:solidFill>
                  <a:prstClr val="black"/>
                </a:solidFill>
                <a:latin typeface="Arial"/>
                <a:cs typeface="Arial"/>
              </a:rPr>
              <a:t>time</a:t>
            </a:r>
            <a:r>
              <a:rPr sz="2179" spc="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79" spc="-101" dirty="0">
                <a:solidFill>
                  <a:prstClr val="black"/>
                </a:solidFill>
                <a:latin typeface="Arial"/>
                <a:cs typeface="Arial"/>
              </a:rPr>
              <a:t>step</a:t>
            </a:r>
            <a:endParaRPr sz="217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76558" y="4167014"/>
            <a:ext cx="3102620" cy="1024607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21431" rIns="0" bIns="0" rtlCol="0">
            <a:spAutoFit/>
          </a:bodyPr>
          <a:lstStyle/>
          <a:p>
            <a:pPr marL="140624" marR="82589" indent="-44641" algn="just">
              <a:lnSpc>
                <a:spcPct val="102800"/>
              </a:lnSpc>
              <a:spcBef>
                <a:spcPts val="169"/>
              </a:spcBef>
            </a:pPr>
            <a:r>
              <a:rPr sz="2109" spc="46" dirty="0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sz="2109" spc="68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109" spc="5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109" spc="-1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9" spc="55" dirty="0">
                <a:solidFill>
                  <a:srgbClr val="FFFFFF"/>
                </a:solidFill>
                <a:latin typeface="Arial"/>
                <a:cs typeface="Arial"/>
              </a:rPr>
              <a:t>approach  </a:t>
            </a:r>
            <a:r>
              <a:rPr sz="2109" spc="70" dirty="0">
                <a:solidFill>
                  <a:srgbClr val="FFFFFF"/>
                </a:solidFill>
                <a:latin typeface="Arial"/>
                <a:cs typeface="Arial"/>
              </a:rPr>
              <a:t>works </a:t>
            </a:r>
            <a:r>
              <a:rPr sz="2109" spc="76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109" spc="85" dirty="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sz="2109" spc="53" dirty="0">
                <a:solidFill>
                  <a:srgbClr val="FFFFFF"/>
                </a:solidFill>
                <a:latin typeface="Arial"/>
                <a:cs typeface="Arial"/>
              </a:rPr>
              <a:t>Word-  </a:t>
            </a:r>
            <a:r>
              <a:rPr sz="2109" spc="49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09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9" spc="25" dirty="0">
                <a:solidFill>
                  <a:srgbClr val="FFFFFF"/>
                </a:solidFill>
                <a:latin typeface="Arial"/>
                <a:cs typeface="Arial"/>
              </a:rPr>
              <a:t>Character-RNNs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6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Language Translation</a:t>
            </a:r>
            <a:endParaRPr lang="en-IN" dirty="0"/>
          </a:p>
        </p:txBody>
      </p:sp>
      <p:sp>
        <p:nvSpPr>
          <p:cNvPr id="3" name="object 4"/>
          <p:cNvSpPr txBox="1"/>
          <p:nvPr/>
        </p:nvSpPr>
        <p:spPr>
          <a:xfrm>
            <a:off x="1586631" y="4521677"/>
            <a:ext cx="8253265" cy="1059305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927" marR="3572">
              <a:lnSpc>
                <a:spcPts val="2671"/>
              </a:lnSpc>
              <a:spcBef>
                <a:spcPts val="182"/>
              </a:spcBef>
            </a:pPr>
            <a:r>
              <a:rPr sz="2249" spc="-25" dirty="0">
                <a:solidFill>
                  <a:prstClr val="black"/>
                </a:solidFill>
                <a:latin typeface="Arial"/>
                <a:cs typeface="Arial"/>
              </a:rPr>
              <a:t>Translation </a:t>
            </a:r>
            <a:r>
              <a:rPr sz="2249" spc="38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249" spc="-46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249" spc="-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2249" spc="59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9" spc="-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2249" spc="27" dirty="0">
                <a:solidFill>
                  <a:prstClr val="black"/>
                </a:solidFill>
                <a:latin typeface="Arial"/>
                <a:cs typeface="Arial"/>
              </a:rPr>
              <a:t>Network </a:t>
            </a:r>
            <a:r>
              <a:rPr sz="2249" spc="11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249" spc="-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9" spc="21" dirty="0">
                <a:solidFill>
                  <a:prstClr val="black"/>
                </a:solidFill>
                <a:latin typeface="Arial"/>
                <a:cs typeface="Arial"/>
              </a:rPr>
              <a:t>Attention  </a:t>
            </a:r>
            <a:r>
              <a:rPr sz="2249" spc="-36" dirty="0">
                <a:solidFill>
                  <a:prstClr val="black"/>
                </a:solidFill>
                <a:latin typeface="Arial"/>
                <a:cs typeface="Arial"/>
              </a:rPr>
              <a:t>(English </a:t>
            </a:r>
            <a:r>
              <a:rPr sz="2249" spc="59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249" spc="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9" spc="-38" dirty="0">
                <a:solidFill>
                  <a:prstClr val="black"/>
                </a:solidFill>
                <a:latin typeface="Arial"/>
                <a:cs typeface="Arial"/>
              </a:rPr>
              <a:t>French)</a:t>
            </a:r>
            <a:endParaRPr sz="2249" dirty="0">
              <a:solidFill>
                <a:prstClr val="black"/>
              </a:solidFill>
              <a:latin typeface="Arial"/>
              <a:cs typeface="Arial"/>
            </a:endParaRPr>
          </a:p>
          <a:p>
            <a:pPr marL="8927">
              <a:spcBef>
                <a:spcPts val="380"/>
              </a:spcBef>
            </a:pPr>
            <a:r>
              <a:rPr sz="1898" u="heavy" spc="19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https://pytorch.org/tutorials/intermediate/seq2seq_translation_tutorial.html</a:t>
            </a:r>
            <a:endParaRPr sz="189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780665" y="1657463"/>
            <a:ext cx="5132589" cy="1893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4485511" y="3751099"/>
            <a:ext cx="2334220" cy="419577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68"/>
              </a:spcBef>
            </a:pPr>
            <a:r>
              <a:rPr lang="en-IN" sz="2671" b="1" kern="0" spc="-6" dirty="0">
                <a:solidFill>
                  <a:prstClr val="black"/>
                </a:solidFill>
              </a:rPr>
              <a:t>many-to</a:t>
            </a:r>
            <a:r>
              <a:rPr lang="en-IN" sz="2671" b="1" kern="0" spc="-4" dirty="0">
                <a:solidFill>
                  <a:prstClr val="black"/>
                </a:solidFill>
              </a:rPr>
              <a:t>-ma</a:t>
            </a:r>
            <a:r>
              <a:rPr lang="en-IN" sz="2671" b="1" kern="0" spc="-6" dirty="0">
                <a:solidFill>
                  <a:prstClr val="black"/>
                </a:solidFill>
              </a:rPr>
              <a:t>n</a:t>
            </a:r>
            <a:r>
              <a:rPr lang="en-IN" sz="2671" b="1" kern="0" spc="-4" dirty="0">
                <a:solidFill>
                  <a:prstClr val="black"/>
                </a:solidFill>
              </a:rPr>
              <a:t>y</a:t>
            </a:r>
            <a:endParaRPr lang="en-IN" sz="267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9"/>
            <a:ext cx="11022349" cy="585417"/>
          </a:xfrm>
        </p:spPr>
        <p:txBody>
          <a:bodyPr/>
          <a:lstStyle/>
          <a:p>
            <a:r>
              <a:rPr lang="en-IN" sz="3804" spc="-70" dirty="0"/>
              <a:t>Data </a:t>
            </a:r>
            <a:r>
              <a:rPr lang="en-IN" sz="3804" spc="-211" dirty="0"/>
              <a:t>Processing </a:t>
            </a:r>
            <a:r>
              <a:rPr lang="en-IN" sz="3804" spc="-68" dirty="0"/>
              <a:t>for </a:t>
            </a:r>
            <a:r>
              <a:rPr lang="en-IN" sz="3804" spc="-302" dirty="0"/>
              <a:t>a </a:t>
            </a:r>
            <a:r>
              <a:rPr lang="en-IN" sz="3804" spc="-165" dirty="0"/>
              <a:t>Character </a:t>
            </a:r>
            <a:r>
              <a:rPr lang="en-IN" sz="3804" spc="-142" dirty="0"/>
              <a:t>RNN</a:t>
            </a:r>
            <a:endParaRPr lang="en-IN" dirty="0"/>
          </a:p>
        </p:txBody>
      </p:sp>
      <p:sp>
        <p:nvSpPr>
          <p:cNvPr id="23" name="object 19"/>
          <p:cNvSpPr txBox="1">
            <a:spLocks/>
          </p:cNvSpPr>
          <p:nvPr/>
        </p:nvSpPr>
        <p:spPr>
          <a:xfrm>
            <a:off x="2552925" y="1174316"/>
            <a:ext cx="6435086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>
                <a:solidFill>
                  <a:prstClr val="black"/>
                </a:solidFill>
              </a:rPr>
              <a:t>Step </a:t>
            </a:r>
            <a:r>
              <a:rPr lang="en-US" sz="2741" kern="0" spc="-76">
                <a:solidFill>
                  <a:prstClr val="black"/>
                </a:solidFill>
              </a:rPr>
              <a:t>1: </a:t>
            </a:r>
            <a:r>
              <a:rPr lang="en-US" sz="2741" kern="0" spc="-106">
                <a:solidFill>
                  <a:prstClr val="black"/>
                </a:solidFill>
              </a:rPr>
              <a:t>Break </a:t>
            </a:r>
            <a:r>
              <a:rPr lang="en-US" sz="2741" kern="0" spc="-110">
                <a:solidFill>
                  <a:prstClr val="black"/>
                </a:solidFill>
              </a:rPr>
              <a:t>up </a:t>
            </a:r>
            <a:r>
              <a:rPr lang="en-US" sz="2741" kern="0" spc="6">
                <a:solidFill>
                  <a:prstClr val="black"/>
                </a:solidFill>
              </a:rPr>
              <a:t>text </a:t>
            </a:r>
            <a:r>
              <a:rPr lang="en-US" sz="2741" kern="0">
                <a:solidFill>
                  <a:prstClr val="black"/>
                </a:solidFill>
              </a:rPr>
              <a:t>into</a:t>
            </a:r>
            <a:r>
              <a:rPr lang="en-US" sz="2741" kern="0" spc="664">
                <a:solidFill>
                  <a:prstClr val="black"/>
                </a:solidFill>
              </a:rPr>
              <a:t> </a:t>
            </a:r>
            <a:r>
              <a:rPr lang="en-US" sz="2741" kern="0" spc="-127">
                <a:solidFill>
                  <a:prstClr val="black"/>
                </a:solidFill>
              </a:rPr>
              <a:t>characters</a:t>
            </a:r>
            <a:endParaRPr lang="en-US" sz="2741" kern="0">
              <a:solidFill>
                <a:prstClr val="black"/>
              </a:solidFill>
            </a:endParaRPr>
          </a:p>
        </p:txBody>
      </p:sp>
      <p:sp>
        <p:nvSpPr>
          <p:cNvPr id="25" name="object 2"/>
          <p:cNvSpPr/>
          <p:nvPr/>
        </p:nvSpPr>
        <p:spPr>
          <a:xfrm>
            <a:off x="2172782" y="2251926"/>
            <a:ext cx="7913650" cy="252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2668067" y="3218343"/>
            <a:ext cx="2017216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32133" algn="l"/>
                <a:tab pos="1275876" algn="l"/>
                <a:tab pos="1848636" algn="l"/>
              </a:tabLst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‘H’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‘e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‘l’</a:t>
            </a:r>
          </a:p>
        </p:txBody>
      </p:sp>
      <p:sp>
        <p:nvSpPr>
          <p:cNvPr id="27" name="object 4"/>
          <p:cNvSpPr txBox="1"/>
          <p:nvPr/>
        </p:nvSpPr>
        <p:spPr>
          <a:xfrm>
            <a:off x="5041522" y="3206249"/>
            <a:ext cx="256729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‘o’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5647743" y="3171200"/>
            <a:ext cx="190203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spc="-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9" name="object 6"/>
          <p:cNvGrpSpPr/>
          <p:nvPr/>
        </p:nvGrpSpPr>
        <p:grpSpPr>
          <a:xfrm>
            <a:off x="2559815" y="4441678"/>
            <a:ext cx="3448199" cy="331292"/>
            <a:chOff x="1954486" y="6287569"/>
            <a:chExt cx="4904105" cy="471170"/>
          </a:xfrm>
        </p:grpSpPr>
        <p:sp>
          <p:nvSpPr>
            <p:cNvPr id="30" name="object 7"/>
            <p:cNvSpPr/>
            <p:nvPr/>
          </p:nvSpPr>
          <p:spPr>
            <a:xfrm>
              <a:off x="1954486" y="6287569"/>
              <a:ext cx="732155" cy="471170"/>
            </a:xfrm>
            <a:custGeom>
              <a:avLst/>
              <a:gdLst/>
              <a:ahLst/>
              <a:cxnLst/>
              <a:rect l="l" t="t" r="r" b="b"/>
              <a:pathLst>
                <a:path w="732155" h="471170">
                  <a:moveTo>
                    <a:pt x="633586" y="0"/>
                  </a:moveTo>
                  <a:lnTo>
                    <a:pt x="98083" y="0"/>
                  </a:lnTo>
                  <a:lnTo>
                    <a:pt x="59905" y="7707"/>
                  </a:lnTo>
                  <a:lnTo>
                    <a:pt x="28728" y="28727"/>
                  </a:lnTo>
                  <a:lnTo>
                    <a:pt x="7707" y="59904"/>
                  </a:lnTo>
                  <a:lnTo>
                    <a:pt x="0" y="98083"/>
                  </a:lnTo>
                  <a:lnTo>
                    <a:pt x="0" y="372676"/>
                  </a:lnTo>
                  <a:lnTo>
                    <a:pt x="7707" y="410855"/>
                  </a:lnTo>
                  <a:lnTo>
                    <a:pt x="28728" y="442032"/>
                  </a:lnTo>
                  <a:lnTo>
                    <a:pt x="59905" y="463052"/>
                  </a:lnTo>
                  <a:lnTo>
                    <a:pt x="98083" y="470759"/>
                  </a:lnTo>
                  <a:lnTo>
                    <a:pt x="633586" y="470759"/>
                  </a:lnTo>
                  <a:lnTo>
                    <a:pt x="671764" y="463052"/>
                  </a:lnTo>
                  <a:lnTo>
                    <a:pt x="702941" y="442032"/>
                  </a:lnTo>
                  <a:lnTo>
                    <a:pt x="723960" y="410855"/>
                  </a:lnTo>
                  <a:lnTo>
                    <a:pt x="731668" y="372676"/>
                  </a:lnTo>
                  <a:lnTo>
                    <a:pt x="731668" y="98083"/>
                  </a:lnTo>
                  <a:lnTo>
                    <a:pt x="724202" y="60548"/>
                  </a:lnTo>
                  <a:lnTo>
                    <a:pt x="702941" y="28727"/>
                  </a:lnTo>
                  <a:lnTo>
                    <a:pt x="671121" y="7466"/>
                  </a:lnTo>
                  <a:lnTo>
                    <a:pt x="633586" y="0"/>
                  </a:lnTo>
                  <a:close/>
                </a:path>
              </a:pathLst>
            </a:custGeom>
            <a:solidFill>
              <a:srgbClr val="6AA84F">
                <a:alpha val="3922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8"/>
            <p:cNvSpPr/>
            <p:nvPr/>
          </p:nvSpPr>
          <p:spPr>
            <a:xfrm>
              <a:off x="2815310" y="6287579"/>
              <a:ext cx="4043045" cy="471170"/>
            </a:xfrm>
            <a:custGeom>
              <a:avLst/>
              <a:gdLst/>
              <a:ahLst/>
              <a:cxnLst/>
              <a:rect l="l" t="t" r="r" b="b"/>
              <a:pathLst>
                <a:path w="4043045" h="471170">
                  <a:moveTo>
                    <a:pt x="731672" y="98082"/>
                  </a:moveTo>
                  <a:lnTo>
                    <a:pt x="724204" y="60540"/>
                  </a:lnTo>
                  <a:lnTo>
                    <a:pt x="702945" y="28727"/>
                  </a:lnTo>
                  <a:lnTo>
                    <a:pt x="671118" y="7467"/>
                  </a:lnTo>
                  <a:lnTo>
                    <a:pt x="633590" y="0"/>
                  </a:lnTo>
                  <a:lnTo>
                    <a:pt x="98082" y="0"/>
                  </a:lnTo>
                  <a:lnTo>
                    <a:pt x="59905" y="7708"/>
                  </a:lnTo>
                  <a:lnTo>
                    <a:pt x="28727" y="28727"/>
                  </a:lnTo>
                  <a:lnTo>
                    <a:pt x="7708" y="59905"/>
                  </a:lnTo>
                  <a:lnTo>
                    <a:pt x="0" y="98082"/>
                  </a:lnTo>
                  <a:lnTo>
                    <a:pt x="0" y="372668"/>
                  </a:lnTo>
                  <a:lnTo>
                    <a:pt x="7708" y="410845"/>
                  </a:lnTo>
                  <a:lnTo>
                    <a:pt x="28727" y="442023"/>
                  </a:lnTo>
                  <a:lnTo>
                    <a:pt x="59905" y="463042"/>
                  </a:lnTo>
                  <a:lnTo>
                    <a:pt x="98082" y="470750"/>
                  </a:lnTo>
                  <a:lnTo>
                    <a:pt x="633590" y="470750"/>
                  </a:lnTo>
                  <a:lnTo>
                    <a:pt x="671766" y="463042"/>
                  </a:lnTo>
                  <a:lnTo>
                    <a:pt x="702945" y="442023"/>
                  </a:lnTo>
                  <a:lnTo>
                    <a:pt x="723963" y="410845"/>
                  </a:lnTo>
                  <a:lnTo>
                    <a:pt x="731672" y="372668"/>
                  </a:lnTo>
                  <a:lnTo>
                    <a:pt x="731672" y="98082"/>
                  </a:lnTo>
                  <a:close/>
                </a:path>
                <a:path w="4043045" h="471170">
                  <a:moveTo>
                    <a:pt x="1592491" y="98082"/>
                  </a:moveTo>
                  <a:lnTo>
                    <a:pt x="1585036" y="60540"/>
                  </a:lnTo>
                  <a:lnTo>
                    <a:pt x="1563763" y="28727"/>
                  </a:lnTo>
                  <a:lnTo>
                    <a:pt x="1531950" y="7467"/>
                  </a:lnTo>
                  <a:lnTo>
                    <a:pt x="1494409" y="0"/>
                  </a:lnTo>
                  <a:lnTo>
                    <a:pt x="958913" y="0"/>
                  </a:lnTo>
                  <a:lnTo>
                    <a:pt x="920737" y="7708"/>
                  </a:lnTo>
                  <a:lnTo>
                    <a:pt x="889558" y="28727"/>
                  </a:lnTo>
                  <a:lnTo>
                    <a:pt x="868540" y="59905"/>
                  </a:lnTo>
                  <a:lnTo>
                    <a:pt x="860831" y="98082"/>
                  </a:lnTo>
                  <a:lnTo>
                    <a:pt x="860831" y="372668"/>
                  </a:lnTo>
                  <a:lnTo>
                    <a:pt x="868540" y="410845"/>
                  </a:lnTo>
                  <a:lnTo>
                    <a:pt x="889558" y="442023"/>
                  </a:lnTo>
                  <a:lnTo>
                    <a:pt x="920737" y="463042"/>
                  </a:lnTo>
                  <a:lnTo>
                    <a:pt x="958913" y="470750"/>
                  </a:lnTo>
                  <a:lnTo>
                    <a:pt x="1494409" y="470750"/>
                  </a:lnTo>
                  <a:lnTo>
                    <a:pt x="1532585" y="463042"/>
                  </a:lnTo>
                  <a:lnTo>
                    <a:pt x="1563763" y="442023"/>
                  </a:lnTo>
                  <a:lnTo>
                    <a:pt x="1584782" y="410845"/>
                  </a:lnTo>
                  <a:lnTo>
                    <a:pt x="1592491" y="372668"/>
                  </a:lnTo>
                  <a:lnTo>
                    <a:pt x="1592491" y="98082"/>
                  </a:lnTo>
                  <a:close/>
                </a:path>
                <a:path w="4043045" h="471170">
                  <a:moveTo>
                    <a:pt x="2409329" y="98082"/>
                  </a:moveTo>
                  <a:lnTo>
                    <a:pt x="2401862" y="60540"/>
                  </a:lnTo>
                  <a:lnTo>
                    <a:pt x="2380602" y="28727"/>
                  </a:lnTo>
                  <a:lnTo>
                    <a:pt x="2348788" y="7467"/>
                  </a:lnTo>
                  <a:lnTo>
                    <a:pt x="2311247" y="0"/>
                  </a:lnTo>
                  <a:lnTo>
                    <a:pt x="1775752" y="0"/>
                  </a:lnTo>
                  <a:lnTo>
                    <a:pt x="1737563" y="7708"/>
                  </a:lnTo>
                  <a:lnTo>
                    <a:pt x="1706397" y="28727"/>
                  </a:lnTo>
                  <a:lnTo>
                    <a:pt x="1685378" y="59905"/>
                  </a:lnTo>
                  <a:lnTo>
                    <a:pt x="1677670" y="98082"/>
                  </a:lnTo>
                  <a:lnTo>
                    <a:pt x="1677670" y="372668"/>
                  </a:lnTo>
                  <a:lnTo>
                    <a:pt x="1685378" y="410845"/>
                  </a:lnTo>
                  <a:lnTo>
                    <a:pt x="1706397" y="442023"/>
                  </a:lnTo>
                  <a:lnTo>
                    <a:pt x="1737563" y="463042"/>
                  </a:lnTo>
                  <a:lnTo>
                    <a:pt x="1775752" y="470750"/>
                  </a:lnTo>
                  <a:lnTo>
                    <a:pt x="2311247" y="470750"/>
                  </a:lnTo>
                  <a:lnTo>
                    <a:pt x="2349423" y="463042"/>
                  </a:lnTo>
                  <a:lnTo>
                    <a:pt x="2380602" y="442023"/>
                  </a:lnTo>
                  <a:lnTo>
                    <a:pt x="2401620" y="410845"/>
                  </a:lnTo>
                  <a:lnTo>
                    <a:pt x="2409329" y="372668"/>
                  </a:lnTo>
                  <a:lnTo>
                    <a:pt x="2409329" y="98082"/>
                  </a:lnTo>
                  <a:close/>
                </a:path>
                <a:path w="4043045" h="471170">
                  <a:moveTo>
                    <a:pt x="3226168" y="98082"/>
                  </a:moveTo>
                  <a:lnTo>
                    <a:pt x="3218700" y="60540"/>
                  </a:lnTo>
                  <a:lnTo>
                    <a:pt x="3197441" y="28727"/>
                  </a:lnTo>
                  <a:lnTo>
                    <a:pt x="3165627" y="7467"/>
                  </a:lnTo>
                  <a:lnTo>
                    <a:pt x="3128086" y="0"/>
                  </a:lnTo>
                  <a:lnTo>
                    <a:pt x="2592590" y="0"/>
                  </a:lnTo>
                  <a:lnTo>
                    <a:pt x="2554401" y="7708"/>
                  </a:lnTo>
                  <a:lnTo>
                    <a:pt x="2523236" y="28727"/>
                  </a:lnTo>
                  <a:lnTo>
                    <a:pt x="2502204" y="59905"/>
                  </a:lnTo>
                  <a:lnTo>
                    <a:pt x="2494508" y="98082"/>
                  </a:lnTo>
                  <a:lnTo>
                    <a:pt x="2494508" y="372668"/>
                  </a:lnTo>
                  <a:lnTo>
                    <a:pt x="2502204" y="410845"/>
                  </a:lnTo>
                  <a:lnTo>
                    <a:pt x="2523236" y="442023"/>
                  </a:lnTo>
                  <a:lnTo>
                    <a:pt x="2554401" y="463042"/>
                  </a:lnTo>
                  <a:lnTo>
                    <a:pt x="2592590" y="470750"/>
                  </a:lnTo>
                  <a:lnTo>
                    <a:pt x="3128086" y="470750"/>
                  </a:lnTo>
                  <a:lnTo>
                    <a:pt x="3166262" y="463042"/>
                  </a:lnTo>
                  <a:lnTo>
                    <a:pt x="3197441" y="442023"/>
                  </a:lnTo>
                  <a:lnTo>
                    <a:pt x="3218459" y="410845"/>
                  </a:lnTo>
                  <a:lnTo>
                    <a:pt x="3226168" y="372668"/>
                  </a:lnTo>
                  <a:lnTo>
                    <a:pt x="3226168" y="98082"/>
                  </a:lnTo>
                  <a:close/>
                </a:path>
                <a:path w="4043045" h="471170">
                  <a:moveTo>
                    <a:pt x="4043019" y="98082"/>
                  </a:moveTo>
                  <a:lnTo>
                    <a:pt x="4035552" y="60540"/>
                  </a:lnTo>
                  <a:lnTo>
                    <a:pt x="4014292" y="28727"/>
                  </a:lnTo>
                  <a:lnTo>
                    <a:pt x="3982466" y="7467"/>
                  </a:lnTo>
                  <a:lnTo>
                    <a:pt x="3944937" y="0"/>
                  </a:lnTo>
                  <a:lnTo>
                    <a:pt x="3409429" y="0"/>
                  </a:lnTo>
                  <a:lnTo>
                    <a:pt x="3371253" y="7708"/>
                  </a:lnTo>
                  <a:lnTo>
                    <a:pt x="3340074" y="28727"/>
                  </a:lnTo>
                  <a:lnTo>
                    <a:pt x="3319056" y="59905"/>
                  </a:lnTo>
                  <a:lnTo>
                    <a:pt x="3311347" y="98082"/>
                  </a:lnTo>
                  <a:lnTo>
                    <a:pt x="3311347" y="372668"/>
                  </a:lnTo>
                  <a:lnTo>
                    <a:pt x="3319056" y="410845"/>
                  </a:lnTo>
                  <a:lnTo>
                    <a:pt x="3340074" y="442023"/>
                  </a:lnTo>
                  <a:lnTo>
                    <a:pt x="3371253" y="463042"/>
                  </a:lnTo>
                  <a:lnTo>
                    <a:pt x="3409429" y="470750"/>
                  </a:lnTo>
                  <a:lnTo>
                    <a:pt x="3944937" y="470750"/>
                  </a:lnTo>
                  <a:lnTo>
                    <a:pt x="3983113" y="463042"/>
                  </a:lnTo>
                  <a:lnTo>
                    <a:pt x="4014292" y="442023"/>
                  </a:lnTo>
                  <a:lnTo>
                    <a:pt x="4035310" y="410845"/>
                  </a:lnTo>
                  <a:lnTo>
                    <a:pt x="4043019" y="372668"/>
                  </a:lnTo>
                  <a:lnTo>
                    <a:pt x="4043019" y="98082"/>
                  </a:lnTo>
                  <a:close/>
                </a:path>
              </a:pathLst>
            </a:custGeom>
            <a:solidFill>
              <a:srgbClr val="6AA84F">
                <a:alpha val="3922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9"/>
          <p:cNvSpPr txBox="1"/>
          <p:nvPr/>
        </p:nvSpPr>
        <p:spPr>
          <a:xfrm>
            <a:off x="6167718" y="3206251"/>
            <a:ext cx="2630240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32133" algn="l"/>
                <a:tab pos="1262482" algn="l"/>
                <a:tab pos="1848636" algn="l"/>
                <a:tab pos="2381663" algn="l"/>
              </a:tabLst>
            </a:pP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‘w’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‘r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‘d’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10"/>
          <p:cNvSpPr txBox="1"/>
          <p:nvPr/>
        </p:nvSpPr>
        <p:spPr>
          <a:xfrm>
            <a:off x="9147395" y="3171199"/>
            <a:ext cx="190203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‘!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11"/>
          <p:cNvSpPr txBox="1"/>
          <p:nvPr/>
        </p:nvSpPr>
        <p:spPr>
          <a:xfrm>
            <a:off x="2688698" y="4445474"/>
            <a:ext cx="6090492" cy="297373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  <a:tabLst>
                <a:tab pos="653562" algn="l"/>
                <a:tab pos="1258911" algn="l"/>
                <a:tab pos="1793279" algn="l"/>
                <a:tab pos="2400860" algn="l"/>
                <a:tab pos="2921836" algn="l"/>
                <a:tab pos="3516023" algn="l"/>
                <a:tab pos="4147712" algn="l"/>
                <a:tab pos="4766452" algn="l"/>
                <a:tab pos="5300821" algn="l"/>
                <a:tab pos="5908401" algn="l"/>
              </a:tabLst>
            </a:pP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‘e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‘w’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‘o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‘r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‘l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‘d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’</a:t>
            </a:r>
            <a:r>
              <a:rPr sz="1862" dirty="0">
                <a:solidFill>
                  <a:prstClr val="black"/>
                </a:solidFill>
                <a:latin typeface="Arial"/>
                <a:cs typeface="Arial"/>
              </a:rPr>
              <a:t>	‘!</a:t>
            </a:r>
            <a:r>
              <a:rPr sz="1862" spc="4" dirty="0">
                <a:solidFill>
                  <a:prstClr val="black"/>
                </a:solidFill>
                <a:latin typeface="Arial"/>
                <a:cs typeface="Arial"/>
              </a:rPr>
              <a:t>‘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9040156" y="4477224"/>
            <a:ext cx="420587" cy="23947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1477" spc="15" dirty="0">
                <a:solidFill>
                  <a:prstClr val="black"/>
                </a:solidFill>
                <a:latin typeface="Arial"/>
                <a:cs typeface="Arial"/>
              </a:rPr>
              <a:t>EOS</a:t>
            </a:r>
            <a:endParaRPr sz="147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13"/>
          <p:cNvSpPr txBox="1"/>
          <p:nvPr/>
        </p:nvSpPr>
        <p:spPr>
          <a:xfrm>
            <a:off x="1458836" y="3091006"/>
            <a:ext cx="1022895" cy="489017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Input 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Sequence:</a:t>
            </a:r>
            <a:endParaRPr sz="154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14"/>
          <p:cNvSpPr txBox="1"/>
          <p:nvPr/>
        </p:nvSpPr>
        <p:spPr>
          <a:xfrm>
            <a:off x="9604855" y="3255291"/>
            <a:ext cx="420587" cy="23947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7">
              <a:spcBef>
                <a:spcPts val="95"/>
              </a:spcBef>
            </a:pPr>
            <a:r>
              <a:rPr sz="1477" spc="15" dirty="0">
                <a:solidFill>
                  <a:prstClr val="black"/>
                </a:solidFill>
                <a:latin typeface="Arial"/>
                <a:cs typeface="Arial"/>
              </a:rPr>
              <a:t>EOS</a:t>
            </a:r>
            <a:endParaRPr sz="147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15"/>
          <p:cNvSpPr txBox="1"/>
          <p:nvPr/>
        </p:nvSpPr>
        <p:spPr>
          <a:xfrm>
            <a:off x="1425582" y="4148691"/>
            <a:ext cx="989857" cy="729468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Predictin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g  </a:t>
            </a: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next  character: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16"/>
          <p:cNvSpPr txBox="1"/>
          <p:nvPr/>
        </p:nvSpPr>
        <p:spPr>
          <a:xfrm>
            <a:off x="1544954" y="2329914"/>
            <a:ext cx="515242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Data: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17"/>
          <p:cNvSpPr txBox="1"/>
          <p:nvPr/>
        </p:nvSpPr>
        <p:spPr>
          <a:xfrm>
            <a:off x="2207343" y="2329914"/>
            <a:ext cx="1353741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“Hello</a:t>
            </a:r>
            <a:r>
              <a:rPr sz="1547" b="1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world!”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18"/>
          <p:cNvSpPr txBox="1"/>
          <p:nvPr/>
        </p:nvSpPr>
        <p:spPr>
          <a:xfrm>
            <a:off x="4860511" y="2227958"/>
            <a:ext cx="2373064" cy="487426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R="4464" algn="r">
              <a:spcBef>
                <a:spcPts val="89"/>
              </a:spcBef>
            </a:pPr>
            <a:r>
              <a:rPr sz="1547" spc="6" dirty="0">
                <a:solidFill>
                  <a:prstClr val="black"/>
                </a:solidFill>
                <a:latin typeface="Arial"/>
                <a:cs typeface="Arial"/>
              </a:rPr>
              <a:t>Break </a:t>
            </a:r>
            <a:r>
              <a:rPr sz="1547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into </a:t>
            </a:r>
            <a:r>
              <a:rPr sz="1547" spc="11" dirty="0">
                <a:solidFill>
                  <a:prstClr val="black"/>
                </a:solidFill>
                <a:latin typeface="Arial"/>
                <a:cs typeface="Arial"/>
              </a:rPr>
              <a:t>a sequence</a:t>
            </a:r>
            <a:r>
              <a:rPr sz="1547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marR="3572" algn="r">
              <a:spcBef>
                <a:spcPts val="25"/>
              </a:spcBef>
            </a:pPr>
            <a:r>
              <a:rPr sz="1547" spc="6" dirty="0">
                <a:solidFill>
                  <a:prstClr val="black"/>
                </a:solidFill>
                <a:latin typeface="Arial"/>
                <a:cs typeface="Arial"/>
              </a:rPr>
              <a:t>charac</a:t>
            </a:r>
            <a:r>
              <a:rPr sz="1547" spc="4" dirty="0">
                <a:solidFill>
                  <a:prstClr val="black"/>
                </a:solidFill>
                <a:latin typeface="Arial"/>
                <a:cs typeface="Arial"/>
              </a:rPr>
              <a:t>ters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13"/>
          <p:cNvSpPr txBox="1"/>
          <p:nvPr/>
        </p:nvSpPr>
        <p:spPr>
          <a:xfrm>
            <a:off x="9622740" y="4254976"/>
            <a:ext cx="1022895" cy="489017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 marR="3572">
              <a:lnSpc>
                <a:spcPct val="101299"/>
              </a:lnSpc>
              <a:spcBef>
                <a:spcPts val="63"/>
              </a:spcBef>
            </a:pPr>
            <a:r>
              <a:rPr lang="en-IN" sz="1547" b="1" spc="4" dirty="0">
                <a:solidFill>
                  <a:prstClr val="black"/>
                </a:solidFill>
                <a:latin typeface="Arial"/>
                <a:cs typeface="Arial"/>
              </a:rPr>
              <a:t>Out</a:t>
            </a:r>
            <a:r>
              <a:rPr sz="1547" b="1" spc="4" dirty="0">
                <a:solidFill>
                  <a:prstClr val="black"/>
                </a:solidFill>
                <a:latin typeface="Arial"/>
                <a:cs typeface="Arial"/>
              </a:rPr>
              <a:t>put  </a:t>
            </a:r>
            <a:r>
              <a:rPr sz="1547" b="1" spc="6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endParaRPr sz="154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9"/>
            <a:ext cx="11022349" cy="585417"/>
          </a:xfrm>
        </p:spPr>
        <p:txBody>
          <a:bodyPr/>
          <a:lstStyle/>
          <a:p>
            <a:r>
              <a:rPr lang="en-IN" sz="3804" spc="-70" dirty="0"/>
              <a:t>Data </a:t>
            </a:r>
            <a:r>
              <a:rPr lang="en-IN" sz="3804" spc="-211" dirty="0"/>
              <a:t>Processing </a:t>
            </a:r>
            <a:r>
              <a:rPr lang="en-IN" sz="3804" spc="-68" dirty="0"/>
              <a:t>for </a:t>
            </a:r>
            <a:r>
              <a:rPr lang="en-IN" sz="3804" spc="-302" dirty="0"/>
              <a:t>a </a:t>
            </a:r>
            <a:r>
              <a:rPr lang="en-IN" sz="3804" spc="-165" dirty="0"/>
              <a:t>Character </a:t>
            </a:r>
            <a:r>
              <a:rPr lang="en-IN" sz="3804" spc="-142" dirty="0"/>
              <a:t>RNN</a:t>
            </a:r>
            <a:endParaRPr lang="en-IN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3094322" y="1156022"/>
            <a:ext cx="5303787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 dirty="0">
                <a:solidFill>
                  <a:prstClr val="black"/>
                </a:solidFill>
              </a:rPr>
              <a:t>Step </a:t>
            </a:r>
            <a:r>
              <a:rPr lang="en-US" sz="2741" kern="0" spc="-76" dirty="0">
                <a:solidFill>
                  <a:prstClr val="black"/>
                </a:solidFill>
              </a:rPr>
              <a:t>2: </a:t>
            </a:r>
            <a:r>
              <a:rPr lang="en-US" sz="2741" kern="0" spc="-106" dirty="0">
                <a:solidFill>
                  <a:prstClr val="black"/>
                </a:solidFill>
              </a:rPr>
              <a:t>Define </a:t>
            </a:r>
            <a:r>
              <a:rPr lang="en-US" sz="2741" kern="0" spc="-76" dirty="0">
                <a:solidFill>
                  <a:prstClr val="black"/>
                </a:solidFill>
              </a:rPr>
              <a:t>Mapping</a:t>
            </a:r>
            <a:r>
              <a:rPr lang="en-US" sz="2741" kern="0" spc="-380" dirty="0">
                <a:solidFill>
                  <a:prstClr val="black"/>
                </a:solidFill>
              </a:rPr>
              <a:t> </a:t>
            </a:r>
            <a:r>
              <a:rPr lang="en-US" sz="2741" kern="0" spc="-80" dirty="0">
                <a:solidFill>
                  <a:prstClr val="black"/>
                </a:solidFill>
              </a:rPr>
              <a:t>Dictionaries</a:t>
            </a:r>
            <a:endParaRPr lang="en-US" sz="2741" kern="0" dirty="0">
              <a:solidFill>
                <a:prstClr val="black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1586630" y="2548058"/>
            <a:ext cx="3424145" cy="249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6486028" y="2548058"/>
            <a:ext cx="3424145" cy="249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448" y="1970435"/>
            <a:ext cx="2793654" cy="253639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Mapping characters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581" spc="-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integers</a:t>
            </a:r>
            <a:endParaRPr sz="158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7486" y="1986195"/>
            <a:ext cx="2793205" cy="253639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Mapping </a:t>
            </a:r>
            <a:r>
              <a:rPr sz="1581" dirty="0">
                <a:solidFill>
                  <a:prstClr val="black"/>
                </a:solidFill>
                <a:latin typeface="Arial"/>
                <a:cs typeface="Arial"/>
              </a:rPr>
              <a:t>integers to</a:t>
            </a:r>
            <a:r>
              <a:rPr sz="1581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81" spc="4" dirty="0">
                <a:solidFill>
                  <a:prstClr val="black"/>
                </a:solidFill>
                <a:latin typeface="Arial"/>
                <a:cs typeface="Arial"/>
              </a:rPr>
              <a:t>characters</a:t>
            </a:r>
            <a:endParaRPr sz="158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0351" y="3476166"/>
            <a:ext cx="1063946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9" b="1" dirty="0">
                <a:solidFill>
                  <a:prstClr val="black"/>
                </a:solidFill>
              </a:rPr>
              <a:t>char2int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7975" y="3476166"/>
            <a:ext cx="1063946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9" b="1" dirty="0">
                <a:solidFill>
                  <a:prstClr val="black"/>
                </a:solidFill>
              </a:rPr>
              <a:t>int2char</a:t>
            </a:r>
          </a:p>
        </p:txBody>
      </p:sp>
    </p:spTree>
    <p:extLst>
      <p:ext uri="{BB962C8B-B14F-4D97-AF65-F5344CB8AC3E}">
        <p14:creationId xmlns:p14="http://schemas.microsoft.com/office/powerpoint/2010/main" val="39751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604240" y="3487993"/>
            <a:ext cx="3558480" cy="2070795"/>
          </a:xfrm>
          <a:custGeom>
            <a:avLst/>
            <a:gdLst/>
            <a:ahLst/>
            <a:cxnLst/>
            <a:rect l="l" t="t" r="r" b="b"/>
            <a:pathLst>
              <a:path w="5060950" h="2945129">
                <a:moveTo>
                  <a:pt x="0" y="74297"/>
                </a:moveTo>
                <a:lnTo>
                  <a:pt x="5838" y="45377"/>
                </a:lnTo>
                <a:lnTo>
                  <a:pt x="21761" y="21761"/>
                </a:lnTo>
                <a:lnTo>
                  <a:pt x="45377" y="5838"/>
                </a:lnTo>
                <a:lnTo>
                  <a:pt x="74297" y="0"/>
                </a:lnTo>
                <a:lnTo>
                  <a:pt x="4986402" y="0"/>
                </a:lnTo>
                <a:lnTo>
                  <a:pt x="5027622" y="12482"/>
                </a:lnTo>
                <a:lnTo>
                  <a:pt x="5055044" y="45864"/>
                </a:lnTo>
                <a:lnTo>
                  <a:pt x="5060699" y="74297"/>
                </a:lnTo>
                <a:lnTo>
                  <a:pt x="5060699" y="2870502"/>
                </a:lnTo>
                <a:lnTo>
                  <a:pt x="5054861" y="2899422"/>
                </a:lnTo>
                <a:lnTo>
                  <a:pt x="5038938" y="2923038"/>
                </a:lnTo>
                <a:lnTo>
                  <a:pt x="5015322" y="2938961"/>
                </a:lnTo>
                <a:lnTo>
                  <a:pt x="4986402" y="2944799"/>
                </a:lnTo>
                <a:lnTo>
                  <a:pt x="74297" y="2944799"/>
                </a:lnTo>
                <a:lnTo>
                  <a:pt x="45377" y="2938961"/>
                </a:lnTo>
                <a:lnTo>
                  <a:pt x="21761" y="2923038"/>
                </a:lnTo>
                <a:lnTo>
                  <a:pt x="5838" y="2899422"/>
                </a:lnTo>
                <a:lnTo>
                  <a:pt x="0" y="2870502"/>
                </a:lnTo>
                <a:lnTo>
                  <a:pt x="0" y="742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grpSp>
        <p:nvGrpSpPr>
          <p:cNvPr id="4" name="object 3"/>
          <p:cNvGrpSpPr/>
          <p:nvPr/>
        </p:nvGrpSpPr>
        <p:grpSpPr>
          <a:xfrm>
            <a:off x="5636856" y="1174316"/>
            <a:ext cx="3487935" cy="619719"/>
            <a:chOff x="5849394" y="2128737"/>
            <a:chExt cx="4960620" cy="881380"/>
          </a:xfrm>
        </p:grpSpPr>
        <p:sp>
          <p:nvSpPr>
            <p:cNvPr id="5" name="object 4"/>
            <p:cNvSpPr/>
            <p:nvPr/>
          </p:nvSpPr>
          <p:spPr>
            <a:xfrm>
              <a:off x="5854157" y="2133499"/>
              <a:ext cx="4951095" cy="871855"/>
            </a:xfrm>
            <a:custGeom>
              <a:avLst/>
              <a:gdLst/>
              <a:ahLst/>
              <a:cxnLst/>
              <a:rect l="l" t="t" r="r" b="b"/>
              <a:pathLst>
                <a:path w="4951095" h="871855">
                  <a:moveTo>
                    <a:pt x="4805297" y="0"/>
                  </a:moveTo>
                  <a:lnTo>
                    <a:pt x="0" y="0"/>
                  </a:lnTo>
                  <a:lnTo>
                    <a:pt x="0" y="871800"/>
                  </a:lnTo>
                  <a:lnTo>
                    <a:pt x="4950599" y="871800"/>
                  </a:lnTo>
                  <a:lnTo>
                    <a:pt x="4950599" y="145303"/>
                  </a:lnTo>
                  <a:lnTo>
                    <a:pt x="4805297" y="0"/>
                  </a:lnTo>
                  <a:close/>
                </a:path>
              </a:pathLst>
            </a:custGeom>
            <a:solidFill>
              <a:srgbClr val="CFE2F3">
                <a:alpha val="3114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5854157" y="2133500"/>
              <a:ext cx="4951095" cy="871855"/>
            </a:xfrm>
            <a:custGeom>
              <a:avLst/>
              <a:gdLst/>
              <a:ahLst/>
              <a:cxnLst/>
              <a:rect l="l" t="t" r="r" b="b"/>
              <a:pathLst>
                <a:path w="4951095" h="871855">
                  <a:moveTo>
                    <a:pt x="0" y="0"/>
                  </a:moveTo>
                  <a:lnTo>
                    <a:pt x="4805297" y="0"/>
                  </a:lnTo>
                  <a:lnTo>
                    <a:pt x="4950599" y="145302"/>
                  </a:lnTo>
                  <a:lnTo>
                    <a:pt x="4950599" y="871799"/>
                  </a:lnTo>
                  <a:lnTo>
                    <a:pt x="0" y="87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6825426" y="1386469"/>
            <a:ext cx="1059062" cy="2252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Text</a:t>
            </a:r>
            <a:r>
              <a:rPr sz="1405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Corpus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" name="object 7"/>
          <p:cNvGrpSpPr/>
          <p:nvPr/>
        </p:nvGrpSpPr>
        <p:grpSpPr>
          <a:xfrm>
            <a:off x="7337420" y="1790652"/>
            <a:ext cx="86618" cy="635346"/>
            <a:chOff x="8267972" y="3005300"/>
            <a:chExt cx="123189" cy="903605"/>
          </a:xfrm>
        </p:grpSpPr>
        <p:sp>
          <p:nvSpPr>
            <p:cNvPr id="9" name="object 8"/>
            <p:cNvSpPr/>
            <p:nvPr/>
          </p:nvSpPr>
          <p:spPr>
            <a:xfrm>
              <a:off x="8329457" y="3005300"/>
              <a:ext cx="0" cy="759460"/>
            </a:xfrm>
            <a:custGeom>
              <a:avLst/>
              <a:gdLst/>
              <a:ahLst/>
              <a:cxnLst/>
              <a:rect l="l" t="t" r="r" b="b"/>
              <a:pathLst>
                <a:path h="759460">
                  <a:moveTo>
                    <a:pt x="0" y="0"/>
                  </a:moveTo>
                  <a:lnTo>
                    <a:pt x="0" y="759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8267972" y="3750162"/>
              <a:ext cx="122969" cy="158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0"/>
          <p:cNvSpPr txBox="1"/>
          <p:nvPr/>
        </p:nvSpPr>
        <p:spPr>
          <a:xfrm>
            <a:off x="5640204" y="2444910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5707178" y="1926542"/>
            <a:ext cx="1485900" cy="359230"/>
          </a:xfrm>
          <a:prstGeom prst="rect">
            <a:avLst/>
          </a:prstGeom>
        </p:spPr>
        <p:txBody>
          <a:bodyPr vert="horz" wrap="square" lIns="0" tIns="6252" rIns="0" bIns="0" rtlCol="0">
            <a:spAutoFit/>
          </a:bodyPr>
          <a:lstStyle/>
          <a:p>
            <a:pPr marL="8927" marR="3572">
              <a:lnSpc>
                <a:spcPct val="101600"/>
              </a:lnSpc>
              <a:spcBef>
                <a:spcPts val="49"/>
              </a:spcBef>
            </a:pP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Convert text into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124" spc="-6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long 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124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integers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5640204" y="3699090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337419" y="3191625"/>
            <a:ext cx="86463" cy="272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640204" y="4759946"/>
            <a:ext cx="3481239" cy="703551"/>
          </a:xfrm>
          <a:prstGeom prst="rect">
            <a:avLst/>
          </a:prstGeom>
          <a:solidFill>
            <a:srgbClr val="CFE2F3">
              <a:alpha val="31149"/>
            </a:srgbClr>
          </a:solidFill>
          <a:ln w="9524">
            <a:solidFill>
              <a:srgbClr val="000000"/>
            </a:solidFill>
          </a:ln>
        </p:spPr>
        <p:txBody>
          <a:bodyPr vert="horz" wrap="square" lIns="0" tIns="20091" rIns="0" bIns="0" rtlCol="0">
            <a:spAutoFit/>
          </a:bodyPr>
          <a:lstStyle/>
          <a:p>
            <a:pPr marL="60266">
              <a:spcBef>
                <a:spcPts val="159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49, 29, 29, 29,  5, 19, 27,  0,  7,  3, 36, 65,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41, 31,  0, 26, 4, 31, 27, 86, 10, 27,  3, 84,</a:t>
            </a:r>
            <a:r>
              <a:rPr sz="985" b="1" spc="-2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67,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12, 0, 80, 31, 27, 58, 31, 0, 36, 28, 0, 75,</a:t>
            </a:r>
            <a:r>
              <a:rPr sz="985" b="1" spc="-1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19,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  <a:p>
            <a:pPr marL="60266">
              <a:spcBef>
                <a:spcPts val="190"/>
              </a:spcBef>
            </a:pP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22, </a:t>
            </a:r>
            <a:r>
              <a:rPr sz="985" b="1" dirty="0">
                <a:solidFill>
                  <a:prstClr val="black"/>
                </a:solidFill>
                <a:latin typeface="Verdana"/>
                <a:cs typeface="Verdana"/>
              </a:rPr>
              <a:t>. . . ,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52, 84, 19, 31, 0,</a:t>
            </a:r>
            <a:r>
              <a:rPr sz="985" b="1" spc="-2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985" b="1" spc="-4" dirty="0">
                <a:solidFill>
                  <a:prstClr val="black"/>
                </a:solidFill>
                <a:latin typeface="Verdana"/>
                <a:cs typeface="Verdana"/>
              </a:rPr>
              <a:t>22</a:t>
            </a:r>
            <a:endParaRPr sz="98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6950977" y="4546141"/>
            <a:ext cx="859035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r>
              <a:rPr sz="1124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y: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5625913" y="3164091"/>
            <a:ext cx="2198935" cy="504990"/>
          </a:xfrm>
          <a:prstGeom prst="rect">
            <a:avLst/>
          </a:prstGeom>
        </p:spPr>
        <p:txBody>
          <a:bodyPr vert="horz" wrap="square" lIns="0" tIns="81260" rIns="0" bIns="0" rtlCol="0">
            <a:spAutoFit/>
          </a:bodyPr>
          <a:lstStyle/>
          <a:p>
            <a:pPr marL="8927">
              <a:spcBef>
                <a:spcPts val="640"/>
              </a:spcBef>
            </a:pP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Create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sequences x </a:t>
            </a:r>
            <a:r>
              <a:rPr sz="1124" spc="-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124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  <a:p>
            <a:pPr marL="1348641">
              <a:spcBef>
                <a:spcPts val="566"/>
              </a:spcBef>
            </a:pP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Sequence</a:t>
            </a:r>
            <a:r>
              <a:rPr sz="1124" b="1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x: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7"/>
          <p:cNvSpPr txBox="1">
            <a:spLocks/>
          </p:cNvSpPr>
          <p:nvPr/>
        </p:nvSpPr>
        <p:spPr>
          <a:xfrm>
            <a:off x="459288" y="1174316"/>
            <a:ext cx="5054649" cy="4307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8927">
              <a:spcBef>
                <a:spcPts val="70"/>
              </a:spcBef>
            </a:pPr>
            <a:r>
              <a:rPr lang="en-US" sz="2741" kern="0" spc="-127" dirty="0">
                <a:solidFill>
                  <a:prstClr val="black"/>
                </a:solidFill>
              </a:rPr>
              <a:t>Step </a:t>
            </a:r>
            <a:r>
              <a:rPr lang="en-US" sz="2741" kern="0" spc="-76" dirty="0">
                <a:solidFill>
                  <a:prstClr val="black"/>
                </a:solidFill>
              </a:rPr>
              <a:t>3: </a:t>
            </a:r>
            <a:r>
              <a:rPr lang="en-US" sz="2741" kern="0" spc="-106" dirty="0">
                <a:solidFill>
                  <a:prstClr val="black"/>
                </a:solidFill>
              </a:rPr>
              <a:t>Define </a:t>
            </a:r>
            <a:r>
              <a:rPr lang="en-US" sz="2741" kern="0" spc="-70" dirty="0">
                <a:solidFill>
                  <a:prstClr val="black"/>
                </a:solidFill>
              </a:rPr>
              <a:t>Inputs </a:t>
            </a:r>
            <a:r>
              <a:rPr lang="en-US" sz="2741" kern="0" spc="-144" dirty="0">
                <a:solidFill>
                  <a:prstClr val="black"/>
                </a:solidFill>
              </a:rPr>
              <a:t>and</a:t>
            </a:r>
            <a:r>
              <a:rPr lang="en-US" sz="2741" kern="0" spc="-171" dirty="0">
                <a:solidFill>
                  <a:prstClr val="black"/>
                </a:solidFill>
              </a:rPr>
              <a:t> </a:t>
            </a:r>
            <a:r>
              <a:rPr lang="en-US" sz="2741" kern="0" spc="-46" dirty="0">
                <a:solidFill>
                  <a:prstClr val="black"/>
                </a:solidFill>
              </a:rPr>
              <a:t>Outputs</a:t>
            </a:r>
            <a:endParaRPr lang="en-US" sz="2741" kern="0" dirty="0">
              <a:solidFill>
                <a:prstClr val="black"/>
              </a:solidFill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140033" y="2068920"/>
            <a:ext cx="3183880" cy="23920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 marR="3572" indent="-111160" algn="ctr">
              <a:lnSpc>
                <a:spcPct val="113199"/>
              </a:lnSpc>
              <a:spcBef>
                <a:spcPts val="70"/>
              </a:spcBef>
            </a:pPr>
            <a:r>
              <a:rPr sz="2741" spc="-46" dirty="0">
                <a:solidFill>
                  <a:prstClr val="black"/>
                </a:solidFill>
                <a:latin typeface="Arial"/>
                <a:cs typeface="Arial"/>
              </a:rPr>
              <a:t>Outputs </a:t>
            </a:r>
            <a:r>
              <a:rPr sz="2741" spc="-190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741" spc="-63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741" spc="-127" dirty="0">
                <a:solidFill>
                  <a:prstClr val="black"/>
                </a:solidFill>
                <a:latin typeface="Arial"/>
                <a:cs typeface="Arial"/>
              </a:rPr>
              <a:t>characters </a:t>
            </a:r>
            <a:r>
              <a:rPr sz="2741" spc="-74" dirty="0">
                <a:solidFill>
                  <a:prstClr val="black"/>
                </a:solidFill>
                <a:latin typeface="Arial"/>
                <a:cs typeface="Arial"/>
              </a:rPr>
              <a:t>shifted </a:t>
            </a:r>
            <a:r>
              <a:rPr sz="2741" spc="-148" dirty="0">
                <a:solidFill>
                  <a:prstClr val="black"/>
                </a:solidFill>
                <a:latin typeface="Arial"/>
                <a:cs typeface="Arial"/>
              </a:rPr>
              <a:t>by  </a:t>
            </a:r>
            <a:r>
              <a:rPr sz="2741" spc="-154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741" spc="-55" dirty="0">
                <a:solidFill>
                  <a:prstClr val="black"/>
                </a:solidFill>
                <a:latin typeface="Arial"/>
                <a:cs typeface="Arial"/>
              </a:rPr>
              <a:t>position </a:t>
            </a:r>
            <a:r>
              <a:rPr sz="2741" spc="-266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2741" spc="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-249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741" spc="14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-70" dirty="0">
                <a:solidFill>
                  <a:prstClr val="black"/>
                </a:solidFill>
                <a:latin typeface="Arial"/>
                <a:cs typeface="Arial"/>
              </a:rPr>
              <a:t>want </a:t>
            </a:r>
            <a:r>
              <a:rPr sz="2741" spc="-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41" spc="36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741" spc="-68" dirty="0">
                <a:solidFill>
                  <a:prstClr val="black"/>
                </a:solidFill>
                <a:latin typeface="Arial"/>
                <a:cs typeface="Arial"/>
              </a:rPr>
              <a:t>predict </a:t>
            </a:r>
            <a:r>
              <a:rPr sz="2741" spc="-63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41" spc="-74" dirty="0">
                <a:solidFill>
                  <a:prstClr val="black"/>
                </a:solidFill>
                <a:latin typeface="Arial"/>
                <a:cs typeface="Arial"/>
              </a:rPr>
              <a:t>next  </a:t>
            </a:r>
            <a:r>
              <a:rPr sz="2741" spc="-106" dirty="0">
                <a:solidFill>
                  <a:prstClr val="black"/>
                </a:solidFill>
                <a:latin typeface="Arial"/>
                <a:cs typeface="Arial"/>
              </a:rPr>
              <a:t>character</a:t>
            </a:r>
            <a:endParaRPr sz="274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5582" y="5844735"/>
            <a:ext cx="1003095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3933" indent="-603933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Letters/words can be represented by one-hot encoding</a:t>
            </a:r>
          </a:p>
          <a:p>
            <a:pPr marL="603933" indent="-603933">
              <a:buFont typeface="Arial" panose="020B0604020202020204" pitchFamily="34" charset="0"/>
              <a:buChar char="•"/>
            </a:pPr>
            <a:r>
              <a:rPr lang="en-US" sz="23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words, semantic encodings available, e.g., word2vec, GLOVE etc.</a:t>
            </a:r>
            <a:endParaRPr lang="en-IN" sz="232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Data Processing for a Character RNN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5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Second and third steps</a:t>
            </a:r>
            <a:endParaRPr dirty="0"/>
          </a:p>
        </p:txBody>
      </p:sp>
      <p:pic>
        <p:nvPicPr>
          <p:cNvPr id="765" name="Google Shape;7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47800"/>
            <a:ext cx="6351588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20"/>
          <p:cNvGrpSpPr/>
          <p:nvPr/>
        </p:nvGrpSpPr>
        <p:grpSpPr>
          <a:xfrm>
            <a:off x="2362201" y="3886200"/>
            <a:ext cx="2743200" cy="2200275"/>
            <a:chOff x="528" y="2448"/>
            <a:chExt cx="1728" cy="1386"/>
          </a:xfrm>
        </p:grpSpPr>
        <p:pic>
          <p:nvPicPr>
            <p:cNvPr id="767" name="Google Shape;76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20"/>
            <p:cNvSpPr txBox="1"/>
            <p:nvPr/>
          </p:nvSpPr>
          <p:spPr>
            <a:xfrm>
              <a:off x="528" y="3504"/>
              <a:ext cx="816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{D1, D2, D8}</a:t>
              </a:r>
              <a:endParaRPr dirty="0">
                <a:solidFill>
                  <a:prstClr val="black"/>
                </a:solidFill>
              </a:endParaRPr>
            </a:p>
            <a:p>
              <a:r>
                <a:rPr lang="en-US" sz="1400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No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20"/>
            <p:cNvSpPr txBox="1"/>
            <p:nvPr/>
          </p:nvSpPr>
          <p:spPr>
            <a:xfrm>
              <a:off x="1632" y="3504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{D9, </a:t>
              </a:r>
              <a:r>
                <a:rPr lang="en-US" sz="1400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D11}</a:t>
              </a:r>
              <a:endParaRPr lang="en-US" dirty="0">
                <a:solidFill>
                  <a:prstClr val="black"/>
                </a:solidFill>
                <a:sym typeface="Times New Roman"/>
              </a:endParaRPr>
            </a:p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Yes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70" name="Google Shape;770;p20"/>
          <p:cNvGrpSpPr/>
          <p:nvPr/>
        </p:nvGrpSpPr>
        <p:grpSpPr>
          <a:xfrm>
            <a:off x="6553200" y="4064000"/>
            <a:ext cx="2667000" cy="2098675"/>
            <a:chOff x="3168" y="2560"/>
            <a:chExt cx="1680" cy="1322"/>
          </a:xfrm>
        </p:grpSpPr>
        <p:pic>
          <p:nvPicPr>
            <p:cNvPr id="771" name="Google Shape;77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20"/>
            <p:cNvSpPr txBox="1"/>
            <p:nvPr/>
          </p:nvSpPr>
          <p:spPr>
            <a:xfrm>
              <a:off x="3168" y="3552"/>
              <a:ext cx="86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{D4, D5, D10}</a:t>
              </a:r>
              <a:endParaRPr dirty="0">
                <a:solidFill>
                  <a:prstClr val="black"/>
                </a:solidFill>
              </a:endParaRPr>
            </a:p>
            <a:p>
              <a:r>
                <a:rPr lang="en-US" sz="1400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Yes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20"/>
            <p:cNvSpPr txBox="1"/>
            <p:nvPr/>
          </p:nvSpPr>
          <p:spPr>
            <a:xfrm>
              <a:off x="4224" y="3552"/>
              <a:ext cx="624" cy="3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{D6, D14}</a:t>
              </a:r>
              <a:endParaRPr dirty="0">
                <a:solidFill>
                  <a:prstClr val="black"/>
                </a:solidFill>
              </a:endParaRPr>
            </a:p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MidSem</a:t>
            </a:r>
            <a:r>
              <a:rPr lang="en-IN" dirty="0" smtClean="0"/>
              <a:t>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Short answer type questions from Introduction, end-to-end machine learning projects</a:t>
            </a:r>
          </a:p>
          <a:p>
            <a:r>
              <a:rPr lang="en-IN" sz="2000" dirty="0" smtClean="0"/>
              <a:t>Loss calculation, parameter calculation based on linear regression based on direct method, gradient descent …</a:t>
            </a:r>
          </a:p>
          <a:p>
            <a:r>
              <a:rPr lang="en-IN" sz="2000" dirty="0"/>
              <a:t>Naïve Bayes classification of discrete, continuous, text data. Possible application of </a:t>
            </a:r>
            <a:r>
              <a:rPr lang="en-IN" sz="2000" dirty="0" smtClean="0"/>
              <a:t>smoothing</a:t>
            </a:r>
          </a:p>
          <a:p>
            <a:r>
              <a:rPr lang="en-IN" sz="2000" dirty="0" smtClean="0"/>
              <a:t>Logistic regression classifier design. Loss function. Weight update</a:t>
            </a:r>
          </a:p>
          <a:p>
            <a:r>
              <a:rPr lang="en-IN" sz="2000" dirty="0" smtClean="0"/>
              <a:t>SVM </a:t>
            </a:r>
            <a:r>
              <a:rPr lang="en-IN" sz="2000" dirty="0" err="1" smtClean="0"/>
              <a:t>hyperplane</a:t>
            </a:r>
            <a:r>
              <a:rPr lang="en-IN" sz="2000" dirty="0" smtClean="0"/>
              <a:t> calculation.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5 Questions, 30 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Visual Method for SVM Design in low dimensions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267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(0,2), (2,2) are support vectors for the blue class</a:t>
            </a:r>
          </a:p>
          <a:p>
            <a:r>
              <a:rPr lang="en-IN" dirty="0" smtClean="0"/>
              <a:t>(-1,-1) support vector for the red class.</a:t>
            </a:r>
          </a:p>
          <a:p>
            <a:r>
              <a:rPr lang="en-IN" dirty="0" smtClean="0"/>
              <a:t>Equation of the straight line passing thru’ blue support vectors</a:t>
            </a:r>
          </a:p>
          <a:p>
            <a:pPr lvl="1"/>
            <a:r>
              <a:rPr lang="en-IN" dirty="0" smtClean="0"/>
              <a:t>x2=2</a:t>
            </a:r>
          </a:p>
          <a:p>
            <a:r>
              <a:rPr lang="en-IN" dirty="0" smtClean="0"/>
              <a:t>Equation of the line parallel to x2=2 line and passing thru the red support vector</a:t>
            </a:r>
          </a:p>
          <a:p>
            <a:pPr lvl="1"/>
            <a:r>
              <a:rPr lang="en-IN" dirty="0"/>
              <a:t>x</a:t>
            </a:r>
            <a:r>
              <a:rPr lang="en-IN" dirty="0" smtClean="0"/>
              <a:t>2=-1</a:t>
            </a:r>
          </a:p>
          <a:p>
            <a:r>
              <a:rPr lang="en-IN" dirty="0" smtClean="0"/>
              <a:t>Equation of the maximum margin classifier is parallel line midway between x2=2 and x2=-1</a:t>
            </a:r>
          </a:p>
          <a:p>
            <a:pPr lvl="1"/>
            <a:r>
              <a:rPr lang="en-IN" dirty="0" smtClean="0"/>
              <a:t>x2=0.5</a:t>
            </a:r>
          </a:p>
          <a:p>
            <a:r>
              <a:rPr lang="en-IN" dirty="0" smtClean="0"/>
              <a:t>Margin will be 3.</a:t>
            </a:r>
          </a:p>
          <a:p>
            <a:r>
              <a:rPr lang="en-IN" b="1" dirty="0" smtClean="0"/>
              <a:t>Important: </a:t>
            </a:r>
          </a:p>
          <a:p>
            <a:pPr lvl="1"/>
            <a:r>
              <a:rPr lang="en-IN" dirty="0" smtClean="0"/>
              <a:t>Lines passing thru’ support vectors do not need to be horizontal or vertical</a:t>
            </a:r>
          </a:p>
          <a:p>
            <a:pPr lvl="1"/>
            <a:r>
              <a:rPr lang="en-IN" dirty="0" smtClean="0"/>
              <a:t>Support vectors need to be visually identified so that largest margin can be obtained.</a:t>
            </a:r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Visually identify the appropriate support vectors given the training data points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82200" y="1981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915400" y="3733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525000" y="4343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839200" y="4800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0668000" y="4495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97536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820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220200" y="39624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(-1,-1)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9677400" y="18288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10363200" y="2362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0820400" y="19812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99060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0972800" y="2819400"/>
            <a:ext cx="152400" cy="1524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9296400" y="2743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(0,2)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1125200" y="2667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(2,2)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1582400" y="37338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982200" y="1905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686800" y="2895600"/>
            <a:ext cx="3124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63000" y="4419600"/>
            <a:ext cx="31242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58200" y="2590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2=2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8534400" y="40502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  <a:r>
              <a:rPr lang="en-IN" dirty="0" smtClean="0"/>
              <a:t>2=-1</a:t>
            </a:r>
            <a:endParaRPr lang="en-IN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686800" y="3505200"/>
            <a:ext cx="31242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Calculation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What is the best fitting 2</a:t>
            </a:r>
            <a:r>
              <a:rPr lang="en-IN" baseline="30000" dirty="0" smtClean="0"/>
              <a:t>nd</a:t>
            </a:r>
            <a:r>
              <a:rPr lang="en-IN" dirty="0" smtClean="0"/>
              <a:t> order polynomial for the training data shown?</a:t>
            </a:r>
          </a:p>
          <a:p>
            <a:pPr lvl="1"/>
            <a:r>
              <a:rPr lang="en-IN" dirty="0" smtClean="0"/>
              <a:t>y= a0+a1x+a2x^2</a:t>
            </a:r>
          </a:p>
          <a:p>
            <a:r>
              <a:rPr lang="en-IN" dirty="0" smtClean="0"/>
              <a:t>Determine the optimal values of a0, a1, a2 for the minimum sum of squared difference between predicted and target values (y)</a:t>
            </a:r>
          </a:p>
          <a:p>
            <a:r>
              <a:rPr lang="en-IN" dirty="0" smtClean="0"/>
              <a:t>Feature transformation; x1=x, x2=x^2</a:t>
            </a:r>
          </a:p>
          <a:p>
            <a:r>
              <a:rPr lang="en-IN" dirty="0" smtClean="0"/>
              <a:t>So, we have, predicted value</a:t>
            </a:r>
          </a:p>
          <a:p>
            <a:pPr lvl="1"/>
            <a:r>
              <a:rPr lang="en-IN" dirty="0" smtClean="0"/>
              <a:t>for x=0, a0+a1.0+a2.0</a:t>
            </a:r>
          </a:p>
          <a:p>
            <a:pPr lvl="1"/>
            <a:r>
              <a:rPr lang="en-IN" dirty="0" smtClean="0"/>
              <a:t>For x=1, a0+a1.1+a2.1</a:t>
            </a:r>
          </a:p>
          <a:p>
            <a:pPr lvl="1"/>
            <a:r>
              <a:rPr lang="en-IN" dirty="0" smtClean="0"/>
              <a:t>For x=2, a0+a1.2+a2.4=5</a:t>
            </a:r>
          </a:p>
          <a:p>
            <a:r>
              <a:rPr lang="en-IN" dirty="0" smtClean="0"/>
              <a:t>SSD Loss function: (a0-0)^2+(a0+a1+a2-1)^2+(a0+2a1+4a2-5)^2</a:t>
            </a:r>
          </a:p>
          <a:p>
            <a:r>
              <a:rPr lang="en-IN" dirty="0" smtClean="0"/>
              <a:t>Minimize this SSD loss</a:t>
            </a:r>
          </a:p>
          <a:p>
            <a:pPr lvl="1"/>
            <a:r>
              <a:rPr lang="en-IN" dirty="0" smtClean="0"/>
              <a:t>Differentiate the loss function w.r.t. a0, a1, a2 and equate to 0 and solve for a0, a1, a2</a:t>
            </a:r>
          </a:p>
          <a:p>
            <a:pPr lvl="1"/>
            <a:r>
              <a:rPr lang="en-IN" dirty="0" smtClean="0"/>
              <a:t>2a0+2(a0+a1+a2-1)+2(a0+2a1+4a2-5)=0</a:t>
            </a:r>
          </a:p>
          <a:p>
            <a:pPr lvl="1"/>
            <a:r>
              <a:rPr lang="en-IN" dirty="0" smtClean="0"/>
              <a:t>2(a0+a1+a2-1)+2(a0+2a1+4a2-5)2=0</a:t>
            </a:r>
          </a:p>
          <a:p>
            <a:pPr lvl="1"/>
            <a:r>
              <a:rPr lang="en-IN" dirty="0"/>
              <a:t>2(a0+a1+a2-1)+</a:t>
            </a:r>
            <a:r>
              <a:rPr lang="en-IN" dirty="0" smtClean="0"/>
              <a:t>2(a0+2a1+4a2-5)4=0</a:t>
            </a:r>
          </a:p>
          <a:p>
            <a:r>
              <a:rPr lang="en-IN" dirty="0" smtClean="0"/>
              <a:t>Solve for a0, a1 and a2 from the above 3 equations</a:t>
            </a:r>
          </a:p>
          <a:p>
            <a:r>
              <a:rPr lang="en-IN" dirty="0" smtClean="0"/>
              <a:t>You can also solve this problem using direct matrix inversion method. Both techniques will give the same result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25776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5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Calculation - 2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Find best fitting y= </a:t>
            </a:r>
            <a:r>
              <a:rPr lang="en-IN" dirty="0" err="1" smtClean="0"/>
              <a:t>sqrt</a:t>
            </a:r>
            <a:r>
              <a:rPr lang="en-IN" dirty="0" smtClean="0"/>
              <a:t>(</a:t>
            </a:r>
            <a:r>
              <a:rPr lang="en-IN" dirty="0" err="1" smtClean="0"/>
              <a:t>ax</a:t>
            </a:r>
            <a:r>
              <a:rPr lang="en-IN" dirty="0" smtClean="0"/>
              <a:t>) for the table shown.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Determine the optimal values of a for the minimum sum of squared difference between predicted and target values (y)</a:t>
            </a:r>
          </a:p>
          <a:p>
            <a:r>
              <a:rPr lang="en-IN" dirty="0" smtClean="0"/>
              <a:t>Data transformation; y^2 = </a:t>
            </a:r>
            <a:r>
              <a:rPr lang="en-IN" dirty="0" err="1" smtClean="0"/>
              <a:t>ax</a:t>
            </a:r>
            <a:endParaRPr lang="en-IN" dirty="0" smtClean="0"/>
          </a:p>
          <a:p>
            <a:r>
              <a:rPr lang="en-IN" dirty="0" smtClean="0"/>
              <a:t>So, we have, predicted value</a:t>
            </a:r>
          </a:p>
          <a:p>
            <a:pPr lvl="1"/>
            <a:r>
              <a:rPr lang="en-IN" dirty="0" smtClean="0"/>
              <a:t>for x=0, a.0</a:t>
            </a:r>
          </a:p>
          <a:p>
            <a:pPr lvl="1"/>
            <a:r>
              <a:rPr lang="en-IN" dirty="0" smtClean="0"/>
              <a:t>For x=1, a.1</a:t>
            </a:r>
          </a:p>
          <a:p>
            <a:pPr lvl="1"/>
            <a:r>
              <a:rPr lang="en-IN" dirty="0" smtClean="0"/>
              <a:t>For x=2, a.2</a:t>
            </a:r>
          </a:p>
          <a:p>
            <a:r>
              <a:rPr lang="en-IN" dirty="0" smtClean="0"/>
              <a:t>SSD Loss function: (</a:t>
            </a:r>
            <a:r>
              <a:rPr lang="en-IN" dirty="0"/>
              <a:t>0</a:t>
            </a:r>
            <a:r>
              <a:rPr lang="en-IN" dirty="0" smtClean="0"/>
              <a:t>-0)^2+(a-1)^2+(2a-25)^2</a:t>
            </a:r>
          </a:p>
          <a:p>
            <a:r>
              <a:rPr lang="en-IN" dirty="0" smtClean="0"/>
              <a:t>Minimize this SSD loss</a:t>
            </a:r>
          </a:p>
          <a:p>
            <a:pPr lvl="1"/>
            <a:r>
              <a:rPr lang="en-IN" dirty="0" smtClean="0"/>
              <a:t>Differentiate the loss function w.r.t. a and solve for a</a:t>
            </a:r>
          </a:p>
          <a:p>
            <a:pPr lvl="1"/>
            <a:r>
              <a:rPr lang="en-IN" dirty="0" smtClean="0"/>
              <a:t>2(a-1)+2(2a-25)=0</a:t>
            </a:r>
            <a:endParaRPr lang="en-IN" dirty="0"/>
          </a:p>
          <a:p>
            <a:pPr lvl="1"/>
            <a:r>
              <a:rPr lang="en-IN" dirty="0" smtClean="0"/>
              <a:t>A=26/3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80345"/>
              </p:ext>
            </p:extLst>
          </p:nvPr>
        </p:nvGraphicFramePr>
        <p:xfrm>
          <a:off x="8991600" y="369824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y^2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9906000" y="2895600"/>
            <a:ext cx="5334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Logistic Regression Classifier Design</a:t>
            </a:r>
            <a:endParaRPr lang="en-IN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9248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Design an LR classifier to classify the training data shown with 100% accuracy</a:t>
            </a:r>
          </a:p>
          <a:p>
            <a:endParaRPr lang="en-IN" dirty="0"/>
          </a:p>
          <a:p>
            <a:r>
              <a:rPr lang="en-IN" dirty="0" smtClean="0"/>
              <a:t>Note the data cannot be linearly separated.</a:t>
            </a:r>
            <a:endParaRPr lang="en-IN" dirty="0"/>
          </a:p>
          <a:p>
            <a:r>
              <a:rPr lang="en-IN" dirty="0" smtClean="0"/>
              <a:t>Hence, feature transformation is needed.</a:t>
            </a:r>
            <a:endParaRPr lang="en-IN" dirty="0"/>
          </a:p>
          <a:p>
            <a:r>
              <a:rPr lang="en-IN" dirty="0" smtClean="0"/>
              <a:t>Introduce feature transformation x1 = x^2.</a:t>
            </a:r>
          </a:p>
          <a:p>
            <a:r>
              <a:rPr lang="en-IN" dirty="0" smtClean="0"/>
              <a:t>Predicted LR output = 1/ (1+exp(-w0-w1x1))</a:t>
            </a:r>
          </a:p>
          <a:p>
            <a:r>
              <a:rPr lang="en-IN" dirty="0" smtClean="0"/>
              <a:t>Recall, </a:t>
            </a:r>
          </a:p>
          <a:p>
            <a:pPr lvl="1"/>
            <a:r>
              <a:rPr lang="en-IN" dirty="0" smtClean="0"/>
              <a:t>Predicted class label = +1 if predicted output &gt;0.5</a:t>
            </a:r>
          </a:p>
          <a:p>
            <a:pPr lvl="1"/>
            <a:r>
              <a:rPr lang="en-IN" dirty="0"/>
              <a:t>Predicted class label = </a:t>
            </a:r>
            <a:r>
              <a:rPr lang="en-IN" dirty="0" smtClean="0"/>
              <a:t>-1 </a:t>
            </a:r>
            <a:r>
              <a:rPr lang="en-IN" dirty="0"/>
              <a:t>if predicted output &lt;</a:t>
            </a:r>
            <a:r>
              <a:rPr lang="en-IN" dirty="0" smtClean="0"/>
              <a:t>0.5</a:t>
            </a:r>
          </a:p>
          <a:p>
            <a:r>
              <a:rPr lang="en-IN" dirty="0" smtClean="0"/>
              <a:t>Hence, -w0-w1 &gt;0 and –w0 &lt; 0</a:t>
            </a:r>
          </a:p>
          <a:p>
            <a:r>
              <a:rPr lang="en-IN" dirty="0" smtClean="0"/>
              <a:t>Choose w0 and w1 to meet these conditions. </a:t>
            </a:r>
          </a:p>
          <a:p>
            <a:r>
              <a:rPr lang="en-IN" dirty="0" smtClean="0"/>
              <a:t>Note multiple choices of w0 and w1 will give right classification</a:t>
            </a:r>
            <a:endParaRPr lang="en-IN" dirty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87321"/>
              </p:ext>
            </p:extLst>
          </p:nvPr>
        </p:nvGraphicFramePr>
        <p:xfrm>
          <a:off x="8915400" y="121920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92100"/>
              </p:ext>
            </p:extLst>
          </p:nvPr>
        </p:nvGraphicFramePr>
        <p:xfrm>
          <a:off x="8915400" y="3469640"/>
          <a:ext cx="266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Input 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Class label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9982200" y="2819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63200" y="2743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Feature transformation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0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</a:t>
            </a:r>
            <a:r>
              <a:rPr lang="en-US" b="1" dirty="0" smtClean="0"/>
              <a:t>Gain </a:t>
            </a:r>
            <a:r>
              <a:rPr lang="en-US" dirty="0"/>
              <a:t>R</a:t>
            </a:r>
            <a:r>
              <a:rPr lang="en-US" b="1" dirty="0" smtClean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|S</a:t>
            </a:r>
            <a:r>
              <a:rPr lang="en-US" sz="1600" i="1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≡ − Σ 	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</a:pPr>
            <a:r>
              <a:rPr lang="en-US" sz="18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 smtClean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uniformly dispersed the data the higher it is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				             </a:t>
            </a:r>
            <a:r>
              <a:rPr lang="en-US" sz="20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≡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/>
              <a:t>				     </a:t>
            </a:r>
            <a:r>
              <a:rPr lang="en-US" sz="2000" dirty="0" smtClean="0"/>
              <a:t>           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i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00"/>
              </a:spcBef>
              <a:buSzPts val="2000"/>
            </a:pPr>
            <a:r>
              <a:rPr lang="en-US" sz="2000" dirty="0" smtClean="0"/>
              <a:t>Let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/>
              <a:t>splits examples in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 smtClean="0"/>
              <a:t>classes</a:t>
            </a:r>
            <a:endParaRPr lang="en-US" sz="2000" i="1" dirty="0"/>
          </a:p>
          <a:p>
            <a:pPr marL="342900">
              <a:spcBef>
                <a:spcPts val="1000"/>
              </a:spcBef>
              <a:buSzPts val="200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600"/>
              </a:spcBef>
              <a:buSzPts val="2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body" sz="quarter" idx="13"/>
          </p:nvPr>
        </p:nvSpPr>
        <p:spPr>
          <a:xfrm>
            <a:off x="457200" y="19050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="1" dirty="0" smtClean="0"/>
              <a:t> </a:t>
            </a:r>
            <a:r>
              <a:rPr lang="en-US" dirty="0" smtClean="0"/>
              <a:t>multiple </a:t>
            </a:r>
            <a:r>
              <a:rPr lang="en-US" dirty="0"/>
              <a:t>learning algorithms to obtain better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predictive performance</a:t>
            </a:r>
            <a:r>
              <a:rPr lang="en-US" dirty="0"/>
              <a:t> than could be obtained from any of the constituent learning algorithms alone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Construct a set of classifiers from the training data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Predict class label of test records by combining the predictions made by multiple classifiers</a:t>
            </a:r>
            <a:endParaRPr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Tend to reduce problems related to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n-US" dirty="0"/>
              <a:t>of the training data.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05" name="Google Shape;905;p38"/>
          <p:cNvSpPr txBox="1">
            <a:spLocks noGrp="1"/>
          </p:cNvSpPr>
          <p:nvPr>
            <p:ph type="dt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7" name="Google Shape;907;p38"/>
          <p:cNvSpPr txBox="1">
            <a:spLocks noGrp="1"/>
          </p:cNvSpPr>
          <p:nvPr>
            <p:ph type="sldNum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pPr/>
              <a:t>14</a:t>
            </a:fld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8" name="Google Shape;925;p40"/>
          <p:cNvGraphicFramePr/>
          <p:nvPr>
            <p:extLst>
              <p:ext uri="{D42A27DB-BD31-4B8C-83A1-F6EECF244321}">
                <p14:modId xmlns:p14="http://schemas.microsoft.com/office/powerpoint/2010/main" val="3641673557"/>
              </p:ext>
            </p:extLst>
          </p:nvPr>
        </p:nvGraphicFramePr>
        <p:xfrm>
          <a:off x="5486400" y="1752600"/>
          <a:ext cx="57880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r:id="rId5" imgW="6016625" imgH="4525962" progId="Visio.Drawing.6">
                  <p:embed/>
                </p:oleObj>
              </mc:Choice>
              <mc:Fallback>
                <p:oleObj r:id="rId5" imgW="6016625" imgH="45259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486400" y="1752600"/>
                        <a:ext cx="578802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969" name="Google Shape;969;p4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 smtClean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lang="en-IN"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>
              <a:spcBef>
                <a:spcPts val="640"/>
              </a:spcBef>
              <a:buSzPct val="100000"/>
            </a:pPr>
            <a:r>
              <a:rPr lang="en-US" dirty="0"/>
              <a:t>Classifier is a decision stump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Decision rule:  </a:t>
            </a:r>
            <a:r>
              <a:rPr lang="en-US" dirty="0" smtClean="0"/>
              <a:t>x </a:t>
            </a:r>
            <a:r>
              <a:rPr lang="en-US" dirty="0"/>
              <a:t>≤ k versus x &gt; k</a:t>
            </a:r>
            <a:endParaRPr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dirty="0"/>
              <a:t>Split point k is chosen based on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Consider this one-dimensional dataset</a:t>
            </a:r>
            <a:endParaRPr lang="en-IN" dirty="0"/>
          </a:p>
        </p:txBody>
      </p:sp>
      <p:sp>
        <p:nvSpPr>
          <p:cNvPr id="978" name="Google Shape;978;p46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15</a:t>
            </a:fld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970" name="Google Shape;970;p46"/>
          <p:cNvGraphicFramePr/>
          <p:nvPr>
            <p:extLst>
              <p:ext uri="{D42A27DB-BD31-4B8C-83A1-F6EECF244321}">
                <p14:modId xmlns:p14="http://schemas.microsoft.com/office/powerpoint/2010/main" val="2155569850"/>
              </p:ext>
            </p:extLst>
          </p:nvPr>
        </p:nvGraphicFramePr>
        <p:xfrm>
          <a:off x="2209800" y="1600200"/>
          <a:ext cx="7491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r:id="rId4" imgW="7491413" imgH="1200150" progId="Visio.Drawing.6">
                  <p:embed/>
                </p:oleObj>
              </mc:Choice>
              <mc:Fallback>
                <p:oleObj r:id="rId4" imgW="7491413" imgH="12001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09800" y="1600200"/>
                        <a:ext cx="7491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114800" y="4114800"/>
            <a:ext cx="3352800" cy="1828800"/>
            <a:chOff x="4495800" y="4267200"/>
            <a:chExt cx="2514600" cy="1433512"/>
          </a:xfrm>
        </p:grpSpPr>
        <p:sp>
          <p:nvSpPr>
            <p:cNvPr id="971" name="Google Shape;971;p46"/>
            <p:cNvSpPr/>
            <p:nvPr/>
          </p:nvSpPr>
          <p:spPr>
            <a:xfrm>
              <a:off x="4953000" y="4267200"/>
              <a:ext cx="1295400" cy="685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prstClr val="black"/>
                </a:buClr>
                <a:buSzPts val="1400"/>
              </a:pPr>
              <a:r>
                <a:rPr lang="en-US" sz="14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x ≤ k</a:t>
              </a:r>
              <a:endParaRPr>
                <a:solidFill>
                  <a:prstClr val="black"/>
                </a:solidFill>
              </a:endParaRPr>
            </a:p>
          </p:txBody>
        </p:sp>
        <p:cxnSp>
          <p:nvCxnSpPr>
            <p:cNvPr id="972" name="Google Shape;972;p46"/>
            <p:cNvCxnSpPr/>
            <p:nvPr/>
          </p:nvCxnSpPr>
          <p:spPr>
            <a:xfrm flipH="1">
              <a:off x="4800600" y="4953000"/>
              <a:ext cx="7620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5562600" y="4953000"/>
              <a:ext cx="8382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44958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800"/>
              </a:pPr>
              <a:r>
                <a:rPr lang="en-US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60960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800"/>
              </a:pPr>
              <a:r>
                <a:rPr lang="en-US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4495800" y="4862512"/>
              <a:ext cx="6858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600"/>
              </a:pPr>
              <a:r>
                <a:rPr lang="en-US" sz="160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7" name="Google Shape;977;p46"/>
            <p:cNvSpPr txBox="1"/>
            <p:nvPr/>
          </p:nvSpPr>
          <p:spPr>
            <a:xfrm>
              <a:off x="6019800" y="4876800"/>
              <a:ext cx="990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prstClr val="black"/>
                </a:buClr>
                <a:buSzPts val="1600"/>
              </a:pPr>
              <a:r>
                <a:rPr lang="en-US" sz="1600" dirty="0">
                  <a:solidFill>
                    <a:prstClr val="black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984" name="Google Shape;984;p47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81200" y="1219200"/>
            <a:ext cx="6495238" cy="5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7"/>
          <p:cNvGraphicFramePr/>
          <p:nvPr>
            <p:extLst>
              <p:ext uri="{D42A27DB-BD31-4B8C-83A1-F6EECF244321}">
                <p14:modId xmlns:p14="http://schemas.microsoft.com/office/powerpoint/2010/main" val="1860933020"/>
              </p:ext>
            </p:extLst>
          </p:nvPr>
        </p:nvGraphicFramePr>
        <p:xfrm>
          <a:off x="8839200" y="1524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5" r:id="rId5" imgW="1500188" imgH="484188" progId="Visio.Drawing.6">
                  <p:embed/>
                </p:oleObj>
              </mc:Choice>
              <mc:Fallback>
                <p:oleObj r:id="rId5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1524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" name="Google Shape;986;p47"/>
          <p:cNvGraphicFramePr/>
          <p:nvPr>
            <p:extLst>
              <p:ext uri="{D42A27DB-BD31-4B8C-83A1-F6EECF244321}">
                <p14:modId xmlns:p14="http://schemas.microsoft.com/office/powerpoint/2010/main" val="196627391"/>
              </p:ext>
            </p:extLst>
          </p:nvPr>
        </p:nvGraphicFramePr>
        <p:xfrm>
          <a:off x="8839200" y="25908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6" r:id="rId7" imgW="1400175" imgH="484188" progId="Visio.Drawing.6">
                  <p:embed/>
                </p:oleObj>
              </mc:Choice>
              <mc:Fallback>
                <p:oleObj r:id="rId7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25908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" name="Google Shape;987;p47"/>
          <p:cNvGraphicFramePr/>
          <p:nvPr>
            <p:extLst>
              <p:ext uri="{D42A27DB-BD31-4B8C-83A1-F6EECF244321}">
                <p14:modId xmlns:p14="http://schemas.microsoft.com/office/powerpoint/2010/main" val="265274252"/>
              </p:ext>
            </p:extLst>
          </p:nvPr>
        </p:nvGraphicFramePr>
        <p:xfrm>
          <a:off x="8839200" y="36576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" r:id="rId9" imgW="1500188" imgH="484188" progId="Visio.Drawing.6">
                  <p:embed/>
                </p:oleObj>
              </mc:Choice>
              <mc:Fallback>
                <p:oleObj r:id="rId9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36576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" name="Google Shape;988;p47"/>
          <p:cNvGraphicFramePr/>
          <p:nvPr>
            <p:extLst>
              <p:ext uri="{D42A27DB-BD31-4B8C-83A1-F6EECF244321}">
                <p14:modId xmlns:p14="http://schemas.microsoft.com/office/powerpoint/2010/main" val="1059687404"/>
              </p:ext>
            </p:extLst>
          </p:nvPr>
        </p:nvGraphicFramePr>
        <p:xfrm>
          <a:off x="8839200" y="4724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8" r:id="rId10" imgW="1400175" imgH="484188" progId="Visio.Drawing.6">
                  <p:embed/>
                </p:oleObj>
              </mc:Choice>
              <mc:Fallback>
                <p:oleObj r:id="rId10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4724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" name="Google Shape;989;p47"/>
          <p:cNvGraphicFramePr/>
          <p:nvPr>
            <p:extLst>
              <p:ext uri="{D42A27DB-BD31-4B8C-83A1-F6EECF244321}">
                <p14:modId xmlns:p14="http://schemas.microsoft.com/office/powerpoint/2010/main" val="3379379179"/>
              </p:ext>
            </p:extLst>
          </p:nvPr>
        </p:nvGraphicFramePr>
        <p:xfrm>
          <a:off x="8839200" y="5791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9" r:id="rId12" imgW="1500188" imgH="484188" progId="Visio.Drawing.6">
                  <p:embed/>
                </p:oleObj>
              </mc:Choice>
              <mc:Fallback>
                <p:oleObj r:id="rId12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5791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0" name="Google Shape;990;p47"/>
          <p:cNvCxnSpPr/>
          <p:nvPr/>
        </p:nvCxnSpPr>
        <p:spPr>
          <a:xfrm>
            <a:off x="4953000" y="12573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7"/>
          <p:cNvCxnSpPr/>
          <p:nvPr/>
        </p:nvCxnSpPr>
        <p:spPr>
          <a:xfrm>
            <a:off x="6096000" y="22508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7"/>
          <p:cNvCxnSpPr/>
          <p:nvPr/>
        </p:nvCxnSpPr>
        <p:spPr>
          <a:xfrm>
            <a:off x="4314669" y="32414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7"/>
          <p:cNvCxnSpPr/>
          <p:nvPr/>
        </p:nvCxnSpPr>
        <p:spPr>
          <a:xfrm>
            <a:off x="4343400" y="43434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7"/>
          <p:cNvCxnSpPr/>
          <p:nvPr/>
        </p:nvCxnSpPr>
        <p:spPr>
          <a:xfrm>
            <a:off x="4343400" y="5410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1001" name="Google Shape;1001;p48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44687" y="1376362"/>
            <a:ext cx="5870169" cy="48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48"/>
          <p:cNvGraphicFramePr/>
          <p:nvPr>
            <p:extLst>
              <p:ext uri="{D42A27DB-BD31-4B8C-83A1-F6EECF244321}">
                <p14:modId xmlns:p14="http://schemas.microsoft.com/office/powerpoint/2010/main" val="2659112899"/>
              </p:ext>
            </p:extLst>
          </p:nvPr>
        </p:nvGraphicFramePr>
        <p:xfrm>
          <a:off x="8802686" y="1501397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9" r:id="rId5" imgW="1560513" imgH="484187" progId="Visio.Drawing.6">
                  <p:embed/>
                </p:oleObj>
              </mc:Choice>
              <mc:Fallback>
                <p:oleObj r:id="rId5" imgW="1560513" imgH="484187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1501397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" name="Google Shape;1003;p48"/>
          <p:cNvGraphicFramePr/>
          <p:nvPr>
            <p:extLst>
              <p:ext uri="{D42A27DB-BD31-4B8C-83A1-F6EECF244321}">
                <p14:modId xmlns:p14="http://schemas.microsoft.com/office/powerpoint/2010/main" val="3160108069"/>
              </p:ext>
            </p:extLst>
          </p:nvPr>
        </p:nvGraphicFramePr>
        <p:xfrm>
          <a:off x="8802686" y="2505489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0" r:id="rId7" imgW="1560513" imgH="484188" progId="Visio.Drawing.6">
                  <p:embed/>
                </p:oleObj>
              </mc:Choice>
              <mc:Fallback>
                <p:oleObj r:id="rId7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2505489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" name="Google Shape;1004;p48"/>
          <p:cNvGraphicFramePr/>
          <p:nvPr>
            <p:extLst>
              <p:ext uri="{D42A27DB-BD31-4B8C-83A1-F6EECF244321}">
                <p14:modId xmlns:p14="http://schemas.microsoft.com/office/powerpoint/2010/main" val="3015499106"/>
              </p:ext>
            </p:extLst>
          </p:nvPr>
        </p:nvGraphicFramePr>
        <p:xfrm>
          <a:off x="8802686" y="3545302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" r:id="rId8" imgW="1560513" imgH="484188" progId="Visio.Drawing.6">
                  <p:embed/>
                </p:oleObj>
              </mc:Choice>
              <mc:Fallback>
                <p:oleObj r:id="rId8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3545302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" name="Google Shape;1005;p48"/>
          <p:cNvGraphicFramePr/>
          <p:nvPr>
            <p:extLst>
              <p:ext uri="{D42A27DB-BD31-4B8C-83A1-F6EECF244321}">
                <p14:modId xmlns:p14="http://schemas.microsoft.com/office/powerpoint/2010/main" val="2789059463"/>
              </p:ext>
            </p:extLst>
          </p:nvPr>
        </p:nvGraphicFramePr>
        <p:xfrm>
          <a:off x="8802687" y="4473574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2" r:id="rId9" imgW="1560513" imgH="484188" progId="Visio.Drawing.6">
                  <p:embed/>
                </p:oleObj>
              </mc:Choice>
              <mc:Fallback>
                <p:oleObj r:id="rId9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7" y="4473574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" name="Google Shape;1006;p48"/>
          <p:cNvGraphicFramePr/>
          <p:nvPr>
            <p:extLst>
              <p:ext uri="{D42A27DB-BD31-4B8C-83A1-F6EECF244321}">
                <p14:modId xmlns:p14="http://schemas.microsoft.com/office/powerpoint/2010/main" val="3513363644"/>
              </p:ext>
            </p:extLst>
          </p:nvPr>
        </p:nvGraphicFramePr>
        <p:xfrm>
          <a:off x="8863012" y="5513387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" r:id="rId10" imgW="1500188" imgH="484188" progId="Visio.Drawing.6">
                  <p:embed/>
                </p:oleObj>
              </mc:Choice>
              <mc:Fallback>
                <p:oleObj r:id="rId10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63012" y="5513387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7" name="Google Shape;1007;p48"/>
          <p:cNvCxnSpPr/>
          <p:nvPr/>
        </p:nvCxnSpPr>
        <p:spPr>
          <a:xfrm>
            <a:off x="6211887" y="1219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/>
          <p:nvPr/>
        </p:nvCxnSpPr>
        <p:spPr>
          <a:xfrm>
            <a:off x="5145087" y="22903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48"/>
          <p:cNvCxnSpPr/>
          <p:nvPr/>
        </p:nvCxnSpPr>
        <p:spPr>
          <a:xfrm>
            <a:off x="6211887" y="32047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/>
          <p:nvPr/>
        </p:nvCxnSpPr>
        <p:spPr>
          <a:xfrm>
            <a:off x="6211887" y="4258468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8"/>
          <p:cNvCxnSpPr/>
          <p:nvPr/>
        </p:nvCxnSpPr>
        <p:spPr>
          <a:xfrm>
            <a:off x="2478087" y="518636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Bagging Example</a:t>
            </a: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sz="quarter" idx="13"/>
          </p:nvPr>
        </p:nvSpPr>
        <p:spPr>
          <a:xfrm>
            <a:off x="685800" y="1066800"/>
            <a:ext cx="101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0"/>
              </a:spcBef>
              <a:buSzPts val="3200"/>
              <a:buNone/>
            </a:pPr>
            <a:r>
              <a:rPr lang="en-US" sz="2000" b="1" dirty="0">
                <a:solidFill>
                  <a:srgbClr val="002060"/>
                </a:solidFill>
              </a:rPr>
              <a:t>Summary of Training </a:t>
            </a:r>
            <a:r>
              <a:rPr lang="en-US" sz="2000" b="1" dirty="0" smtClean="0">
                <a:solidFill>
                  <a:srgbClr val="002060"/>
                </a:solidFill>
              </a:rPr>
              <a:t>set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019" name="Google Shape;1019;p49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048000" y="1676400"/>
            <a:ext cx="5943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9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1" name="Google Shape;1021;p49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prstClr val="black"/>
                </a:solidFill>
              </a:rPr>
              <a:t>Introduction to Data Mining, 2nd Edition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022" name="Google Shape;1022;p49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18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1028" name="Google Shape;1028;p50"/>
          <p:cNvSpPr txBox="1">
            <a:spLocks noGrp="1"/>
          </p:cNvSpPr>
          <p:nvPr>
            <p:ph type="body" sz="quarter" idx="13"/>
          </p:nvPr>
        </p:nvSpPr>
        <p:spPr>
          <a:xfrm>
            <a:off x="762000" y="1219201"/>
            <a:ext cx="1016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Assume test set is the same as the original data</a:t>
            </a:r>
            <a:endParaRPr dirty="0"/>
          </a:p>
          <a:p>
            <a:pPr marL="342900">
              <a:spcBef>
                <a:spcPts val="480"/>
              </a:spcBef>
              <a:buSzPts val="2400"/>
            </a:pPr>
            <a:r>
              <a:rPr lang="en-US" dirty="0"/>
              <a:t>Use majority vote to determine class of ensemble classifier</a:t>
            </a:r>
            <a:endParaRPr dirty="0"/>
          </a:p>
        </p:txBody>
      </p:sp>
      <p:pic>
        <p:nvPicPr>
          <p:cNvPr id="1029" name="Google Shape;1029;p50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124200" y="2057400"/>
            <a:ext cx="6934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0"/>
          <p:cNvSpPr txBox="1">
            <a:spLocks noGrp="1"/>
          </p:cNvSpPr>
          <p:nvPr>
            <p:ph type="dt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prstClr val="black"/>
                </a:solidFill>
                <a:latin typeface="Tahoma"/>
                <a:ea typeface="Tahoma"/>
                <a:cs typeface="Tahoma"/>
                <a:sym typeface="Tahoma"/>
              </a:rPr>
              <a:t>12/1/2019</a:t>
            </a:r>
            <a:endParaRPr sz="1600">
              <a:solidFill>
                <a:prstClr val="blac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3" name="Google Shape;1033;p50"/>
          <p:cNvSpPr txBox="1">
            <a:spLocks noGrp="1"/>
          </p:cNvSpPr>
          <p:nvPr>
            <p:ph type="ftr" idx="4294967295"/>
          </p:nvPr>
        </p:nvSpPr>
        <p:spPr>
          <a:xfrm>
            <a:off x="0" y="6237288"/>
            <a:ext cx="43926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prstClr val="black"/>
                </a:solidFill>
              </a:rPr>
              <a:t>Introduction to Data Mining, 2nd Edition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034" name="Google Shape;1034;p50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030" name="Google Shape;1030;p50"/>
          <p:cNvSpPr/>
          <p:nvPr/>
        </p:nvSpPr>
        <p:spPr>
          <a:xfrm>
            <a:off x="3124200" y="5486400"/>
            <a:ext cx="6934200" cy="30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prstClr val="black"/>
              </a:buClr>
              <a:buSzPts val="1400"/>
            </a:pPr>
            <a:endParaRPr sz="140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828800" y="5334000"/>
            <a:ext cx="114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prstClr val="black"/>
              </a:buClr>
              <a:buSzPts val="1400"/>
            </a:pPr>
            <a:r>
              <a:rPr lang="en-US" sz="140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Predicted Class</a:t>
            </a:r>
            <a:endParaRPr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Comprehensive Exam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Autofit/>
          </a:bodyPr>
          <a:lstStyle/>
          <a:p>
            <a:r>
              <a:rPr lang="en-IN" sz="2400" dirty="0" smtClean="0"/>
              <a:t>Perceptron / MLP Design, loss calculation, parameter updates with various methods, deep learning concepts</a:t>
            </a:r>
          </a:p>
          <a:p>
            <a:r>
              <a:rPr lang="en-IN" sz="2400" dirty="0" smtClean="0"/>
              <a:t>Decision Tree construction, Ensemble method calculation, conceptual question on </a:t>
            </a:r>
            <a:r>
              <a:rPr lang="en-IN" sz="2400" dirty="0" err="1" smtClean="0"/>
              <a:t>overfitting</a:t>
            </a:r>
            <a:r>
              <a:rPr lang="en-IN" sz="2400" dirty="0" smtClean="0"/>
              <a:t>, random forest</a:t>
            </a:r>
          </a:p>
          <a:p>
            <a:r>
              <a:rPr lang="en-IN" sz="2400" dirty="0" smtClean="0"/>
              <a:t>PCA, K-means clustering, Mixture of Gaussian Model calculation</a:t>
            </a:r>
          </a:p>
          <a:p>
            <a:r>
              <a:rPr lang="en-IN" sz="2400" dirty="0" smtClean="0"/>
              <a:t>CNN convolution calculation, # of parameter calculation, conceptual questions</a:t>
            </a:r>
          </a:p>
          <a:p>
            <a:r>
              <a:rPr lang="en-IN" sz="2400" dirty="0" smtClean="0"/>
              <a:t>RNN calculation</a:t>
            </a:r>
            <a:r>
              <a:rPr lang="en-IN" sz="2400" dirty="0"/>
              <a:t>, # of parameter </a:t>
            </a:r>
            <a:r>
              <a:rPr lang="en-IN" sz="2400" dirty="0" smtClean="0"/>
              <a:t>calculation, calculation with text strings, conceptual questions</a:t>
            </a:r>
          </a:p>
          <a:p>
            <a:r>
              <a:rPr lang="en-IN" sz="2400" dirty="0" err="1" smtClean="0"/>
              <a:t>FAccT</a:t>
            </a:r>
            <a:r>
              <a:rPr lang="en-IN" sz="2400" dirty="0" smtClean="0"/>
              <a:t> ML conceptual questions</a:t>
            </a:r>
          </a:p>
          <a:p>
            <a:r>
              <a:rPr lang="en-IN" sz="2400" dirty="0" err="1" smtClean="0"/>
              <a:t>Midsem</a:t>
            </a:r>
            <a:r>
              <a:rPr lang="en-IN" sz="2400" dirty="0" smtClean="0"/>
              <a:t> topics (20-30%)</a:t>
            </a:r>
            <a:endParaRPr lang="en-IN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5 Questions, 40 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AdaBoost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7954D60A-F6E8-4007-8E59-CED6DDA9DCF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981200"/>
            <a:ext cx="5715000" cy="2728913"/>
          </a:xfrm>
        </p:spPr>
        <p:txBody>
          <a:bodyPr>
            <a:normAutofit/>
          </a:bodyPr>
          <a:lstStyle/>
          <a:p>
            <a:r>
              <a:rPr lang="en-US" altLang="en-US" sz="1900" dirty="0"/>
              <a:t>Base classifiers: C</a:t>
            </a:r>
            <a:r>
              <a:rPr lang="en-US" altLang="en-US" sz="1900" baseline="-25000" dirty="0"/>
              <a:t>1</a:t>
            </a:r>
            <a:r>
              <a:rPr lang="en-US" altLang="en-US" sz="1900" dirty="0"/>
              <a:t>, C</a:t>
            </a:r>
            <a:r>
              <a:rPr lang="en-US" altLang="en-US" sz="1900" baseline="-25000" dirty="0"/>
              <a:t>2</a:t>
            </a:r>
            <a:r>
              <a:rPr lang="en-US" altLang="en-US" sz="1900" dirty="0"/>
              <a:t>, …, </a:t>
            </a:r>
            <a:r>
              <a:rPr lang="en-US" altLang="en-US" sz="1900" dirty="0" smtClean="0"/>
              <a:t>C</a:t>
            </a:r>
            <a:r>
              <a:rPr lang="en-US" altLang="en-US" sz="1900" baseline="-25000" dirty="0" smtClean="0"/>
              <a:t>T</a:t>
            </a:r>
            <a:endParaRPr lang="en-US" altLang="en-US" sz="1900" dirty="0"/>
          </a:p>
          <a:p>
            <a:r>
              <a:rPr lang="en-US" altLang="en-US" sz="1900" dirty="0"/>
              <a:t>Error rate of a base classifier: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1828800" lvl="4" indent="0">
              <a:buNone/>
            </a:pPr>
            <a:endParaRPr lang="en-US" altLang="en-US" dirty="0"/>
          </a:p>
          <a:p>
            <a:r>
              <a:rPr lang="en-US" altLang="en-US" sz="1900" dirty="0"/>
              <a:t>Importance of a </a:t>
            </a:r>
            <a:r>
              <a:rPr lang="en-US" altLang="en-US" sz="1900" dirty="0" smtClean="0"/>
              <a:t>classifier </a:t>
            </a:r>
            <a:endParaRPr lang="en-US" altLang="en-US" sz="1900" dirty="0"/>
          </a:p>
          <a:p>
            <a:pPr lvl="4"/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5" name="Picture 12">
            <a:extLst>
              <a:ext uri="{FF2B5EF4-FFF2-40B4-BE49-F238E27FC236}">
                <a16:creationId xmlns:a16="http://schemas.microsoft.com/office/drawing/2014/main" xmlns="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172200" y="1676400"/>
            <a:ext cx="4800600" cy="38100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A24D4E-D546-9D4F-82A4-871C8ECF8B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6F1776-00FB-4E64-926E-FB5E7699671A}" type="slidenum">
              <a:rPr lang="en-US" altLang="en-US" sz="1200">
                <a:solidFill>
                  <a:srgbClr val="898989"/>
                </a:solidFill>
              </a:rPr>
              <a:pPr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518200-645D-43F4-8998-2CBC3F650B3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72550" y="6356350"/>
            <a:ext cx="32194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xmlns="" id="{938F91A0-BDE2-4A07-9206-DCA7E78C8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315"/>
              </p:ext>
            </p:extLst>
          </p:nvPr>
        </p:nvGraphicFramePr>
        <p:xfrm>
          <a:off x="1828800" y="4267200"/>
          <a:ext cx="2133600" cy="91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Equation" r:id="rId5" imgW="18211800" imgH="8334375" progId="Equation.3">
                  <p:embed/>
                </p:oleObj>
              </mc:Choice>
              <mc:Fallback>
                <p:oleObj name="Equation" r:id="rId5" imgW="18211800" imgH="83343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67200"/>
                        <a:ext cx="2133600" cy="91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:a16="http://schemas.microsoft.com/office/drawing/2014/main" xmlns="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657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B9155E0D-5A3D-4A67-AB22-87106EE0EEC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Autofit/>
          </a:bodyPr>
          <a:lstStyle/>
          <a:p>
            <a:r>
              <a:rPr lang="en-US" altLang="en-US" dirty="0"/>
              <a:t>Weight </a:t>
            </a:r>
            <a:r>
              <a:rPr lang="en-US" altLang="en-US" dirty="0" smtClean="0"/>
              <a:t>update for j-</a:t>
            </a:r>
            <a:r>
              <a:rPr lang="en-US" altLang="en-US" dirty="0" err="1" smtClean="0"/>
              <a:t>th</a:t>
            </a:r>
            <a:r>
              <a:rPr lang="en-US" altLang="en-US" dirty="0" smtClean="0"/>
              <a:t> training data at </a:t>
            </a:r>
            <a:r>
              <a:rPr lang="en-US" altLang="en-US" dirty="0" err="1" smtClean="0"/>
              <a:t>i-th</a:t>
            </a:r>
            <a:r>
              <a:rPr lang="en-US" altLang="en-US" dirty="0" smtClean="0"/>
              <a:t> step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If </a:t>
            </a:r>
            <a:r>
              <a:rPr lang="en-US" altLang="en-US" dirty="0"/>
              <a:t>any intermediate rounds produce error rate higher than 50%, the weights are reverted back to 1/n and the resampling procedure is repeated</a:t>
            </a:r>
          </a:p>
          <a:p>
            <a:r>
              <a:rPr lang="en-US" altLang="en-US" dirty="0" smtClean="0"/>
              <a:t>Classification</a:t>
            </a:r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7877DF-BDD1-EB4A-BA71-7A64D1FE2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D5E1B2-FEC5-4365-8863-B56D1DCFB892}" type="slidenum">
              <a:rPr lang="en-US" altLang="en-US" sz="1200">
                <a:solidFill>
                  <a:srgbClr val="898989"/>
                </a:solidFill>
              </a:rPr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91E4109-50A7-44BC-BE48-34FD4FDC07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pic>
        <p:nvPicPr>
          <p:cNvPr id="26629" name="TextBox 8">
            <a:extLst>
              <a:ext uri="{FF2B5EF4-FFF2-40B4-BE49-F238E27FC236}">
                <a16:creationId xmlns:a16="http://schemas.microsoft.com/office/drawing/2014/main" xmlns="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55418"/>
            <a:ext cx="43434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:a16="http://schemas.microsoft.com/office/drawing/2014/main" xmlns="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Equation 1</a:t>
            </a:r>
            <a:endParaRPr lang="en-IN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012CD175-0674-40FB-B5C4-101E7C7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3C31CB6E-EC00-461B-A711-6726BAEC6A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Classifier </a:t>
            </a:r>
            <a:r>
              <a:rPr lang="en-US" altLang="en-US" dirty="0"/>
              <a:t>is a decision stump</a:t>
            </a:r>
          </a:p>
          <a:p>
            <a:pPr lvl="1"/>
            <a:r>
              <a:rPr lang="en-US" altLang="en-US" dirty="0"/>
              <a:t>Decision rule:  </a:t>
            </a:r>
            <a:r>
              <a:rPr lang="en-US" altLang="en-US" dirty="0" smtClean="0"/>
              <a:t>x </a:t>
            </a:r>
            <a:r>
              <a:rPr lang="en-US" altLang="en-US" dirty="0">
                <a:sym typeface="Symbol" panose="05050102010706020507" pitchFamily="18" charset="2"/>
              </a:rPr>
              <a:t> 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versus </a:t>
            </a:r>
            <a:r>
              <a:rPr lang="en-US" altLang="en-US" dirty="0"/>
              <a:t>x &gt; k</a:t>
            </a:r>
          </a:p>
          <a:p>
            <a:pPr lvl="1"/>
            <a:r>
              <a:rPr lang="en-US" altLang="en-US" dirty="0"/>
              <a:t>Split point k is chosen based on entropy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Consider </a:t>
            </a:r>
            <a:r>
              <a:rPr lang="en-US" altLang="en-US" dirty="0" smtClean="0"/>
              <a:t>this one dimensional dataset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28676" name="Object 2">
            <a:extLst>
              <a:ext uri="{FF2B5EF4-FFF2-40B4-BE49-F238E27FC236}">
                <a16:creationId xmlns:a16="http://schemas.microsoft.com/office/drawing/2014/main" xmlns="" id="{65DADCFE-23A9-4E61-ABFA-4AFC2866A92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7321549"/>
              </p:ext>
            </p:extLst>
          </p:nvPr>
        </p:nvGraphicFramePr>
        <p:xfrm>
          <a:off x="1295400" y="1447800"/>
          <a:ext cx="9220200" cy="14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Visio" r:id="rId4" imgW="6270295" imgH="1004995" progId="Visio.Drawing.6">
                  <p:embed/>
                </p:oleObj>
              </mc:Choice>
              <mc:Fallback>
                <p:oleObj name="Visio" r:id="rId4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9220200" cy="1477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A7900C-8EBA-0340-BBD4-7DB86E9363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BE8F19-3195-4DB6-9486-BEBFC81CFD4F}" type="slidenum">
              <a:rPr lang="en-US" altLang="en-US" sz="1200">
                <a:solidFill>
                  <a:srgbClr val="898989"/>
                </a:solidFill>
              </a:rPr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A713544-777B-40D0-89F8-7E65D2665C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28677" name="Oval 5">
            <a:extLst>
              <a:ext uri="{FF2B5EF4-FFF2-40B4-BE49-F238E27FC236}">
                <a16:creationId xmlns:a16="http://schemas.microsoft.com/office/drawing/2014/main" xmlns="" id="{CB758B22-DE11-45E7-97FD-C9968838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491" y="4114802"/>
            <a:ext cx="1648691" cy="984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x </a:t>
            </a:r>
            <a:r>
              <a:rPr lang="en-US" altLang="en-US" sz="1800">
                <a:solidFill>
                  <a:prstClr val="black"/>
                </a:solidFill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xmlns="" id="{02BA9675-DC02-4140-82D2-0522AD368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7527" y="5099074"/>
            <a:ext cx="969818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xmlns="" id="{EF83825C-A326-43B8-8A74-AD471B2C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345" y="5099074"/>
            <a:ext cx="1066800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xmlns="" id="{839F340E-D249-4B7A-832D-C87C05BE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05047"/>
            <a:ext cx="872836" cy="3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 dirty="0" err="1">
                <a:solidFill>
                  <a:prstClr val="black"/>
                </a:solidFill>
              </a:rPr>
              <a:t>y</a:t>
            </a:r>
            <a:r>
              <a:rPr lang="en-US" altLang="en-US" sz="1600" baseline="-25000" dirty="0" err="1">
                <a:solidFill>
                  <a:prstClr val="black"/>
                </a:solidFill>
              </a:rPr>
              <a:t>left</a:t>
            </a:r>
            <a:endParaRPr lang="en-US" altLang="en-US" sz="1800" dirty="0">
              <a:solidFill>
                <a:prstClr val="black"/>
              </a:solidFill>
            </a:endParaRP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xmlns="" id="{4A855A4F-3D62-45AF-A88B-494C501D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0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 dirty="0" err="1">
                <a:solidFill>
                  <a:prstClr val="black"/>
                </a:solidFill>
              </a:rPr>
              <a:t>y</a:t>
            </a:r>
            <a:r>
              <a:rPr lang="en-US" altLang="en-US" sz="1600" baseline="-25000" dirty="0" err="1">
                <a:solidFill>
                  <a:prstClr val="black"/>
                </a:solidFill>
              </a:rPr>
              <a:t>right</a:t>
            </a:r>
            <a:endParaRPr lang="en-US" altLang="en-US" sz="1600" dirty="0">
              <a:solidFill>
                <a:prstClr val="black"/>
              </a:solidFill>
            </a:endParaRP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xmlns="" id="{4B8547C0-79C0-4F5A-ADA5-A73EB050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69204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True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xmlns="" id="{9E343018-CD3F-4A41-8D26-31BB7B13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236" y="4969204"/>
            <a:ext cx="126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prstClr val="black"/>
                </a:solidFill>
              </a:rPr>
              <a:t>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9699" name="Rectangle 6">
            <a:extLst>
              <a:ext uri="{FF2B5EF4-FFF2-40B4-BE49-F238E27FC236}">
                <a16:creationId xmlns:a16="http://schemas.microsoft.com/office/drawing/2014/main" xmlns="" id="{7DA00226-F7EA-4A93-901A-172FE6A950D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4953000"/>
            <a:ext cx="10160000" cy="143351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Summary</a:t>
            </a:r>
            <a:r>
              <a:rPr lang="en-US" alt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Training sets for the first 3 boosting </a:t>
            </a:r>
            <a:r>
              <a:rPr lang="en-US" altLang="en-US" dirty="0" smtClean="0"/>
              <a:t>rounds</a:t>
            </a:r>
            <a:endParaRPr lang="en-US" altLang="en-US" dirty="0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xmlns="" id="{818561EA-F77E-4F68-AD4D-256013F2E4B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600200"/>
            <a:ext cx="6553200" cy="3124200"/>
          </a:xfrm>
          <a:noFill/>
        </p:spPr>
      </p:pic>
      <p:pic>
        <p:nvPicPr>
          <p:cNvPr id="29704" name="Picture 140">
            <a:extLst>
              <a:ext uri="{FF2B5EF4-FFF2-40B4-BE49-F238E27FC236}">
                <a16:creationId xmlns:a16="http://schemas.microsoft.com/office/drawing/2014/main" xmlns="" id="{118B6DF9-2E87-4E76-8F2D-674C9ACD2772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5181600"/>
            <a:ext cx="5486400" cy="10747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4386F97-0A34-4C0E-9780-761A503788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29701" name="Line 7">
            <a:extLst>
              <a:ext uri="{FF2B5EF4-FFF2-40B4-BE49-F238E27FC236}">
                <a16:creationId xmlns:a16="http://schemas.microsoft.com/office/drawing/2014/main" xmlns="" id="{7FE58E1A-A0B8-4D3B-9B78-917DC8E0A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17526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02" name="Line 8">
            <a:extLst>
              <a:ext uri="{FF2B5EF4-FFF2-40B4-BE49-F238E27FC236}">
                <a16:creationId xmlns:a16="http://schemas.microsoft.com/office/drawing/2014/main" xmlns="" id="{E0EBFCEA-D238-401E-987B-66AC84F38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703" name="Line 9">
            <a:extLst>
              <a:ext uri="{FF2B5EF4-FFF2-40B4-BE49-F238E27FC236}">
                <a16:creationId xmlns:a16="http://schemas.microsoft.com/office/drawing/2014/main" xmlns="" id="{BE3354F1-15E7-4ADA-8E07-C106BAFDA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9624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D366EC3C-3A0C-4273-A552-0800A6D9D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60E405C7-1BCE-4A89-BFC2-B181F050BC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Weights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xmlns="" id="{30A50516-DD77-4974-9FF7-8C14793F461E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2068245"/>
            <a:ext cx="8534400" cy="1284555"/>
          </a:xfrm>
          <a:noFill/>
        </p:spPr>
      </p:pic>
      <p:pic>
        <p:nvPicPr>
          <p:cNvPr id="30725" name="Picture 443">
            <a:extLst>
              <a:ext uri="{FF2B5EF4-FFF2-40B4-BE49-F238E27FC236}">
                <a16:creationId xmlns:a16="http://schemas.microsoft.com/office/drawing/2014/main" xmlns="" id="{E6A83B52-0E70-4143-9EFF-D3E79107AC2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3886200"/>
            <a:ext cx="6934200" cy="18573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21D387-95D2-8B45-8477-D449F62F79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0CBE63-69E6-4729-8867-38637F1E08A5}" type="slidenum">
              <a:rPr lang="en-US" altLang="en-US" sz="1200">
                <a:solidFill>
                  <a:srgbClr val="898989"/>
                </a:solidFill>
              </a:rPr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FF2870-913E-4BC0-B796-3F1C0EF8A4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37288"/>
            <a:ext cx="58562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10/7/2020 Intro to Data Mining, 2nd Edition</a:t>
            </a:r>
          </a:p>
        </p:txBody>
      </p:sp>
      <p:sp>
        <p:nvSpPr>
          <p:cNvPr id="30726" name="Rectangle 445">
            <a:extLst>
              <a:ext uri="{FF2B5EF4-FFF2-40B4-BE49-F238E27FC236}">
                <a16:creationId xmlns:a16="http://schemas.microsoft.com/office/drawing/2014/main" xmlns="" id="{2EDA0966-0145-4433-A7AD-D385ECD53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6934200" cy="30480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solidFill>
                <a:prstClr val="black"/>
              </a:solidFill>
            </a:endParaRPr>
          </a:p>
        </p:txBody>
      </p:sp>
      <p:sp>
        <p:nvSpPr>
          <p:cNvPr id="30727" name="Text Box 446">
            <a:extLst>
              <a:ext uri="{FF2B5EF4-FFF2-40B4-BE49-F238E27FC236}">
                <a16:creationId xmlns:a16="http://schemas.microsoft.com/office/drawing/2014/main" xmlns="" id="{59F079A7-C0D7-45D2-9878-337B0C58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06425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Predicted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68533" y="1171945"/>
            <a:ext cx="4910667" cy="3683000"/>
            <a:chOff x="5275415" y="690798"/>
            <a:chExt cx="3683000" cy="2762250"/>
          </a:xfrm>
        </p:grpSpPr>
        <p:pic>
          <p:nvPicPr>
            <p:cNvPr id="2050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08000" y="4626345"/>
            <a:ext cx="112776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2-dimension to 1-dimension: Find a direction (a vector                   )</a:t>
            </a:r>
          </a:p>
          <a:p>
            <a:r>
              <a:rPr lang="en-US" sz="2667" dirty="0"/>
              <a:t>onto which to project the data so as to minimize the projection error.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0" y="5511297"/>
            <a:ext cx="11074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n-dimension to k-dimension: Find    vectors </a:t>
            </a:r>
          </a:p>
          <a:p>
            <a:r>
              <a:rPr lang="en-US" sz="2667" dirty="0"/>
              <a:t>onto which to project the data, so as to minimize the projection error.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66" y="5649360"/>
            <a:ext cx="154940" cy="238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7" y="5583320"/>
            <a:ext cx="2529840" cy="370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33" y="4695322"/>
            <a:ext cx="13614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0" y="1066800"/>
            <a:ext cx="14097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1438468"/>
            <a:ext cx="901700" cy="23114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680062" y="1291407"/>
            <a:ext cx="4095775" cy="3172857"/>
            <a:chOff x="838200" y="949289"/>
            <a:chExt cx="3158164" cy="253686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102" y="949289"/>
              <a:ext cx="177093" cy="11658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698" y="2665086"/>
              <a:ext cx="172666" cy="11658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PCA Problem </a:t>
            </a:r>
            <a:r>
              <a:rPr lang="en-US" dirty="0"/>
              <a:t>F</a:t>
            </a:r>
            <a:r>
              <a:rPr lang="en-US" dirty="0" smtClean="0"/>
              <a:t>ormulation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57739" y="1883146"/>
            <a:ext cx="10160000" cy="2728913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425946"/>
            <a:ext cx="11196956" cy="3952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6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Principal Component Analysis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95400"/>
            <a:ext cx="938287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Variance and Covariance:</a:t>
            </a:r>
          </a:p>
          <a:p>
            <a:pPr lvl="1"/>
            <a:r>
              <a:rPr lang="en-US" dirty="0" smtClean="0"/>
              <a:t>Measure of the “spread” of a set of points around their center of mass(mean)</a:t>
            </a:r>
          </a:p>
          <a:p>
            <a:r>
              <a:rPr lang="en-US" dirty="0" smtClean="0"/>
              <a:t>Variance:</a:t>
            </a:r>
          </a:p>
          <a:p>
            <a:pPr lvl="1"/>
            <a:r>
              <a:rPr lang="en-US" dirty="0" smtClean="0"/>
              <a:t>Measure of the deviation from the mean for points in one dimension</a:t>
            </a:r>
          </a:p>
          <a:p>
            <a:r>
              <a:rPr lang="en-US" dirty="0" smtClean="0"/>
              <a:t>Covariance:</a:t>
            </a:r>
          </a:p>
          <a:p>
            <a:pPr lvl="1"/>
            <a:r>
              <a:rPr lang="en-US" dirty="0" smtClean="0"/>
              <a:t>Measure of how much each of the dimensions vary from the mean with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respect to each other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ight Arrow 3"/>
          <p:cNvSpPr/>
          <p:nvPr/>
        </p:nvSpPr>
        <p:spPr>
          <a:xfrm>
            <a:off x="1311674" y="5410631"/>
            <a:ext cx="97155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3629" y="5090279"/>
            <a:ext cx="8762976" cy="12464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is measured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sees if there is a relation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between one dimension is the variance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8143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8610600" cy="5046529"/>
          </a:xfrm>
        </p:spPr>
      </p:pic>
      <p:sp>
        <p:nvSpPr>
          <p:cNvPr id="5" name="TextBox 4"/>
          <p:cNvSpPr txBox="1"/>
          <p:nvPr/>
        </p:nvSpPr>
        <p:spPr>
          <a:xfrm>
            <a:off x="2057400" y="6096000"/>
            <a:ext cx="434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Positive: Both dimensions increase or decrease together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77000" y="58674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Negative: While one increase the other decrease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to find relationships between dimensions in high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70" y="3183890"/>
            <a:ext cx="6965950" cy="124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8175" y="4748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Sample mean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8275" y="4001294"/>
            <a:ext cx="0" cy="74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Model II</a:t>
            </a:r>
            <a:br>
              <a:rPr lang="en-US" dirty="0" smtClean="0"/>
            </a:br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12254" y="3863340"/>
            <a:ext cx="891540" cy="70866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1780" y="3863340"/>
            <a:ext cx="5392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zero vector can not be an eigenvector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value zero can be eigenvalue 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1201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59078"/>
              </p:ext>
            </p:extLst>
          </p:nvPr>
        </p:nvGraphicFramePr>
        <p:xfrm>
          <a:off x="2795532" y="3499097"/>
          <a:ext cx="7591828" cy="335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Equation" r:id="rId4" imgW="3378200" imgH="1638300" progId="Equation.3">
                  <p:embed/>
                </p:oleObj>
              </mc:Choice>
              <mc:Fallback>
                <p:oleObj name="Equation" r:id="rId4" imgW="3378200" imgH="163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32" y="3499097"/>
                        <a:ext cx="7591828" cy="3358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597851" y="3545369"/>
            <a:ext cx="1911173" cy="152846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Example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91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78812" y="1112344"/>
            <a:ext cx="310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Ax -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  <a:p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808" y="2571976"/>
            <a:ext cx="1946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 = 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altLang="zh-TW" sz="3600" b="1" dirty="0" err="1" smtClean="0">
                <a:solidFill>
                  <a:srgbClr val="0070C0"/>
                </a:solidFill>
              </a:rPr>
              <a:t>Bx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8808" y="4071949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x = B</a:t>
            </a:r>
            <a:r>
              <a:rPr lang="en-US" altLang="zh-TW" sz="3600" b="1" baseline="30000" dirty="0" smtClean="0">
                <a:solidFill>
                  <a:srgbClr val="0070C0"/>
                </a:solidFill>
              </a:rPr>
              <a:t>-1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0 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511" y="2874711"/>
            <a:ext cx="39639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we define a new matrix B: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7392" y="4156587"/>
            <a:ext cx="2672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B has an inverse: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>
            <a:off x="8516732" y="3964227"/>
            <a:ext cx="2858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BUT</a:t>
            </a:r>
            <a:r>
              <a:rPr lang="en-US" sz="2500" b="1" smtClean="0">
                <a:solidFill>
                  <a:srgbClr val="FF0000"/>
                </a:solidFill>
              </a:rPr>
              <a:t>! </a:t>
            </a:r>
            <a:r>
              <a:rPr lang="en-US" sz="2500" b="1" dirty="0" smtClean="0">
                <a:solidFill>
                  <a:srgbClr val="FF0000"/>
                </a:solidFill>
              </a:rPr>
              <a:t>an eigenvector cannot be zero!!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1265" y="5033956"/>
            <a:ext cx="6801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/>
              <a:t>x will be an eigenvector of A if and only if  B does not have an inverse, or equivalently </a:t>
            </a:r>
            <a:r>
              <a:rPr lang="en-US" sz="2500" b="1" dirty="0" err="1" smtClean="0"/>
              <a:t>det</a:t>
            </a:r>
            <a:r>
              <a:rPr lang="en-US" sz="2500" b="1" dirty="0" smtClean="0"/>
              <a:t>(B)=0 :</a:t>
            </a:r>
            <a:endParaRPr lang="en-US" sz="2500" b="1" dirty="0"/>
          </a:p>
        </p:txBody>
      </p:sp>
      <p:sp>
        <p:nvSpPr>
          <p:cNvPr id="12" name="Rectangle 11"/>
          <p:cNvSpPr/>
          <p:nvPr/>
        </p:nvSpPr>
        <p:spPr>
          <a:xfrm>
            <a:off x="5348020" y="5895730"/>
            <a:ext cx="2849306" cy="64633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600" b="1" dirty="0" err="1" smtClean="0">
                <a:solidFill>
                  <a:srgbClr val="0070C0"/>
                </a:solidFill>
                <a:sym typeface="Symbol" charset="2"/>
              </a:rPr>
              <a:t>det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 = 0</a:t>
            </a:r>
            <a:endParaRPr lang="en-US" altLang="zh-TW" sz="3600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56464" y="1381897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36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3600" b="1" dirty="0" smtClean="0">
                <a:solidFill>
                  <a:srgbClr val="7030A0"/>
                </a:solidFill>
              </a:rPr>
              <a:t>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28722" y="170506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9015" y="314175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28722" y="439511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748335" y="5044496"/>
            <a:ext cx="1183341" cy="80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4123779"/>
            <a:ext cx="527691" cy="5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143000"/>
            <a:ext cx="10160000" cy="2728913"/>
          </a:xfrm>
        </p:spPr>
        <p:txBody>
          <a:bodyPr>
            <a:noAutofit/>
          </a:bodyPr>
          <a:lstStyle/>
          <a:p>
            <a:pPr>
              <a:buFont typeface="Wingdings" charset="2"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1: </a:t>
            </a:r>
            <a:r>
              <a:rPr lang="en-US" altLang="zh-TW" dirty="0"/>
              <a:t>Find the eigenvalues of</a:t>
            </a:r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r>
              <a:rPr lang="en-US" altLang="zh-TW" dirty="0"/>
              <a:t>       </a:t>
            </a:r>
          </a:p>
          <a:p>
            <a:pPr>
              <a:buFont typeface="Wingdings" charset="2"/>
              <a:buNone/>
            </a:pPr>
            <a:r>
              <a:rPr lang="en-US" altLang="zh-TW" dirty="0"/>
              <a:t>two eigenvalues: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1,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 2  </a:t>
            </a:r>
          </a:p>
          <a:p>
            <a:pPr>
              <a:buFont typeface="Wingdings" charset="2"/>
              <a:buNone/>
            </a:pPr>
            <a:r>
              <a:rPr lang="en-US" altLang="zh-TW" i="1" dirty="0">
                <a:solidFill>
                  <a:srgbClr val="0070C0"/>
                </a:solidFill>
              </a:rPr>
              <a:t>Note:</a:t>
            </a:r>
            <a:r>
              <a:rPr lang="en-US" altLang="zh-TW" dirty="0"/>
              <a:t> The roots of the characteristic equation can be repeated. That is, </a:t>
            </a:r>
            <a:r>
              <a:rPr lang="el-GR" altLang="zh-TW" dirty="0"/>
              <a:t>λ</a:t>
            </a:r>
            <a:r>
              <a:rPr lang="en-US" altLang="zh-TW" baseline="-25000" dirty="0"/>
              <a:t>1</a:t>
            </a:r>
            <a:r>
              <a:rPr lang="en-US" altLang="zh-TW" dirty="0"/>
              <a:t> = </a:t>
            </a:r>
            <a:r>
              <a:rPr lang="el-GR" altLang="zh-TW" dirty="0"/>
              <a:t>λ</a:t>
            </a:r>
            <a:r>
              <a:rPr lang="en-US" altLang="zh-TW" baseline="-25000" dirty="0"/>
              <a:t>2</a:t>
            </a:r>
            <a:r>
              <a:rPr lang="en-US" altLang="zh-TW" dirty="0"/>
              <a:t> =…= </a:t>
            </a:r>
            <a:r>
              <a:rPr lang="el-GR" altLang="zh-TW" dirty="0"/>
              <a:t>λ</a:t>
            </a:r>
            <a:r>
              <a:rPr lang="en-US" altLang="zh-TW" baseline="-25000" dirty="0"/>
              <a:t>k</a:t>
            </a:r>
            <a:r>
              <a:rPr lang="en-US" altLang="zh-TW" dirty="0"/>
              <a:t>. If that happens, the eigenvalue is said to be of multiplicity k.</a:t>
            </a:r>
          </a:p>
          <a:p>
            <a:pPr>
              <a:buFontTx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2: </a:t>
            </a:r>
            <a:r>
              <a:rPr lang="en-US" altLang="zh-TW" dirty="0"/>
              <a:t>Find the </a:t>
            </a:r>
            <a:r>
              <a:rPr lang="en-US" altLang="zh-TW" dirty="0" smtClean="0"/>
              <a:t>eigenvalues of</a:t>
            </a: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r>
              <a:rPr lang="el-GR" altLang="zh-TW" dirty="0" smtClean="0"/>
              <a:t>λ</a:t>
            </a:r>
            <a:r>
              <a:rPr lang="en-US" altLang="zh-TW" dirty="0" smtClean="0"/>
              <a:t> = 2 is an eigenvector of multiplicity 3.</a:t>
            </a:r>
          </a:p>
          <a:p>
            <a:pPr>
              <a:buFont typeface="Wingdings" charset="2"/>
              <a:buNone/>
            </a:pPr>
            <a:endParaRPr lang="en-US" altLang="zh-TW" dirty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98758"/>
              </p:ext>
            </p:extLst>
          </p:nvPr>
        </p:nvGraphicFramePr>
        <p:xfrm>
          <a:off x="9220200" y="1676400"/>
          <a:ext cx="18065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0" name="Equation" r:id="rId4" imgW="876228" imgH="428655" progId="Equation.3">
                  <p:embed/>
                </p:oleObj>
              </mc:Choice>
              <mc:Fallback>
                <p:oleObj name="Equation" r:id="rId4" imgW="876228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0200" y="1676400"/>
                        <a:ext cx="180657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40074"/>
              </p:ext>
            </p:extLst>
          </p:nvPr>
        </p:nvGraphicFramePr>
        <p:xfrm>
          <a:off x="2895601" y="2057400"/>
          <a:ext cx="4876800" cy="128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1" name="Equation" r:id="rId6" imgW="2692400" imgH="711200" progId="Equation.3">
                  <p:embed/>
                </p:oleObj>
              </mc:Choice>
              <mc:Fallback>
                <p:oleObj name="Equation" r:id="rId6" imgW="2692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057400"/>
                        <a:ext cx="4876800" cy="1288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165493"/>
              </p:ext>
            </p:extLst>
          </p:nvPr>
        </p:nvGraphicFramePr>
        <p:xfrm>
          <a:off x="9067800" y="3886200"/>
          <a:ext cx="19081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2" name="Equation" r:id="rId8" imgW="914290" imgH="676184" progId="Equation.3">
                  <p:embed/>
                </p:oleObj>
              </mc:Choice>
              <mc:Fallback>
                <p:oleObj name="Equation" r:id="rId8" imgW="914290" imgH="6761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3886200"/>
                        <a:ext cx="19081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259204"/>
              </p:ext>
            </p:extLst>
          </p:nvPr>
        </p:nvGraphicFramePr>
        <p:xfrm>
          <a:off x="2743200" y="4495800"/>
          <a:ext cx="4876800" cy="125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3" name="Equation" r:id="rId10" imgW="2755900" imgH="711200" progId="Equation.3">
                  <p:embed/>
                </p:oleObj>
              </mc:Choice>
              <mc:Fallback>
                <p:oleObj name="Equation" r:id="rId10" imgW="2755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95800"/>
                        <a:ext cx="4876800" cy="1257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13" y="1593214"/>
            <a:ext cx="51943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2057400" cy="482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95800" y="4038600"/>
            <a:ext cx="3124200" cy="1905000"/>
            <a:chOff x="3368040" y="3759200"/>
            <a:chExt cx="3581400" cy="2311400"/>
          </a:xfrm>
        </p:grpSpPr>
        <p:grpSp>
          <p:nvGrpSpPr>
            <p:cNvPr id="10" name="Group 9"/>
            <p:cNvGrpSpPr/>
            <p:nvPr/>
          </p:nvGrpSpPr>
          <p:grpSpPr>
            <a:xfrm>
              <a:off x="3368040" y="3759200"/>
              <a:ext cx="3581400" cy="2311400"/>
              <a:chOff x="3368040" y="3759200"/>
              <a:chExt cx="3581400" cy="2311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040" y="3759200"/>
                <a:ext cx="3581400" cy="2311400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5552440" y="5634990"/>
                <a:ext cx="334010" cy="3314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680" y="5706931"/>
              <a:ext cx="318770" cy="29064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057909" y="1623678"/>
            <a:ext cx="1146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Input: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3048000"/>
            <a:ext cx="94980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Summarize a </a:t>
            </a:r>
            <a:r>
              <a:rPr lang="en-US" sz="3000" i="1" dirty="0" smtClean="0"/>
              <a:t>D</a:t>
            </a:r>
            <a:r>
              <a:rPr lang="en-US" sz="3000" dirty="0" smtClean="0"/>
              <a:t> dimensional vector </a:t>
            </a:r>
            <a:r>
              <a:rPr lang="en-US" sz="3000" i="1" dirty="0" smtClean="0"/>
              <a:t>X</a:t>
            </a:r>
            <a:r>
              <a:rPr lang="en-US" sz="3000" dirty="0" smtClean="0"/>
              <a:t> with </a:t>
            </a:r>
            <a:r>
              <a:rPr lang="en-US" sz="3000" i="1" dirty="0" smtClean="0"/>
              <a:t>K</a:t>
            </a:r>
            <a:r>
              <a:rPr lang="en-US" sz="3000" dirty="0" smtClean="0"/>
              <a:t> dimensional feature vector </a:t>
            </a:r>
            <a:r>
              <a:rPr lang="en-US" sz="3000" i="1" dirty="0" smtClean="0"/>
              <a:t>h(x)</a:t>
            </a:r>
            <a:endParaRPr lang="en-US" sz="3000" i="1" dirty="0"/>
          </a:p>
        </p:txBody>
      </p:sp>
      <p:sp>
        <p:nvSpPr>
          <p:cNvPr id="21" name="Rectangle 20"/>
          <p:cNvSpPr/>
          <p:nvPr/>
        </p:nvSpPr>
        <p:spPr>
          <a:xfrm>
            <a:off x="990600" y="2362200"/>
            <a:ext cx="3338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Set of basis vectors:</a:t>
            </a:r>
          </a:p>
        </p:txBody>
      </p:sp>
    </p:spTree>
    <p:extLst>
      <p:ext uri="{BB962C8B-B14F-4D97-AF65-F5344CB8AC3E}">
        <p14:creationId xmlns:p14="http://schemas.microsoft.com/office/powerpoint/2010/main" val="21196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14600"/>
            <a:ext cx="2146300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617649"/>
            <a:ext cx="2032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107185"/>
            <a:ext cx="22987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653285"/>
            <a:ext cx="43307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8385" y="2572184"/>
            <a:ext cx="495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Basis vectors are orthonormal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8384" y="4298977"/>
            <a:ext cx="48781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New data representation </a:t>
            </a:r>
            <a:r>
              <a:rPr lang="en-US" sz="3000" i="1" dirty="0" smtClean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21381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5800" y="2286000"/>
            <a:ext cx="4452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New data representation </a:t>
            </a:r>
            <a:r>
              <a:rPr lang="en-US" sz="2800" i="1" dirty="0" smtClean="0"/>
              <a:t>h(x)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971800"/>
            <a:ext cx="22860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724400"/>
            <a:ext cx="3708400" cy="850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657600"/>
            <a:ext cx="3886200" cy="8994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029200"/>
            <a:ext cx="410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Empirical mean of the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5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669"/>
            <a:ext cx="9321800" cy="4541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lang="en-US" sz="3200" b="1" spc="-4" dirty="0">
                <a:latin typeface="Arial"/>
                <a:cs typeface="Arial"/>
              </a:rPr>
              <a:t>1 of K coding mechanism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pPr marL="353760" indent="-34290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each data point </a:t>
            </a:r>
            <a:r>
              <a:rPr lang="en-US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we introduce a set of binary indicator variables  </a:t>
            </a:r>
            <a:endParaRPr lang="en-US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 indent="0">
              <a:spcBef>
                <a:spcPts val="86"/>
              </a:spcBef>
              <a:buNone/>
              <a:tabLst>
                <a:tab pos="303531" algn="l"/>
                <a:tab pos="304074" algn="l"/>
              </a:tabLst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such that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214">
              <a:spcBef>
                <a:spcPts val="86"/>
              </a:spcBef>
              <a:buFont typeface="Arial"/>
              <a:buChar char="•"/>
              <a:tabLst>
                <a:tab pos="303531" algn="l"/>
                <a:tab pos="304074" algn="l"/>
              </a:tabLst>
            </a:pPr>
            <a:endParaRPr lang="en-US" sz="28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 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=1,...,K describing which of the K clusters the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to, so that if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 cluster k then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nk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=1, and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nj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=0 for j not equal to k. </a:t>
            </a: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074" indent="-293757"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Example: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points and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pc="17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5"/>
          <p:cNvSpPr/>
          <p:nvPr/>
        </p:nvSpPr>
        <p:spPr>
          <a:xfrm>
            <a:off x="4191000" y="2286000"/>
            <a:ext cx="1303183" cy="53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0" y="4572000"/>
            <a:ext cx="2464318" cy="1628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8534400" y="1600200"/>
            <a:ext cx="14478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269"/>
            <a:ext cx="9321800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latin typeface="Arial"/>
                <a:cs typeface="Arial"/>
              </a:rPr>
              <a:t>K-means Cost</a:t>
            </a:r>
            <a:r>
              <a:rPr sz="4000" b="1" spc="-64" dirty="0">
                <a:latin typeface="Arial"/>
                <a:cs typeface="Arial"/>
              </a:rPr>
              <a:t> </a:t>
            </a:r>
            <a:r>
              <a:rPr sz="4000" b="1" spc="-4" dirty="0">
                <a:latin typeface="Arial"/>
                <a:cs typeface="Arial"/>
              </a:rPr>
              <a:t>Function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7475202" y="3731990"/>
            <a:ext cx="2125998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prototypes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58728" y="3807043"/>
            <a:ext cx="2947004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responsibilities</a:t>
            </a:r>
            <a:endParaRPr sz="32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2449744"/>
            <a:ext cx="3512802" cy="991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8823" y="2007890"/>
            <a:ext cx="1019777" cy="44185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800" spc="-9" dirty="0">
                <a:solidFill>
                  <a:srgbClr val="0099FF"/>
                </a:solidFill>
                <a:latin typeface="Comic Sans MS"/>
                <a:cs typeface="Comic Sans MS"/>
              </a:rPr>
              <a:t>d</a:t>
            </a:r>
            <a:r>
              <a:rPr sz="2800" spc="-4" dirty="0">
                <a:solidFill>
                  <a:srgbClr val="0099FF"/>
                </a:solidFill>
                <a:latin typeface="Comic Sans MS"/>
                <a:cs typeface="Comic Sans MS"/>
              </a:rPr>
              <a:t>at</a:t>
            </a:r>
            <a:r>
              <a:rPr sz="2800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0970" y="2198589"/>
            <a:ext cx="2042196" cy="1746265"/>
          </a:xfrm>
          <a:custGeom>
            <a:avLst/>
            <a:gdLst/>
            <a:ahLst/>
            <a:cxnLst/>
            <a:rect l="l" t="t" r="r" b="b"/>
            <a:pathLst>
              <a:path w="2388234" h="2042160">
                <a:moveTo>
                  <a:pt x="571500" y="1473720"/>
                </a:moveTo>
                <a:lnTo>
                  <a:pt x="569976" y="1466100"/>
                </a:lnTo>
                <a:lnTo>
                  <a:pt x="547116" y="1344180"/>
                </a:lnTo>
                <a:lnTo>
                  <a:pt x="452640" y="1423416"/>
                </a:lnTo>
                <a:lnTo>
                  <a:pt x="446544" y="1428000"/>
                </a:lnTo>
                <a:lnTo>
                  <a:pt x="445020" y="1437144"/>
                </a:lnTo>
                <a:lnTo>
                  <a:pt x="451116" y="1443240"/>
                </a:lnTo>
                <a:lnTo>
                  <a:pt x="455676" y="1449336"/>
                </a:lnTo>
                <a:lnTo>
                  <a:pt x="464820" y="1450860"/>
                </a:lnTo>
                <a:lnTo>
                  <a:pt x="470916" y="1446276"/>
                </a:lnTo>
                <a:lnTo>
                  <a:pt x="509714" y="1413675"/>
                </a:lnTo>
                <a:lnTo>
                  <a:pt x="496836" y="1452384"/>
                </a:lnTo>
                <a:lnTo>
                  <a:pt x="487680" y="1482864"/>
                </a:lnTo>
                <a:lnTo>
                  <a:pt x="466356" y="1546860"/>
                </a:lnTo>
                <a:lnTo>
                  <a:pt x="454164" y="1578876"/>
                </a:lnTo>
                <a:lnTo>
                  <a:pt x="441960" y="1612404"/>
                </a:lnTo>
                <a:lnTo>
                  <a:pt x="416064" y="1674876"/>
                </a:lnTo>
                <a:lnTo>
                  <a:pt x="379476" y="1744980"/>
                </a:lnTo>
                <a:lnTo>
                  <a:pt x="356616" y="1778520"/>
                </a:lnTo>
                <a:lnTo>
                  <a:pt x="321576" y="1818144"/>
                </a:lnTo>
                <a:lnTo>
                  <a:pt x="283476" y="1853196"/>
                </a:lnTo>
                <a:lnTo>
                  <a:pt x="219456" y="1900440"/>
                </a:lnTo>
                <a:lnTo>
                  <a:pt x="173736" y="1927860"/>
                </a:lnTo>
                <a:lnTo>
                  <a:pt x="100596" y="1967496"/>
                </a:lnTo>
                <a:lnTo>
                  <a:pt x="0" y="2016264"/>
                </a:lnTo>
                <a:lnTo>
                  <a:pt x="12204" y="2042160"/>
                </a:lnTo>
                <a:lnTo>
                  <a:pt x="112776" y="1993404"/>
                </a:lnTo>
                <a:lnTo>
                  <a:pt x="163080" y="1967496"/>
                </a:lnTo>
                <a:lnTo>
                  <a:pt x="187464" y="1953780"/>
                </a:lnTo>
                <a:lnTo>
                  <a:pt x="210324" y="1938540"/>
                </a:lnTo>
                <a:lnTo>
                  <a:pt x="234696" y="1924824"/>
                </a:lnTo>
                <a:lnTo>
                  <a:pt x="257556" y="1908060"/>
                </a:lnTo>
                <a:lnTo>
                  <a:pt x="278904" y="1892820"/>
                </a:lnTo>
                <a:lnTo>
                  <a:pt x="300240" y="1876056"/>
                </a:lnTo>
                <a:lnTo>
                  <a:pt x="341376" y="1837956"/>
                </a:lnTo>
                <a:lnTo>
                  <a:pt x="377964" y="1796796"/>
                </a:lnTo>
                <a:lnTo>
                  <a:pt x="403860" y="1760220"/>
                </a:lnTo>
                <a:lnTo>
                  <a:pt x="441960" y="1687080"/>
                </a:lnTo>
                <a:lnTo>
                  <a:pt x="469404" y="1623060"/>
                </a:lnTo>
                <a:lnTo>
                  <a:pt x="493776" y="1556016"/>
                </a:lnTo>
                <a:lnTo>
                  <a:pt x="515124" y="1491996"/>
                </a:lnTo>
                <a:lnTo>
                  <a:pt x="524256" y="1461516"/>
                </a:lnTo>
                <a:lnTo>
                  <a:pt x="528840" y="1447800"/>
                </a:lnTo>
                <a:lnTo>
                  <a:pt x="533400" y="1432560"/>
                </a:lnTo>
                <a:lnTo>
                  <a:pt x="533933" y="1430388"/>
                </a:lnTo>
                <a:lnTo>
                  <a:pt x="541020" y="1472196"/>
                </a:lnTo>
                <a:lnTo>
                  <a:pt x="542556" y="1479816"/>
                </a:lnTo>
                <a:lnTo>
                  <a:pt x="550176" y="1484376"/>
                </a:lnTo>
                <a:lnTo>
                  <a:pt x="551700" y="1484071"/>
                </a:lnTo>
                <a:lnTo>
                  <a:pt x="565416" y="1481340"/>
                </a:lnTo>
                <a:lnTo>
                  <a:pt x="571500" y="1473720"/>
                </a:lnTo>
                <a:close/>
              </a:path>
              <a:path w="2388234" h="2042160">
                <a:moveTo>
                  <a:pt x="1633740" y="25920"/>
                </a:moveTo>
                <a:lnTo>
                  <a:pt x="1620024" y="0"/>
                </a:lnTo>
                <a:lnTo>
                  <a:pt x="1569720" y="25920"/>
                </a:lnTo>
                <a:lnTo>
                  <a:pt x="1519440" y="53340"/>
                </a:lnTo>
                <a:lnTo>
                  <a:pt x="1470660" y="82296"/>
                </a:lnTo>
                <a:lnTo>
                  <a:pt x="1421904" y="112776"/>
                </a:lnTo>
                <a:lnTo>
                  <a:pt x="1376184" y="146316"/>
                </a:lnTo>
                <a:lnTo>
                  <a:pt x="1331976" y="182880"/>
                </a:lnTo>
                <a:lnTo>
                  <a:pt x="1292364" y="224040"/>
                </a:lnTo>
                <a:lnTo>
                  <a:pt x="1254264" y="269760"/>
                </a:lnTo>
                <a:lnTo>
                  <a:pt x="1246644" y="283476"/>
                </a:lnTo>
                <a:lnTo>
                  <a:pt x="1237500" y="295656"/>
                </a:lnTo>
                <a:lnTo>
                  <a:pt x="1229880" y="310896"/>
                </a:lnTo>
                <a:lnTo>
                  <a:pt x="1220736" y="326136"/>
                </a:lnTo>
                <a:lnTo>
                  <a:pt x="1205496" y="356616"/>
                </a:lnTo>
                <a:lnTo>
                  <a:pt x="1191780" y="390156"/>
                </a:lnTo>
                <a:lnTo>
                  <a:pt x="1178064" y="426720"/>
                </a:lnTo>
                <a:lnTo>
                  <a:pt x="1164336" y="461784"/>
                </a:lnTo>
                <a:lnTo>
                  <a:pt x="1139964" y="534936"/>
                </a:lnTo>
                <a:lnTo>
                  <a:pt x="1129296" y="571500"/>
                </a:lnTo>
                <a:lnTo>
                  <a:pt x="1118616" y="606564"/>
                </a:lnTo>
                <a:lnTo>
                  <a:pt x="1109484" y="640080"/>
                </a:lnTo>
                <a:lnTo>
                  <a:pt x="1107960" y="645160"/>
                </a:lnTo>
                <a:lnTo>
                  <a:pt x="1107960" y="745236"/>
                </a:lnTo>
                <a:lnTo>
                  <a:pt x="1080516" y="736104"/>
                </a:lnTo>
                <a:lnTo>
                  <a:pt x="1085100" y="737628"/>
                </a:lnTo>
                <a:lnTo>
                  <a:pt x="1107960" y="745236"/>
                </a:lnTo>
                <a:lnTo>
                  <a:pt x="1107960" y="645160"/>
                </a:lnTo>
                <a:lnTo>
                  <a:pt x="1097013" y="681570"/>
                </a:lnTo>
                <a:lnTo>
                  <a:pt x="1088136" y="641616"/>
                </a:lnTo>
                <a:lnTo>
                  <a:pt x="1086624" y="633996"/>
                </a:lnTo>
                <a:lnTo>
                  <a:pt x="1079004" y="627900"/>
                </a:lnTo>
                <a:lnTo>
                  <a:pt x="1063764" y="630936"/>
                </a:lnTo>
                <a:lnTo>
                  <a:pt x="1059180" y="638556"/>
                </a:lnTo>
                <a:lnTo>
                  <a:pt x="1060716" y="646176"/>
                </a:lnTo>
                <a:lnTo>
                  <a:pt x="1080516" y="739343"/>
                </a:lnTo>
                <a:lnTo>
                  <a:pt x="1086624" y="768096"/>
                </a:lnTo>
                <a:lnTo>
                  <a:pt x="1178064" y="685800"/>
                </a:lnTo>
                <a:lnTo>
                  <a:pt x="1184160" y="681240"/>
                </a:lnTo>
                <a:lnTo>
                  <a:pt x="1185684" y="672096"/>
                </a:lnTo>
                <a:lnTo>
                  <a:pt x="1179576" y="666000"/>
                </a:lnTo>
                <a:lnTo>
                  <a:pt x="1175016" y="659904"/>
                </a:lnTo>
                <a:lnTo>
                  <a:pt x="1165860" y="659904"/>
                </a:lnTo>
                <a:lnTo>
                  <a:pt x="1159776" y="664476"/>
                </a:lnTo>
                <a:lnTo>
                  <a:pt x="1122324" y="697331"/>
                </a:lnTo>
                <a:lnTo>
                  <a:pt x="1123200" y="693420"/>
                </a:lnTo>
                <a:lnTo>
                  <a:pt x="1136916" y="647700"/>
                </a:lnTo>
                <a:lnTo>
                  <a:pt x="1146060" y="614184"/>
                </a:lnTo>
                <a:lnTo>
                  <a:pt x="1167396" y="544080"/>
                </a:lnTo>
                <a:lnTo>
                  <a:pt x="1179576" y="507504"/>
                </a:lnTo>
                <a:lnTo>
                  <a:pt x="1191780" y="472440"/>
                </a:lnTo>
                <a:lnTo>
                  <a:pt x="1203960" y="435876"/>
                </a:lnTo>
                <a:lnTo>
                  <a:pt x="1231404" y="368820"/>
                </a:lnTo>
                <a:lnTo>
                  <a:pt x="1239024" y="353580"/>
                </a:lnTo>
                <a:lnTo>
                  <a:pt x="1246644" y="339864"/>
                </a:lnTo>
                <a:lnTo>
                  <a:pt x="1254264" y="324624"/>
                </a:lnTo>
                <a:lnTo>
                  <a:pt x="1277124" y="288036"/>
                </a:lnTo>
                <a:lnTo>
                  <a:pt x="1312176" y="243840"/>
                </a:lnTo>
                <a:lnTo>
                  <a:pt x="1351800" y="204216"/>
                </a:lnTo>
                <a:lnTo>
                  <a:pt x="1371600" y="187464"/>
                </a:lnTo>
                <a:lnTo>
                  <a:pt x="1392936" y="169176"/>
                </a:lnTo>
                <a:lnTo>
                  <a:pt x="1414284" y="152400"/>
                </a:lnTo>
                <a:lnTo>
                  <a:pt x="1437144" y="137160"/>
                </a:lnTo>
                <a:lnTo>
                  <a:pt x="1461516" y="121920"/>
                </a:lnTo>
                <a:lnTo>
                  <a:pt x="1484376" y="106680"/>
                </a:lnTo>
                <a:lnTo>
                  <a:pt x="1533156" y="79260"/>
                </a:lnTo>
                <a:lnTo>
                  <a:pt x="1583436" y="51816"/>
                </a:lnTo>
                <a:lnTo>
                  <a:pt x="1633740" y="25920"/>
                </a:lnTo>
                <a:close/>
              </a:path>
              <a:path w="2388234" h="2042160">
                <a:moveTo>
                  <a:pt x="2388120" y="1908060"/>
                </a:moveTo>
                <a:lnTo>
                  <a:pt x="2337816" y="1886724"/>
                </a:lnTo>
                <a:lnTo>
                  <a:pt x="2287536" y="1863864"/>
                </a:lnTo>
                <a:lnTo>
                  <a:pt x="2238756" y="1841004"/>
                </a:lnTo>
                <a:lnTo>
                  <a:pt x="2191524" y="1816620"/>
                </a:lnTo>
                <a:lnTo>
                  <a:pt x="2147316" y="1790700"/>
                </a:lnTo>
                <a:lnTo>
                  <a:pt x="2086356" y="1746516"/>
                </a:lnTo>
                <a:lnTo>
                  <a:pt x="2033016" y="1696224"/>
                </a:lnTo>
                <a:lnTo>
                  <a:pt x="2008644" y="1665744"/>
                </a:lnTo>
                <a:lnTo>
                  <a:pt x="1987296" y="1629156"/>
                </a:lnTo>
                <a:lnTo>
                  <a:pt x="1972056" y="1603260"/>
                </a:lnTo>
                <a:lnTo>
                  <a:pt x="1959876" y="1575816"/>
                </a:lnTo>
                <a:lnTo>
                  <a:pt x="1946160" y="1546860"/>
                </a:lnTo>
                <a:lnTo>
                  <a:pt x="1933956" y="1517916"/>
                </a:lnTo>
                <a:lnTo>
                  <a:pt x="1923300" y="1488960"/>
                </a:lnTo>
                <a:lnTo>
                  <a:pt x="1911096" y="1460004"/>
                </a:lnTo>
                <a:lnTo>
                  <a:pt x="1892820" y="1405140"/>
                </a:lnTo>
                <a:lnTo>
                  <a:pt x="1882368" y="1377264"/>
                </a:lnTo>
                <a:lnTo>
                  <a:pt x="1921776" y="1408176"/>
                </a:lnTo>
                <a:lnTo>
                  <a:pt x="1927860" y="1412760"/>
                </a:lnTo>
                <a:lnTo>
                  <a:pt x="1937016" y="1411236"/>
                </a:lnTo>
                <a:lnTo>
                  <a:pt x="1941576" y="1405140"/>
                </a:lnTo>
                <a:lnTo>
                  <a:pt x="1947684" y="1399044"/>
                </a:lnTo>
                <a:lnTo>
                  <a:pt x="1946160" y="1389900"/>
                </a:lnTo>
                <a:lnTo>
                  <a:pt x="1940064" y="1385316"/>
                </a:lnTo>
                <a:lnTo>
                  <a:pt x="1841004" y="1309116"/>
                </a:lnTo>
                <a:lnTo>
                  <a:pt x="1824240" y="1432560"/>
                </a:lnTo>
                <a:lnTo>
                  <a:pt x="1822716" y="1440180"/>
                </a:lnTo>
                <a:lnTo>
                  <a:pt x="1828800" y="1447800"/>
                </a:lnTo>
                <a:lnTo>
                  <a:pt x="1836420" y="1447800"/>
                </a:lnTo>
                <a:lnTo>
                  <a:pt x="1839480" y="1448409"/>
                </a:lnTo>
                <a:lnTo>
                  <a:pt x="1844040" y="1449336"/>
                </a:lnTo>
                <a:lnTo>
                  <a:pt x="1851660" y="1444764"/>
                </a:lnTo>
                <a:lnTo>
                  <a:pt x="1851660" y="1435620"/>
                </a:lnTo>
                <a:lnTo>
                  <a:pt x="1858010" y="1394917"/>
                </a:lnTo>
                <a:lnTo>
                  <a:pt x="1874520" y="1441716"/>
                </a:lnTo>
                <a:lnTo>
                  <a:pt x="1895856" y="1499616"/>
                </a:lnTo>
                <a:lnTo>
                  <a:pt x="1908060" y="1528584"/>
                </a:lnTo>
                <a:lnTo>
                  <a:pt x="1920240" y="1559064"/>
                </a:lnTo>
                <a:lnTo>
                  <a:pt x="1947684" y="1616976"/>
                </a:lnTo>
                <a:lnTo>
                  <a:pt x="1978164" y="1670316"/>
                </a:lnTo>
                <a:lnTo>
                  <a:pt x="2002536" y="1705356"/>
                </a:lnTo>
                <a:lnTo>
                  <a:pt x="2011680" y="1714500"/>
                </a:lnTo>
                <a:lnTo>
                  <a:pt x="2029980" y="1734324"/>
                </a:lnTo>
                <a:lnTo>
                  <a:pt x="2068080" y="1769376"/>
                </a:lnTo>
                <a:lnTo>
                  <a:pt x="2132076" y="1815096"/>
                </a:lnTo>
                <a:lnTo>
                  <a:pt x="2179320" y="1842516"/>
                </a:lnTo>
                <a:lnTo>
                  <a:pt x="2226576" y="1866900"/>
                </a:lnTo>
                <a:lnTo>
                  <a:pt x="2327160" y="1912620"/>
                </a:lnTo>
                <a:lnTo>
                  <a:pt x="2377440" y="1933956"/>
                </a:lnTo>
                <a:lnTo>
                  <a:pt x="2388120" y="190806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Minimizing the Cost</a:t>
            </a:r>
            <a:r>
              <a:rPr sz="2736" spc="-38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Function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366717"/>
            <a:ext cx="306573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E-step: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9" dirty="0">
                <a:solidFill>
                  <a:prstClr val="black"/>
                </a:solidFill>
                <a:latin typeface="Arial"/>
                <a:cs typeface="Arial"/>
              </a:rPr>
              <a:t>w.r.t.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1" y="3301944"/>
            <a:ext cx="30369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M-step: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1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w.r.t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1" y="5238474"/>
            <a:ext cx="6668495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Convergence guaranteed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since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there is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finite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number 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of possible settings for the</a:t>
            </a:r>
            <a:r>
              <a:rPr sz="2052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responsibilities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6197" y="1510248"/>
            <a:ext cx="368533" cy="173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7502" y="3410027"/>
            <a:ext cx="293471" cy="18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7" name="object 5"/>
          <p:cNvSpPr/>
          <p:nvPr/>
        </p:nvSpPr>
        <p:spPr>
          <a:xfrm>
            <a:off x="2493667" y="1981200"/>
            <a:ext cx="3512802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8" name="object 5"/>
          <p:cNvSpPr/>
          <p:nvPr/>
        </p:nvSpPr>
        <p:spPr>
          <a:xfrm>
            <a:off x="2722267" y="3886200"/>
            <a:ext cx="2143821" cy="761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86800" y="4419600"/>
            <a:ext cx="2780588" cy="2291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Measure of </a:t>
            </a:r>
            <a:r>
              <a:rPr lang="en-US" b="1" dirty="0" smtClean="0"/>
              <a:t>Information and Entropy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information (surprise element) conveyed by a message is inversely proportional to its probability of occurrence. That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</a:p>
          <a:p>
            <a:pPr marL="0" indent="0" algn="just"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17780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mathematical operator satisfies above properties is the logarithmic operator</a:t>
            </a:r>
            <a:r>
              <a:rPr lang="en-US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>
              <a:lnSpc>
                <a:spcPct val="110000"/>
              </a:lnSpc>
              <a:spcBef>
                <a:spcPts val="0"/>
              </a:spcBef>
              <a:buSzPts val="2400"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10000"/>
              </a:lnSpc>
              <a:spcBef>
                <a:spcPts val="0"/>
              </a:spcBef>
              <a:buSzPts val="24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Entropy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of discrete random variable X={x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aseline="-25000" dirty="0" err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 smtClean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since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(1/P(event))= -log</a:t>
            </a:r>
            <a:r>
              <a:rPr lang="en-US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P(event)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As uncertainty increases, entropy increases</a:t>
            </a:r>
            <a:endParaRPr lang="en-US" dirty="0"/>
          </a:p>
          <a:p>
            <a:pPr marL="342900">
              <a:lnSpc>
                <a:spcPct val="110000"/>
              </a:lnSpc>
              <a:spcBef>
                <a:spcPts val="48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Entropy across all values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80"/>
              </a:spcBef>
              <a:buSzPts val="24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4" name="Google Shape;6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133600"/>
            <a:ext cx="990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200400"/>
            <a:ext cx="2209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4495800"/>
            <a:ext cx="4876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3800" y="5791200"/>
            <a:ext cx="3200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Example</a:t>
                </a:r>
                <a:r>
                  <a:rPr lang="en-US" dirty="0"/>
                  <a:t>: </a:t>
                </a:r>
                <a:r>
                  <a:rPr lang="en-US" dirty="0" smtClean="0"/>
                  <a:t>the data </a:t>
                </a:r>
                <a:r>
                  <a:rPr lang="en-US" dirty="0"/>
                  <a:t>is the </a:t>
                </a:r>
                <a:r>
                  <a:rPr lang="en-US" dirty="0" smtClean="0"/>
                  <a:t>income of all </a:t>
                </a:r>
                <a:r>
                  <a:rPr lang="en-US" dirty="0"/>
                  <a:t>people in </a:t>
                </a:r>
                <a:r>
                  <a:rPr lang="en-US" dirty="0" smtClean="0"/>
                  <a:t>country G</a:t>
                </a:r>
                <a:endParaRPr lang="en-US" dirty="0"/>
              </a:p>
              <a:p>
                <a:pPr lvl="1"/>
                <a:r>
                  <a:rPr lang="en-US" dirty="0"/>
                  <a:t>Experience has shown that this data follows a Gaussian (Normal) distribution</a:t>
                </a:r>
              </a:p>
              <a:p>
                <a:pPr lvl="1"/>
                <a:r>
                  <a:rPr lang="en-US" dirty="0"/>
                  <a:t>Reminder: Normal distribution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mean</a:t>
                </a:r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standard deviation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The probability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latin typeface="Cambria Math"/>
                      </a:rPr>
                      <m:t>𝑋</m:t>
                    </m:r>
                    <m:r>
                      <a:rPr lang="en-US" sz="2000" i="1" dirty="0" smtClean="0">
                        <a:latin typeface="Cambria Math"/>
                      </a:rPr>
                      <m:t>|</m:t>
                    </m:r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 smtClean="0"/>
                  <a:t>as a function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is called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It is usually easier to work with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Log-Likelihood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Maximum Likelihood Estimation</a:t>
                </a:r>
              </a:p>
              <a:p>
                <a:pPr lvl="1"/>
                <a:r>
                  <a:rPr lang="en-US" sz="1800" dirty="0" smtClean="0"/>
                  <a:t>Find parameters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that maximize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𝐿𝐿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70C0"/>
                  </a:solidFill>
                </a:endParaRPr>
              </a:p>
              <a:p>
                <a:pPr marL="27432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2"/>
                <a:stretch>
                  <a:fillRect l="-540" t="-2500" b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𝜃</m:t>
                      </m:r>
                      <m:r>
                        <a:rPr lang="en-US" sz="2000" i="1">
                          <a:latin typeface="Cambria Math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270152" y="5955268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3515" y="5955268"/>
            <a:ext cx="173637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Variance</a:t>
            </a:r>
          </a:p>
        </p:txBody>
      </p:sp>
    </p:spTree>
    <p:extLst>
      <p:ext uri="{BB962C8B-B14F-4D97-AF65-F5344CB8AC3E}">
        <p14:creationId xmlns:p14="http://schemas.microsoft.com/office/powerpoint/2010/main" val="25462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3886" y="2057401"/>
            <a:ext cx="979714" cy="39188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19800" y="2057401"/>
            <a:ext cx="1828800" cy="3918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Our </a:t>
                </a:r>
                <a:r>
                  <a:rPr lang="en-US" dirty="0"/>
                  <a:t>model has the following </a:t>
                </a:r>
                <a:r>
                  <a:rPr lang="en-US" dirty="0" smtClean="0"/>
                  <a:t>parameters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9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all values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/>
                      </a:rPr>
                      <m:t>𝑋</m:t>
                    </m:r>
                    <m:r>
                      <a:rPr lang="en-US" sz="1900" i="1" dirty="0">
                        <a:latin typeface="Cambria Math"/>
                      </a:rPr>
                      <m:t> = </m:t>
                    </m:r>
                    <m:d>
                      <m:d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dirty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We want to estimate the parameters that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maximize</a:t>
                </a:r>
                <a:r>
                  <a:rPr lang="en-US" dirty="0" smtClean="0"/>
                  <a:t> the Likelihood of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  <a:blipFill rotWithShape="0">
                <a:blip r:embed="rId2"/>
                <a:stretch>
                  <a:fillRect l="-420" t="-2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07090" y="2743589"/>
            <a:ext cx="214712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Mixture probabilities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1" y="2743589"/>
            <a:ext cx="241213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Distribution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9194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Once we have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70C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smtClean="0"/>
                  <a:t>we can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estimate</a:t>
                </a:r>
                <a:r>
                  <a:rPr lang="en-US" sz="2000" dirty="0" smtClean="0"/>
                  <a:t>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membership probabilities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: </a:t>
                </a: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000" dirty="0" smtClean="0"/>
                  <a:t>This is the 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belongs to the country G or </a:t>
                </a:r>
                <a:r>
                  <a:rPr lang="en-US" sz="2000" dirty="0"/>
                  <a:t>C</a:t>
                </a:r>
                <a:r>
                  <a:rPr lang="en-US" sz="2000" dirty="0" smtClean="0"/>
                  <a:t> population (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cluster</a:t>
                </a:r>
                <a:r>
                  <a:rPr lang="en-US" sz="2000" dirty="0" smtClean="0"/>
                  <a:t>)</a:t>
                </a:r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  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  <a:blipFill rotWithShape="0">
                <a:blip r:embed="rId2"/>
                <a:stretch>
                  <a:fillRect l="-540" t="-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 (Expectation Maximization)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Initialize the values of the parameters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Θ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to some random values</a:t>
                </a:r>
              </a:p>
              <a:p>
                <a:r>
                  <a:rPr lang="en-US" sz="2000" dirty="0" smtClean="0"/>
                  <a:t>Repeat until convergence</a:t>
                </a:r>
              </a:p>
              <a:p>
                <a:pPr lvl="1"/>
                <a:r>
                  <a:rPr lang="en-US" sz="1800" dirty="0" smtClean="0">
                    <a:solidFill>
                      <a:srgbClr val="0070C0"/>
                    </a:solidFill>
                  </a:rPr>
                  <a:t>E-Step</a:t>
                </a:r>
                <a:r>
                  <a:rPr lang="en-US" sz="1800" dirty="0" smtClean="0"/>
                  <a:t>: Given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Θ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0070C0"/>
                    </a:solidFill>
                  </a:rPr>
                  <a:t>estimate</a:t>
                </a:r>
                <a:r>
                  <a:rPr lang="en-US" sz="1800" dirty="0" smtClean="0"/>
                  <a:t> the membership probabilities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M-Step</a:t>
                </a:r>
                <a:r>
                  <a:rPr lang="en-US" sz="1800" dirty="0" smtClean="0"/>
                  <a:t>: Compute the parameter values that (in expectation) </a:t>
                </a:r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maximize </a:t>
                </a:r>
                <a:r>
                  <a:rPr lang="en-US" sz="1800" dirty="0" smtClean="0"/>
                  <a:t>the data likelihood</a:t>
                </a:r>
              </a:p>
              <a:p>
                <a:pPr marL="274320" lvl="1" indent="0">
                  <a:buNone/>
                </a:pPr>
                <a:endParaRPr lang="en-US" sz="1800" dirty="0" smtClean="0"/>
              </a:p>
              <a:p>
                <a:pPr marL="27432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  <a:blipFill rotWithShape="0">
                <a:blip r:embed="rId2"/>
                <a:stretch>
                  <a:fillRect l="-540" t="-4219" b="-2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MLE Estimates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sz="2400" dirty="0"/>
                  <a:t>’s were fixed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3933" t="-5072" r="-2809" b="-1449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686800" y="2971800"/>
            <a:ext cx="3002828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Fraction of population in G,C</a:t>
            </a:r>
          </a:p>
        </p:txBody>
      </p:sp>
    </p:spTree>
    <p:extLst>
      <p:ext uri="{BB962C8B-B14F-4D97-AF65-F5344CB8AC3E}">
        <p14:creationId xmlns:p14="http://schemas.microsoft.com/office/powerpoint/2010/main" val="4199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20" dirty="0"/>
              <a:t>An</a:t>
            </a:r>
            <a:r>
              <a:rPr lang="en-IN" spc="-50" dirty="0"/>
              <a:t> </a:t>
            </a:r>
            <a:r>
              <a:rPr lang="en-IN" spc="15" dirty="0"/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Consider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perceptron with output 0/1 as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10" dirty="0" smtClean="0">
                <a:latin typeface="Arial"/>
                <a:cs typeface="Arial"/>
              </a:rPr>
              <a:t>shown</a:t>
            </a:r>
            <a:endParaRPr lang="en-IN" dirty="0"/>
          </a:p>
        </p:txBody>
      </p:sp>
      <p:sp>
        <p:nvSpPr>
          <p:cNvPr id="5" name="object 4"/>
          <p:cNvSpPr/>
          <p:nvPr/>
        </p:nvSpPr>
        <p:spPr>
          <a:xfrm>
            <a:off x="3188459" y="2177005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5"/>
          <p:cNvSpPr/>
          <p:nvPr/>
        </p:nvSpPr>
        <p:spPr>
          <a:xfrm>
            <a:off x="3209863" y="2198409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4" h="367665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6"/>
          <p:cNvSpPr/>
          <p:nvPr/>
        </p:nvSpPr>
        <p:spPr>
          <a:xfrm>
            <a:off x="3349649" y="2417641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7"/>
          <p:cNvSpPr/>
          <p:nvPr/>
        </p:nvSpPr>
        <p:spPr>
          <a:xfrm>
            <a:off x="3916138" y="256224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8"/>
          <p:cNvSpPr/>
          <p:nvPr/>
        </p:nvSpPr>
        <p:spPr>
          <a:xfrm>
            <a:off x="4602196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9"/>
          <p:cNvSpPr txBox="1"/>
          <p:nvPr/>
        </p:nvSpPr>
        <p:spPr>
          <a:xfrm>
            <a:off x="3976396" y="2252510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latin typeface="Arial"/>
                <a:cs typeface="Arial"/>
              </a:rPr>
              <a:t>σ</a:t>
            </a:r>
            <a:r>
              <a:rPr sz="1189" spc="89" dirty="0">
                <a:latin typeface="Lucida Sans Unicode"/>
                <a:cs typeface="Lucida Sans Unicode"/>
              </a:rPr>
              <a:t>(</a:t>
            </a:r>
            <a:r>
              <a:rPr sz="1189" i="1" spc="89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62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075539" y="1984387"/>
            <a:ext cx="1059530" cy="361146"/>
          </a:xfrm>
          <a:custGeom>
            <a:avLst/>
            <a:gdLst/>
            <a:ahLst/>
            <a:cxnLst/>
            <a:rect l="l" t="t" r="r" b="b"/>
            <a:pathLst>
              <a:path w="534669" h="182244">
                <a:moveTo>
                  <a:pt x="0" y="0"/>
                </a:moveTo>
                <a:lnTo>
                  <a:pt x="534485" y="181724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1"/>
          <p:cNvSpPr/>
          <p:nvPr/>
        </p:nvSpPr>
        <p:spPr>
          <a:xfrm>
            <a:off x="3093179" y="2296691"/>
            <a:ext cx="49076" cy="76759"/>
          </a:xfrm>
          <a:custGeom>
            <a:avLst/>
            <a:gdLst/>
            <a:ahLst/>
            <a:cxnLst/>
            <a:rect l="l" t="t" r="r" b="b"/>
            <a:pathLst>
              <a:path w="24765" h="38734">
                <a:moveTo>
                  <a:pt x="13071" y="0"/>
                </a:moveTo>
                <a:lnTo>
                  <a:pt x="13890" y="6833"/>
                </a:lnTo>
                <a:lnTo>
                  <a:pt x="17148" y="14622"/>
                </a:lnTo>
                <a:lnTo>
                  <a:pt x="21239" y="21437"/>
                </a:lnTo>
                <a:lnTo>
                  <a:pt x="24558" y="25351"/>
                </a:lnTo>
                <a:lnTo>
                  <a:pt x="19542" y="26431"/>
                </a:lnTo>
                <a:lnTo>
                  <a:pt x="12144" y="29340"/>
                </a:lnTo>
                <a:lnTo>
                  <a:pt x="4813" y="33529"/>
                </a:lnTo>
                <a:lnTo>
                  <a:pt x="0" y="38448"/>
                </a:lnTo>
              </a:path>
            </a:pathLst>
          </a:custGeom>
          <a:ln w="4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2"/>
          <p:cNvSpPr txBox="1"/>
          <p:nvPr/>
        </p:nvSpPr>
        <p:spPr>
          <a:xfrm>
            <a:off x="2337395" y="1855603"/>
            <a:ext cx="5473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r>
              <a:rPr sz="1486" spc="-341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=-30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2075539" y="256224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4"/>
          <p:cNvSpPr/>
          <p:nvPr/>
        </p:nvSpPr>
        <p:spPr>
          <a:xfrm>
            <a:off x="3104034" y="2522131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40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5"/>
          <p:cNvSpPr txBox="1"/>
          <p:nvPr/>
        </p:nvSpPr>
        <p:spPr>
          <a:xfrm>
            <a:off x="2318520" y="2253618"/>
            <a:ext cx="58513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>
              <a:latin typeface="Arial"/>
              <a:cs typeface="Arial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2075539" y="2779180"/>
            <a:ext cx="1059530" cy="275578"/>
          </a:xfrm>
          <a:custGeom>
            <a:avLst/>
            <a:gdLst/>
            <a:ahLst/>
            <a:cxnLst/>
            <a:rect l="l" t="t" r="r" b="b"/>
            <a:pathLst>
              <a:path w="534669" h="139065">
                <a:moveTo>
                  <a:pt x="0" y="138935"/>
                </a:moveTo>
                <a:lnTo>
                  <a:pt x="534366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7"/>
          <p:cNvSpPr/>
          <p:nvPr/>
        </p:nvSpPr>
        <p:spPr>
          <a:xfrm>
            <a:off x="3095158" y="2747848"/>
            <a:ext cx="47817" cy="78018"/>
          </a:xfrm>
          <a:custGeom>
            <a:avLst/>
            <a:gdLst/>
            <a:ahLst/>
            <a:cxnLst/>
            <a:rect l="l" t="t" r="r" b="b"/>
            <a:pathLst>
              <a:path w="24130" h="39369">
                <a:moveTo>
                  <a:pt x="0" y="0"/>
                </a:moveTo>
                <a:lnTo>
                  <a:pt x="4437" y="5255"/>
                </a:lnTo>
                <a:lnTo>
                  <a:pt x="11437" y="9967"/>
                </a:lnTo>
                <a:lnTo>
                  <a:pt x="18597" y="13408"/>
                </a:lnTo>
                <a:lnTo>
                  <a:pt x="23518" y="14852"/>
                </a:lnTo>
                <a:lnTo>
                  <a:pt x="19923" y="18510"/>
                </a:lnTo>
                <a:lnTo>
                  <a:pt x="15346" y="25003"/>
                </a:lnTo>
                <a:lnTo>
                  <a:pt x="11528" y="32527"/>
                </a:lnTo>
                <a:lnTo>
                  <a:pt x="10212" y="39278"/>
                </a:lnTo>
              </a:path>
            </a:pathLst>
          </a:custGeom>
          <a:ln w="40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8"/>
          <p:cNvSpPr txBox="1"/>
          <p:nvPr/>
        </p:nvSpPr>
        <p:spPr>
          <a:xfrm>
            <a:off x="1219200" y="1756356"/>
            <a:ext cx="1683670" cy="142684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Arial"/>
                <a:cs typeface="Arial"/>
              </a:rPr>
              <a:t>x</a:t>
            </a:r>
            <a:r>
              <a:rPr sz="2378" baseline="-13888" dirty="0">
                <a:latin typeface="Arial"/>
                <a:cs typeface="Arial"/>
              </a:rPr>
              <a:t>0</a:t>
            </a:r>
            <a:r>
              <a:rPr sz="2180" dirty="0">
                <a:latin typeface="Arial"/>
                <a:cs typeface="Arial"/>
              </a:rPr>
              <a:t>=+1</a:t>
            </a:r>
          </a:p>
          <a:p>
            <a:pPr marL="498318">
              <a:spcBef>
                <a:spcPts val="1744"/>
              </a:spcBef>
            </a:pP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 dirty="0">
              <a:latin typeface="Arial"/>
              <a:cs typeface="Arial"/>
            </a:endParaRPr>
          </a:p>
          <a:p>
            <a:pPr marL="498318">
              <a:spcBef>
                <a:spcPts val="1387"/>
              </a:spcBef>
              <a:tabLst>
                <a:tab pos="1123733" algn="l"/>
              </a:tabLst>
            </a:pPr>
            <a:r>
              <a:rPr sz="3270" i="1" spc="-14" baseline="2525" dirty="0">
                <a:latin typeface="Arial"/>
                <a:cs typeface="Arial"/>
              </a:rPr>
              <a:t>x</a:t>
            </a:r>
            <a:r>
              <a:rPr sz="2378" spc="-14" baseline="-6944" dirty="0">
                <a:latin typeface="Arial"/>
                <a:cs typeface="Arial"/>
              </a:rPr>
              <a:t>2	</a:t>
            </a: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r>
              <a:rPr sz="1486" spc="-355" baseline="-16666" dirty="0">
                <a:latin typeface="Arial"/>
                <a:cs typeface="Arial"/>
              </a:rPr>
              <a:t> </a:t>
            </a:r>
            <a:r>
              <a:rPr sz="1189" spc="-10" dirty="0">
                <a:latin typeface="Arial"/>
                <a:cs typeface="Arial"/>
              </a:rPr>
              <a:t>=+20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8104255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4"/>
          <p:cNvSpPr/>
          <p:nvPr/>
        </p:nvSpPr>
        <p:spPr>
          <a:xfrm>
            <a:off x="8666459" y="1204034"/>
            <a:ext cx="562482" cy="341012"/>
          </a:xfrm>
          <a:custGeom>
            <a:avLst/>
            <a:gdLst/>
            <a:ahLst/>
            <a:cxnLst/>
            <a:rect l="l" t="t" r="r" b="b"/>
            <a:pathLst>
              <a:path w="283845" h="172084">
                <a:moveTo>
                  <a:pt x="0" y="172072"/>
                </a:moveTo>
                <a:lnTo>
                  <a:pt x="283705" y="172072"/>
                </a:lnTo>
                <a:lnTo>
                  <a:pt x="28370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object 25"/>
          <p:cNvSpPr/>
          <p:nvPr/>
        </p:nvSpPr>
        <p:spPr>
          <a:xfrm>
            <a:off x="9228689" y="1204034"/>
            <a:ext cx="1126222" cy="341012"/>
          </a:xfrm>
          <a:custGeom>
            <a:avLst/>
            <a:gdLst/>
            <a:ahLst/>
            <a:cxnLst/>
            <a:rect l="l" t="t" r="r" b="b"/>
            <a:pathLst>
              <a:path w="568325" h="172084">
                <a:moveTo>
                  <a:pt x="0" y="172072"/>
                </a:moveTo>
                <a:lnTo>
                  <a:pt x="567740" y="172072"/>
                </a:lnTo>
                <a:lnTo>
                  <a:pt x="567740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26"/>
          <p:cNvSpPr txBox="1"/>
          <p:nvPr/>
        </p:nvSpPr>
        <p:spPr>
          <a:xfrm>
            <a:off x="8229535" y="1143000"/>
            <a:ext cx="199951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586405" algn="l"/>
                <a:tab pos="1148900" algn="l"/>
              </a:tabLst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r>
              <a:rPr sz="2378" baseline="-13888" dirty="0">
                <a:latin typeface="Arial"/>
                <a:cs typeface="Arial"/>
              </a:rPr>
              <a:t>	</a:t>
            </a:r>
            <a:r>
              <a:rPr sz="2180" spc="-10" dirty="0">
                <a:latin typeface="Arial"/>
                <a:cs typeface="Arial"/>
              </a:rPr>
              <a:t>Output</a:t>
            </a:r>
            <a:endParaRPr sz="2180">
              <a:latin typeface="Arial"/>
              <a:cs typeface="Arial"/>
            </a:endParaRPr>
          </a:p>
        </p:txBody>
      </p:sp>
      <p:sp>
        <p:nvSpPr>
          <p:cNvPr id="31" name="object 27"/>
          <p:cNvSpPr/>
          <p:nvPr/>
        </p:nvSpPr>
        <p:spPr>
          <a:xfrm>
            <a:off x="8104254" y="1550027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28"/>
          <p:cNvSpPr/>
          <p:nvPr/>
        </p:nvSpPr>
        <p:spPr>
          <a:xfrm>
            <a:off x="8104254" y="1610202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66366" y="2056184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53400" y="1580892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86800" y="1585874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01200" y="158362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3" name="object 28"/>
          <p:cNvSpPr/>
          <p:nvPr/>
        </p:nvSpPr>
        <p:spPr>
          <a:xfrm>
            <a:off x="8157311" y="2069216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4" name="Straight Connector 43"/>
          <p:cNvCxnSpPr/>
          <p:nvPr/>
        </p:nvCxnSpPr>
        <p:spPr>
          <a:xfrm>
            <a:off x="8219423" y="2515198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53400" y="2039906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96687" y="204488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601200" y="2042635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28"/>
          <p:cNvSpPr/>
          <p:nvPr/>
        </p:nvSpPr>
        <p:spPr>
          <a:xfrm>
            <a:off x="8193420" y="2506829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cxnSp>
        <p:nvCxnSpPr>
          <p:cNvPr id="49" name="Straight Connector 48"/>
          <p:cNvCxnSpPr/>
          <p:nvPr/>
        </p:nvCxnSpPr>
        <p:spPr>
          <a:xfrm>
            <a:off x="8321822" y="2952811"/>
            <a:ext cx="218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163310" y="2477519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732796" y="248250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604026" y="2480248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0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53" name="object 28"/>
          <p:cNvSpPr/>
          <p:nvPr/>
        </p:nvSpPr>
        <p:spPr>
          <a:xfrm>
            <a:off x="8265673" y="2944441"/>
            <a:ext cx="2249927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1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5" name="Rectangle 54"/>
          <p:cNvSpPr/>
          <p:nvPr/>
        </p:nvSpPr>
        <p:spPr>
          <a:xfrm>
            <a:off x="8153630" y="2915131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720060" y="2920113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591290" y="2917860"/>
            <a:ext cx="609600" cy="580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Helvetica" panose="020B0500000000000000" pitchFamily="34" charset="0"/>
              </a:rPr>
              <a:t>1</a:t>
            </a:r>
            <a:endParaRPr lang="en-IN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47" y="4495800"/>
            <a:ext cx="6096000" cy="20236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This perceptron computes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AND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30"/>
              </a:spcBef>
            </a:pPr>
            <a:endParaRPr lang="en-IN" dirty="0">
              <a:latin typeface="Helvetica" panose="020B0500000000000000" pitchFamily="34" charset="0"/>
              <a:cs typeface="Times New Roman"/>
            </a:endParaRPr>
          </a:p>
          <a:p>
            <a:pPr marL="859571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=-10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 </a:t>
            </a:r>
            <a:r>
              <a:rPr lang="en-IN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OR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0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=10, 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w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dirty="0">
                <a:latin typeface="Helvetica" panose="020B0500000000000000" pitchFamily="34" charset="0"/>
                <a:cs typeface="Arial"/>
              </a:rPr>
              <a:t>=-20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with single input 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gives </a:t>
            </a:r>
            <a:r>
              <a:rPr lang="en-IN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logical</a:t>
            </a:r>
            <a:r>
              <a:rPr lang="en-IN" spc="-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50" dirty="0" smtClean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NOT</a:t>
            </a: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r>
              <a:rPr lang="en-IN" spc="-10" dirty="0">
                <a:latin typeface="Arial"/>
                <a:cs typeface="Arial"/>
              </a:rPr>
              <a:t>XOR </a:t>
            </a:r>
            <a:r>
              <a:rPr lang="en-IN" spc="-5" dirty="0">
                <a:latin typeface="Arial"/>
                <a:cs typeface="Arial"/>
              </a:rPr>
              <a:t>is not </a:t>
            </a:r>
            <a:r>
              <a:rPr lang="en-IN" spc="-10" dirty="0">
                <a:latin typeface="Arial"/>
                <a:cs typeface="Arial"/>
              </a:rPr>
              <a:t>possible</a:t>
            </a:r>
            <a:endParaRPr lang="en-IN" dirty="0">
              <a:latin typeface="Arial"/>
              <a:cs typeface="Arial"/>
            </a:endParaRPr>
          </a:p>
          <a:p>
            <a:pPr marL="859571" indent="-285750">
              <a:spcBef>
                <a:spcPts val="654"/>
              </a:spcBef>
              <a:buFont typeface="Arial" panose="020B0604020202020204" pitchFamily="34" charset="0"/>
              <a:buChar char="•"/>
            </a:pP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20000" y="35052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Represents </a:t>
            </a:r>
            <a:r>
              <a:rPr lang="en-IN" b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b="1" spc="-4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b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boundary</a:t>
            </a:r>
            <a:endParaRPr lang="en-IN" b="1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58" name="object 29"/>
          <p:cNvSpPr/>
          <p:nvPr/>
        </p:nvSpPr>
        <p:spPr>
          <a:xfrm>
            <a:off x="7989497" y="6181089"/>
            <a:ext cx="3413900" cy="0"/>
          </a:xfrm>
          <a:custGeom>
            <a:avLst/>
            <a:gdLst/>
            <a:ahLst/>
            <a:cxnLst/>
            <a:rect l="l" t="t" r="r" b="b"/>
            <a:pathLst>
              <a:path w="1722754">
                <a:moveTo>
                  <a:pt x="0" y="0"/>
                </a:moveTo>
                <a:lnTo>
                  <a:pt x="172219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59" name="object 30"/>
          <p:cNvSpPr/>
          <p:nvPr/>
        </p:nvSpPr>
        <p:spPr>
          <a:xfrm>
            <a:off x="11372207" y="6140973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0" name="object 31"/>
          <p:cNvSpPr txBox="1"/>
          <p:nvPr/>
        </p:nvSpPr>
        <p:spPr>
          <a:xfrm>
            <a:off x="11309898" y="6180321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32"/>
          <p:cNvSpPr/>
          <p:nvPr/>
        </p:nvSpPr>
        <p:spPr>
          <a:xfrm>
            <a:off x="8203513" y="4052414"/>
            <a:ext cx="0" cy="2343045"/>
          </a:xfrm>
          <a:custGeom>
            <a:avLst/>
            <a:gdLst/>
            <a:ahLst/>
            <a:cxnLst/>
            <a:rect l="l" t="t" r="r" b="b"/>
            <a:pathLst>
              <a:path h="1182370">
                <a:moveTo>
                  <a:pt x="0" y="118219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2" name="object 33"/>
          <p:cNvSpPr/>
          <p:nvPr/>
        </p:nvSpPr>
        <p:spPr>
          <a:xfrm>
            <a:off x="8163396" y="4044893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3" name="object 34"/>
          <p:cNvSpPr txBox="1"/>
          <p:nvPr/>
        </p:nvSpPr>
        <p:spPr>
          <a:xfrm>
            <a:off x="7924362" y="3886200"/>
            <a:ext cx="19630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35"/>
          <p:cNvSpPr txBox="1"/>
          <p:nvPr/>
        </p:nvSpPr>
        <p:spPr>
          <a:xfrm rot="2700000">
            <a:off x="8204563" y="5277744"/>
            <a:ext cx="170296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2"/>
              </a:lnSpc>
            </a:pPr>
            <a:r>
              <a:rPr sz="1189" i="1" spc="139" dirty="0">
                <a:solidFill>
                  <a:prstClr val="black"/>
                </a:solidFill>
                <a:latin typeface="DejaVu Sans"/>
                <a:cs typeface="DejaVu Sans"/>
              </a:rPr>
              <a:t>−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30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17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+</a:t>
            </a:r>
            <a:r>
              <a:rPr sz="1189" spc="-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1486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spc="-59" baseline="-166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=</a:t>
            </a:r>
            <a:r>
              <a:rPr sz="1189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36"/>
          <p:cNvSpPr txBox="1"/>
          <p:nvPr/>
        </p:nvSpPr>
        <p:spPr>
          <a:xfrm>
            <a:off x="9967116" y="5011843"/>
            <a:ext cx="75375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20" dirty="0">
                <a:solidFill>
                  <a:srgbClr val="00A650"/>
                </a:solidFill>
                <a:latin typeface="Arial"/>
                <a:cs typeface="Arial"/>
              </a:rPr>
              <a:t>+ve</a:t>
            </a:r>
            <a:r>
              <a:rPr sz="1189" spc="-89" dirty="0">
                <a:solidFill>
                  <a:srgbClr val="00A65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A65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37"/>
          <p:cNvSpPr/>
          <p:nvPr/>
        </p:nvSpPr>
        <p:spPr>
          <a:xfrm>
            <a:off x="9907043" y="4998519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7" name="object 38"/>
          <p:cNvSpPr/>
          <p:nvPr/>
        </p:nvSpPr>
        <p:spPr>
          <a:xfrm>
            <a:off x="9912049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8" name="object 39"/>
          <p:cNvSpPr/>
          <p:nvPr/>
        </p:nvSpPr>
        <p:spPr>
          <a:xfrm>
            <a:off x="10775351" y="4998520"/>
            <a:ext cx="0" cy="303262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152717"/>
                </a:moveTo>
                <a:lnTo>
                  <a:pt x="0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9907043" y="5301151"/>
            <a:ext cx="874552" cy="0"/>
          </a:xfrm>
          <a:custGeom>
            <a:avLst/>
            <a:gdLst/>
            <a:ahLst/>
            <a:cxnLst/>
            <a:rect l="l" t="t" r="r" b="b"/>
            <a:pathLst>
              <a:path w="441325">
                <a:moveTo>
                  <a:pt x="0" y="0"/>
                </a:moveTo>
                <a:lnTo>
                  <a:pt x="440702" y="0"/>
                </a:lnTo>
              </a:path>
            </a:pathLst>
          </a:custGeom>
          <a:ln w="5054">
            <a:solidFill>
              <a:srgbClr val="00A65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0" name="object 41"/>
          <p:cNvSpPr txBox="1"/>
          <p:nvPr/>
        </p:nvSpPr>
        <p:spPr>
          <a:xfrm>
            <a:off x="8305800" y="5638800"/>
            <a:ext cx="826735" cy="221117"/>
          </a:xfrm>
          <a:prstGeom prst="rect">
            <a:avLst/>
          </a:prstGeom>
          <a:ln w="5054">
            <a:solidFill>
              <a:srgbClr val="FF0000"/>
            </a:solidFill>
          </a:ln>
        </p:spPr>
        <p:txBody>
          <a:bodyPr vert="horz" wrap="square" lIns="0" tIns="37750" rIns="0" bIns="0" rtlCol="0">
            <a:spAutoFit/>
          </a:bodyPr>
          <a:lstStyle/>
          <a:p>
            <a:pPr marL="79278">
              <a:spcBef>
                <a:spcPts val="297"/>
              </a:spcBef>
            </a:pPr>
            <a:r>
              <a:rPr sz="1189" spc="-20" dirty="0">
                <a:solidFill>
                  <a:srgbClr val="FF0000"/>
                </a:solidFill>
                <a:latin typeface="Arial"/>
                <a:cs typeface="Arial"/>
              </a:rPr>
              <a:t>-ve</a:t>
            </a:r>
            <a:r>
              <a:rPr sz="1189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42"/>
          <p:cNvSpPr/>
          <p:nvPr/>
        </p:nvSpPr>
        <p:spPr>
          <a:xfrm>
            <a:off x="8096499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2" name="object 43"/>
          <p:cNvSpPr/>
          <p:nvPr/>
        </p:nvSpPr>
        <p:spPr>
          <a:xfrm>
            <a:off x="8096499" y="5003970"/>
            <a:ext cx="214032" cy="214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3" name="object 44"/>
          <p:cNvSpPr/>
          <p:nvPr/>
        </p:nvSpPr>
        <p:spPr>
          <a:xfrm>
            <a:off x="9166602" y="6074075"/>
            <a:ext cx="214032" cy="214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4" name="object 45"/>
          <p:cNvSpPr/>
          <p:nvPr/>
        </p:nvSpPr>
        <p:spPr>
          <a:xfrm>
            <a:off x="9166602" y="5003970"/>
            <a:ext cx="214032" cy="214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75" name="object 46"/>
          <p:cNvSpPr/>
          <p:nvPr/>
        </p:nvSpPr>
        <p:spPr>
          <a:xfrm>
            <a:off x="7772400" y="4191000"/>
            <a:ext cx="2247411" cy="2247411"/>
          </a:xfrm>
          <a:custGeom>
            <a:avLst/>
            <a:gdLst/>
            <a:ahLst/>
            <a:cxnLst/>
            <a:rect l="l" t="t" r="r" b="b"/>
            <a:pathLst>
              <a:path w="1134110" h="1134110">
                <a:moveTo>
                  <a:pt x="0" y="0"/>
                </a:moveTo>
                <a:lnTo>
                  <a:pt x="5538" y="5538"/>
                </a:lnTo>
                <a:lnTo>
                  <a:pt x="18707" y="18707"/>
                </a:lnTo>
                <a:lnTo>
                  <a:pt x="34333" y="34333"/>
                </a:lnTo>
                <a:lnTo>
                  <a:pt x="47247" y="47247"/>
                </a:lnTo>
                <a:lnTo>
                  <a:pt x="58316" y="58317"/>
                </a:lnTo>
                <a:lnTo>
                  <a:pt x="94494" y="94494"/>
                </a:lnTo>
                <a:lnTo>
                  <a:pt x="130671" y="130671"/>
                </a:lnTo>
                <a:lnTo>
                  <a:pt x="141741" y="141741"/>
                </a:lnTo>
                <a:lnTo>
                  <a:pt x="152811" y="152811"/>
                </a:lnTo>
                <a:lnTo>
                  <a:pt x="165364" y="165365"/>
                </a:lnTo>
                <a:lnTo>
                  <a:pt x="177918" y="177919"/>
                </a:lnTo>
                <a:lnTo>
                  <a:pt x="188988" y="188989"/>
                </a:lnTo>
                <a:lnTo>
                  <a:pt x="200058" y="200058"/>
                </a:lnTo>
                <a:lnTo>
                  <a:pt x="212612" y="212612"/>
                </a:lnTo>
                <a:lnTo>
                  <a:pt x="225166" y="225166"/>
                </a:lnTo>
                <a:lnTo>
                  <a:pt x="236236" y="236236"/>
                </a:lnTo>
                <a:lnTo>
                  <a:pt x="247305" y="247306"/>
                </a:lnTo>
                <a:lnTo>
                  <a:pt x="259859" y="259859"/>
                </a:lnTo>
                <a:lnTo>
                  <a:pt x="272413" y="272413"/>
                </a:lnTo>
                <a:lnTo>
                  <a:pt x="283483" y="283483"/>
                </a:lnTo>
                <a:lnTo>
                  <a:pt x="294553" y="294553"/>
                </a:lnTo>
                <a:lnTo>
                  <a:pt x="307107" y="307107"/>
                </a:lnTo>
                <a:lnTo>
                  <a:pt x="319660" y="319661"/>
                </a:lnTo>
                <a:lnTo>
                  <a:pt x="330730" y="330730"/>
                </a:lnTo>
                <a:lnTo>
                  <a:pt x="341800" y="341800"/>
                </a:lnTo>
                <a:lnTo>
                  <a:pt x="354354" y="354354"/>
                </a:lnTo>
                <a:lnTo>
                  <a:pt x="366908" y="366908"/>
                </a:lnTo>
                <a:lnTo>
                  <a:pt x="377978" y="377978"/>
                </a:lnTo>
                <a:lnTo>
                  <a:pt x="389047" y="389048"/>
                </a:lnTo>
                <a:lnTo>
                  <a:pt x="401601" y="401601"/>
                </a:lnTo>
                <a:lnTo>
                  <a:pt x="414155" y="414155"/>
                </a:lnTo>
                <a:lnTo>
                  <a:pt x="425225" y="425225"/>
                </a:lnTo>
                <a:lnTo>
                  <a:pt x="436295" y="436295"/>
                </a:lnTo>
                <a:lnTo>
                  <a:pt x="448848" y="448849"/>
                </a:lnTo>
                <a:lnTo>
                  <a:pt x="461402" y="461402"/>
                </a:lnTo>
                <a:lnTo>
                  <a:pt x="472472" y="472472"/>
                </a:lnTo>
                <a:lnTo>
                  <a:pt x="483542" y="483542"/>
                </a:lnTo>
                <a:lnTo>
                  <a:pt x="496096" y="496096"/>
                </a:lnTo>
                <a:lnTo>
                  <a:pt x="508650" y="508650"/>
                </a:lnTo>
                <a:lnTo>
                  <a:pt x="519719" y="519720"/>
                </a:lnTo>
                <a:lnTo>
                  <a:pt x="530789" y="530789"/>
                </a:lnTo>
                <a:lnTo>
                  <a:pt x="543343" y="543343"/>
                </a:lnTo>
                <a:lnTo>
                  <a:pt x="555897" y="555897"/>
                </a:lnTo>
                <a:lnTo>
                  <a:pt x="566967" y="566967"/>
                </a:lnTo>
                <a:lnTo>
                  <a:pt x="578036" y="578037"/>
                </a:lnTo>
                <a:lnTo>
                  <a:pt x="590590" y="590590"/>
                </a:lnTo>
                <a:lnTo>
                  <a:pt x="603144" y="603144"/>
                </a:lnTo>
                <a:lnTo>
                  <a:pt x="614214" y="614214"/>
                </a:lnTo>
                <a:lnTo>
                  <a:pt x="625284" y="625284"/>
                </a:lnTo>
                <a:lnTo>
                  <a:pt x="637838" y="637838"/>
                </a:lnTo>
                <a:lnTo>
                  <a:pt x="650391" y="650392"/>
                </a:lnTo>
                <a:lnTo>
                  <a:pt x="661461" y="661461"/>
                </a:lnTo>
                <a:lnTo>
                  <a:pt x="672531" y="672531"/>
                </a:lnTo>
                <a:lnTo>
                  <a:pt x="685085" y="685085"/>
                </a:lnTo>
                <a:lnTo>
                  <a:pt x="697639" y="697639"/>
                </a:lnTo>
                <a:lnTo>
                  <a:pt x="708709" y="708709"/>
                </a:lnTo>
                <a:lnTo>
                  <a:pt x="719778" y="719778"/>
                </a:lnTo>
                <a:lnTo>
                  <a:pt x="732332" y="732332"/>
                </a:lnTo>
                <a:lnTo>
                  <a:pt x="744886" y="744886"/>
                </a:lnTo>
                <a:lnTo>
                  <a:pt x="755956" y="755956"/>
                </a:lnTo>
                <a:lnTo>
                  <a:pt x="767026" y="767026"/>
                </a:lnTo>
                <a:lnTo>
                  <a:pt x="779579" y="779580"/>
                </a:lnTo>
                <a:lnTo>
                  <a:pt x="792133" y="792133"/>
                </a:lnTo>
                <a:lnTo>
                  <a:pt x="803203" y="803203"/>
                </a:lnTo>
                <a:lnTo>
                  <a:pt x="814273" y="814273"/>
                </a:lnTo>
                <a:lnTo>
                  <a:pt x="826827" y="826827"/>
                </a:lnTo>
                <a:lnTo>
                  <a:pt x="839381" y="839381"/>
                </a:lnTo>
                <a:lnTo>
                  <a:pt x="850450" y="850451"/>
                </a:lnTo>
                <a:lnTo>
                  <a:pt x="861520" y="861520"/>
                </a:lnTo>
                <a:lnTo>
                  <a:pt x="874074" y="874074"/>
                </a:lnTo>
                <a:lnTo>
                  <a:pt x="886628" y="886628"/>
                </a:lnTo>
                <a:lnTo>
                  <a:pt x="897698" y="897698"/>
                </a:lnTo>
                <a:lnTo>
                  <a:pt x="908767" y="908768"/>
                </a:lnTo>
                <a:lnTo>
                  <a:pt x="921321" y="921321"/>
                </a:lnTo>
                <a:lnTo>
                  <a:pt x="933875" y="933875"/>
                </a:lnTo>
                <a:lnTo>
                  <a:pt x="944945" y="944945"/>
                </a:lnTo>
                <a:lnTo>
                  <a:pt x="956015" y="956015"/>
                </a:lnTo>
                <a:lnTo>
                  <a:pt x="968569" y="968569"/>
                </a:lnTo>
                <a:lnTo>
                  <a:pt x="981122" y="981122"/>
                </a:lnTo>
                <a:lnTo>
                  <a:pt x="992192" y="992192"/>
                </a:lnTo>
                <a:lnTo>
                  <a:pt x="1003262" y="1003262"/>
                </a:lnTo>
                <a:lnTo>
                  <a:pt x="1015816" y="1015816"/>
                </a:lnTo>
                <a:lnTo>
                  <a:pt x="1028370" y="1028370"/>
                </a:lnTo>
                <a:lnTo>
                  <a:pt x="1039440" y="1039440"/>
                </a:lnTo>
                <a:lnTo>
                  <a:pt x="1050509" y="1050509"/>
                </a:lnTo>
                <a:lnTo>
                  <a:pt x="1063063" y="1063063"/>
                </a:lnTo>
                <a:lnTo>
                  <a:pt x="1075617" y="1075617"/>
                </a:lnTo>
                <a:lnTo>
                  <a:pt x="1086687" y="1086687"/>
                </a:lnTo>
                <a:lnTo>
                  <a:pt x="1099600" y="1099600"/>
                </a:lnTo>
                <a:lnTo>
                  <a:pt x="1115227" y="1115227"/>
                </a:lnTo>
                <a:lnTo>
                  <a:pt x="1128395" y="1128395"/>
                </a:lnTo>
                <a:lnTo>
                  <a:pt x="1133934" y="1133934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  <p:bldP spid="59" grpId="0" animBg="1"/>
      <p:bldP spid="60" grpId="0"/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perceptron</a:t>
            </a:r>
            <a:r>
              <a:rPr lang="en-IN" spc="-70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Grp="1"/>
          </p:cNvGraphicFramePr>
          <p:nvPr>
            <p:extLst/>
          </p:nvPr>
        </p:nvGraphicFramePr>
        <p:xfrm>
          <a:off x="11430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4"/>
          <p:cNvSpPr/>
          <p:nvPr/>
        </p:nvSpPr>
        <p:spPr>
          <a:xfrm>
            <a:off x="2865519" y="5019756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2886923" y="5041160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3026709" y="5260390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593198" y="5404997"/>
            <a:ext cx="717259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387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7925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653479" y="5095262"/>
            <a:ext cx="607782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σ</a:t>
            </a:r>
            <a:r>
              <a:rPr sz="1189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(</a:t>
            </a:r>
            <a:r>
              <a:rPr sz="1189" i="1" spc="89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86" i="1" spc="-14" baseline="27777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86" i="1" spc="-162" baseline="277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89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89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)</a:t>
            </a:r>
            <a:endParaRPr sz="1189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752600" y="4506100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2765777" y="5134495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89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317960" y="4303118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2167068" y="4537862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1752599" y="5404997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2781094" y="5364882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1369601" y="5153358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1506863" y="527408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2167068" y="5096368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1752600" y="5623859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2767932" y="5599897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369601" y="5859643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506863" y="5980345"/>
            <a:ext cx="16232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58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2167068" y="5864363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486" spc="-14" baseline="-16666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86" baseline="-166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9247" y="3850827"/>
            <a:ext cx="261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71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Let us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assume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22732" y="1523536"/>
            <a:ext cx="6096000" cy="16106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9650">
              <a:lnSpc>
                <a:spcPts val="1230"/>
              </a:lnSpc>
            </a:pPr>
            <a:r>
              <a:rPr lang="pl-PL" spc="-2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We </a:t>
            </a:r>
            <a:r>
              <a:rPr lang="pl-PL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have </a:t>
            </a:r>
            <a:r>
              <a:rPr lang="pl-PL" spc="-1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following four</a:t>
            </a:r>
            <a:r>
              <a:rPr lang="pl-PL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equations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11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5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4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9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lang="pl-PL" i="1" spc="-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2352675">
              <a:spcBef>
                <a:spcPts val="330"/>
              </a:spcBef>
              <a:tabLst>
                <a:tab pos="4305300" algn="l"/>
              </a:tabLst>
            </a:pP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lang="pl-PL" spc="-10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pl-PL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lang="pl-PL" spc="10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pl-PL" i="1" spc="1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×</a:t>
            </a:r>
            <a:r>
              <a:rPr lang="pl-PL" i="1" spc="-7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 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lang="pl-PL" spc="6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lang="pl-PL" spc="-45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pl-PL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lang="pl-PL" i="1" spc="-8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lang="pl-PL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lang="pl-PL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	</a:t>
            </a:r>
            <a:r>
              <a:rPr lang="pl-PL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</a:t>
            </a:r>
            <a:endParaRPr lang="pl-PL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14800" y="3669268"/>
            <a:ext cx="537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9650">
              <a:spcBef>
                <a:spcPts val="220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(1)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i="1" spc="-55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lang="en-IN" i="1" spc="-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lang="en-IN" spc="-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17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i="1" spc="5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lang="en-IN" spc="5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0" name="object 25"/>
          <p:cNvSpPr txBox="1"/>
          <p:nvPr/>
        </p:nvSpPr>
        <p:spPr>
          <a:xfrm>
            <a:off x="6465675" y="4035917"/>
            <a:ext cx="389332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(2)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8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i="1" spc="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1" name="object 26"/>
          <p:cNvSpPr txBox="1"/>
          <p:nvPr/>
        </p:nvSpPr>
        <p:spPr>
          <a:xfrm>
            <a:off x="6465675" y="4376906"/>
            <a:ext cx="390968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(3) 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30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2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≥</a:t>
            </a:r>
            <a:r>
              <a:rPr spc="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 let 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14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396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7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7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6465675" y="4717893"/>
            <a:ext cx="3956246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By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(4) 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+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&lt;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that is</a:t>
            </a:r>
            <a:r>
              <a:rPr spc="-8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valid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6550915" y="5218262"/>
            <a:ext cx="382538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So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0</a:t>
            </a:r>
            <a:r>
              <a:rPr i="1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-73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pc="87" baseline="-13888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2</a:t>
            </a:r>
            <a:r>
              <a:rPr spc="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r>
              <a:rPr spc="-9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=</a:t>
            </a:r>
            <a:r>
              <a:rPr spc="-109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(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1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04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DejaVu Sans Condensed"/>
              </a:rPr>
              <a:t>−</a:t>
            </a:r>
            <a:r>
              <a:rPr spc="-5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59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,</a:t>
            </a:r>
            <a:r>
              <a:rPr i="1" spc="-416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 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1</a:t>
            </a:r>
            <a:r>
              <a:rPr i="1" spc="-30" dirty="0">
                <a:solidFill>
                  <a:prstClr val="black"/>
                </a:solidFill>
                <a:latin typeface="Helvetica" panose="020B0500000000000000" pitchFamily="34" charset="0"/>
                <a:cs typeface="Verdana"/>
              </a:rPr>
              <a:t>.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5</a:t>
            </a:r>
            <a:r>
              <a:rPr spc="-30" dirty="0">
                <a:solidFill>
                  <a:prstClr val="black"/>
                </a:solidFill>
                <a:latin typeface="Helvetica" panose="020B0500000000000000" pitchFamily="34" charset="0"/>
                <a:cs typeface="Lucida Sans Unicode"/>
              </a:rPr>
              <a:t>)</a:t>
            </a:r>
            <a:endParaRPr dirty="0">
              <a:solidFill>
                <a:prstClr val="black"/>
              </a:solidFill>
              <a:latin typeface="Helvetica" panose="020B0500000000000000" pitchFamily="34" charset="0"/>
              <a:cs typeface="Lucida Sans Unicode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490842" y="523182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6495850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6" name="object 31"/>
          <p:cNvSpPr/>
          <p:nvPr/>
        </p:nvSpPr>
        <p:spPr>
          <a:xfrm>
            <a:off x="10430403" y="5231829"/>
            <a:ext cx="0" cy="435389"/>
          </a:xfrm>
          <a:custGeom>
            <a:avLst/>
            <a:gdLst/>
            <a:ahLst/>
            <a:cxnLst/>
            <a:rect l="l" t="t" r="r" b="b"/>
            <a:pathLst>
              <a:path h="219710">
                <a:moveTo>
                  <a:pt x="0" y="21951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7" name="object 32"/>
          <p:cNvSpPr/>
          <p:nvPr/>
        </p:nvSpPr>
        <p:spPr>
          <a:xfrm>
            <a:off x="6490842" y="5666839"/>
            <a:ext cx="3944923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55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Helvetica" panose="020B0500000000000000" pitchFamily="34" charset="0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6476999" y="5643730"/>
            <a:ext cx="3972607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Other possibilities are also</a:t>
            </a:r>
            <a:r>
              <a:rPr spc="-149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pc="-10" dirty="0">
                <a:solidFill>
                  <a:srgbClr val="00A650"/>
                </a:solidFill>
                <a:latin typeface="Helvetica" panose="020B0500000000000000" pitchFamily="34" charset="0"/>
                <a:cs typeface="Arial"/>
              </a:rPr>
              <a:t>there</a:t>
            </a:r>
            <a:endParaRPr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4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/>
      <p:bldP spid="26" grpId="0"/>
      <p:bldP spid="27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Delta rule </a:t>
            </a:r>
            <a:r>
              <a:rPr lang="en-IN" spc="-30" dirty="0">
                <a:latin typeface="Helvetica" panose="020B0604020202020204" pitchFamily="34" charset="0"/>
                <a:cs typeface="Helvetica" panose="020B0604020202020204" pitchFamily="34" charset="0"/>
              </a:rPr>
              <a:t>converges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best-fit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approximation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of the 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lang="en-IN" spc="-2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Uses </a:t>
            </a:r>
            <a:r>
              <a:rPr lang="en-IN" spc="-2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gradient</a:t>
            </a:r>
            <a:r>
              <a:rPr lang="en-IN" spc="-10" dirty="0">
                <a:solidFill>
                  <a:srgbClr val="EC008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descent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>
              <a:spcBef>
                <a:spcPts val="664"/>
              </a:spcBef>
            </a:pP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Consider </a:t>
            </a:r>
            <a:r>
              <a:rPr lang="en-IN" u="sng" spc="-10" dirty="0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un-</a:t>
            </a:r>
            <a:r>
              <a:rPr lang="en-IN" u="sng" spc="-10" dirty="0" err="1" smtClean="0"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thresholded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perceptron</a:t>
            </a:r>
            <a:r>
              <a:rPr lang="en-IN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i.e., output</a:t>
            </a:r>
            <a:r>
              <a:rPr lang="en-IN" spc="-10" dirty="0" smtClean="0">
                <a:latin typeface="Arial"/>
                <a:cs typeface="Arial"/>
              </a:rPr>
              <a:t>  </a:t>
            </a:r>
          </a:p>
          <a:p>
            <a:pPr marL="25168">
              <a:spcBef>
                <a:spcPts val="664"/>
              </a:spcBef>
            </a:pPr>
            <a:r>
              <a:rPr lang="en-IN" spc="-5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Training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error is defined</a:t>
            </a:r>
            <a:r>
              <a:rPr lang="en-IN" spc="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10" dirty="0">
                <a:latin typeface="Helvetica" panose="020B0604020202020204" pitchFamily="34" charset="0"/>
                <a:cs typeface="Helvetica" panose="020B0604020202020204" pitchFamily="34" charset="0"/>
              </a:rPr>
              <a:t>as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object 9"/>
          <p:cNvSpPr txBox="1"/>
          <p:nvPr/>
        </p:nvSpPr>
        <p:spPr>
          <a:xfrm>
            <a:off x="5155636" y="3288503"/>
            <a:ext cx="44797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2348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990600" y="3810000"/>
            <a:ext cx="8229600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Gradient would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specify direction of steepest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increase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990600" y="4876800"/>
            <a:ext cx="5189934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</a:pP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Weights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learned as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990600" y="5410200"/>
            <a:ext cx="3064079" cy="29987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68068" indent="-342900">
              <a:spcBef>
                <a:spcPts val="178"/>
              </a:spcBef>
              <a:buFont typeface="Arial" panose="020B0604020202020204" pitchFamily="34" charset="0"/>
              <a:buChar char="•"/>
              <a:tabLst>
                <a:tab pos="2823804" algn="l"/>
              </a:tabLst>
            </a:pP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It can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seen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that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sp>
        <p:nvSpPr>
          <p:cNvPr id="27" name="object 28"/>
          <p:cNvSpPr txBox="1"/>
          <p:nvPr/>
        </p:nvSpPr>
        <p:spPr>
          <a:xfrm>
            <a:off x="4384722" y="5453437"/>
            <a:ext cx="34101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1506" dirty="0">
                <a:latin typeface="Verdana"/>
                <a:cs typeface="Verdana"/>
              </a:rPr>
              <a:t> </a:t>
            </a:r>
            <a:endParaRPr sz="2180">
              <a:latin typeface="Verdana"/>
              <a:cs typeface="Verdan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84659"/>
            <a:ext cx="1216479" cy="358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2780219" cy="11044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267200"/>
            <a:ext cx="3357453" cy="4505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800600"/>
            <a:ext cx="1699958" cy="5179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334000"/>
            <a:ext cx="326878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Perceptron </a:t>
            </a:r>
            <a:r>
              <a:rPr lang="en-IN" spc="-20" dirty="0"/>
              <a:t>Training </a:t>
            </a:r>
            <a:r>
              <a:rPr lang="en-IN" spc="20" dirty="0"/>
              <a:t>(delta</a:t>
            </a:r>
            <a:r>
              <a:rPr lang="en-IN" spc="30" dirty="0"/>
              <a:t> rule)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3"/>
          <p:cNvSpPr/>
          <p:nvPr/>
        </p:nvSpPr>
        <p:spPr>
          <a:xfrm>
            <a:off x="2743200" y="163532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743200" y="2017612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483958" y="1505158"/>
            <a:ext cx="6009268" cy="1157694"/>
          </a:xfrm>
          <a:prstGeom prst="rect">
            <a:avLst/>
          </a:prstGeom>
        </p:spPr>
        <p:txBody>
          <a:bodyPr vert="horz" wrap="square" lIns="0" tIns="115766" rIns="0" bIns="0" rtlCol="0">
            <a:spAutoFit/>
          </a:bodyPr>
          <a:lstStyle/>
          <a:p>
            <a:pPr marL="259226">
              <a:spcBef>
                <a:spcPts val="910"/>
              </a:spcBef>
            </a:pPr>
            <a:r>
              <a:rPr sz="2180" b="1" spc="-10" dirty="0" smtClean="0">
                <a:latin typeface="Helvetica" panose="020B0500000000000000" pitchFamily="34" charset="0"/>
                <a:cs typeface="Arial"/>
              </a:rPr>
              <a:t>Algorithm: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Gradient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Descent</a:t>
            </a:r>
            <a:r>
              <a:rPr sz="2180" spc="-10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(D,</a:t>
            </a:r>
            <a:r>
              <a:rPr sz="2180" i="1" spc="-89" dirty="0">
                <a:latin typeface="Helvetica" panose="020B0500000000000000" pitchFamily="34" charset="0"/>
                <a:cs typeface="Verdana"/>
              </a:rPr>
              <a:t>η</a:t>
            </a:r>
            <a:r>
              <a:rPr sz="2180" spc="-89" dirty="0">
                <a:latin typeface="Helvetica" panose="020B0500000000000000" pitchFamily="34" charset="0"/>
                <a:cs typeface="Arial"/>
              </a:rPr>
              <a:t>)</a:t>
            </a:r>
            <a:endParaRPr sz="2180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  <a:spcBef>
                <a:spcPts val="65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1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Initialize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with </a:t>
            </a:r>
            <a:r>
              <a:rPr sz="1982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random</a:t>
            </a:r>
            <a:r>
              <a:rPr sz="1982" spc="-79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weights</a:t>
            </a:r>
            <a:endParaRPr sz="1982" dirty="0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2</a:t>
            </a:r>
            <a:r>
              <a:rPr sz="1387" b="1" spc="307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repeat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885495" y="2679529"/>
            <a:ext cx="0" cy="1613201"/>
          </a:xfrm>
          <a:custGeom>
            <a:avLst/>
            <a:gdLst/>
            <a:ahLst/>
            <a:cxnLst/>
            <a:rect l="l" t="t" r="r" b="b"/>
            <a:pathLst>
              <a:path h="814069">
                <a:moveTo>
                  <a:pt x="0" y="813473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3139884" y="2614256"/>
            <a:ext cx="339125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initialize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sz="1982" spc="-109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0</a:t>
            </a:r>
            <a:endParaRPr sz="1982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3139884" y="2915126"/>
            <a:ext cx="400028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each training </a:t>
            </a:r>
            <a:r>
              <a:rPr sz="1982" i="1" spc="-20" dirty="0">
                <a:latin typeface="Helvetica" panose="020B0500000000000000" pitchFamily="34" charset="0"/>
                <a:cs typeface="Arial"/>
              </a:rPr>
              <a:t>example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i="1" spc="-248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D</a:t>
            </a:r>
            <a:r>
              <a:rPr sz="1982" i="1" spc="13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do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3307345" y="3281273"/>
            <a:ext cx="0" cy="612816"/>
          </a:xfrm>
          <a:custGeom>
            <a:avLst/>
            <a:gdLst/>
            <a:ahLst/>
            <a:cxnLst/>
            <a:rect l="l" t="t" r="r" b="b"/>
            <a:pathLst>
              <a:path h="309244">
                <a:moveTo>
                  <a:pt x="0" y="30872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561758" y="3215998"/>
            <a:ext cx="595576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Helvetica" panose="020B0500000000000000" pitchFamily="34" charset="0"/>
                <a:cs typeface="Arial"/>
              </a:rPr>
              <a:t>Compute output </a:t>
            </a:r>
            <a:r>
              <a:rPr sz="1982" i="1" spc="-1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using model </a:t>
            </a: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i="1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d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whose target is</a:t>
            </a:r>
            <a:r>
              <a:rPr sz="1982" spc="-226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t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2483958" y="2598937"/>
            <a:ext cx="147227" cy="1238756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3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4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5</a:t>
            </a:r>
            <a:endParaRPr sz="1387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6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3561758" y="3516868"/>
            <a:ext cx="4931468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update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r>
              <a:rPr sz="2081" i="1" spc="297" baseline="-11904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spc="-50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69" dirty="0">
                <a:solidFill>
                  <a:srgbClr val="EC008C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sz="1982" i="1" spc="30" dirty="0">
                <a:latin typeface="Helvetica" panose="020B0500000000000000" pitchFamily="34" charset="0"/>
                <a:cs typeface="Verdana"/>
              </a:rPr>
              <a:t>η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t</a:t>
            </a:r>
            <a:r>
              <a:rPr sz="1982" i="1" spc="30" dirty="0">
                <a:latin typeface="Helvetica" panose="020B0500000000000000" pitchFamily="34" charset="0"/>
                <a:cs typeface="DejaVu Sans Condensed"/>
              </a:rPr>
              <a:t>−</a:t>
            </a:r>
            <a:r>
              <a:rPr sz="1982" i="1" spc="3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o</a:t>
            </a:r>
            <a:r>
              <a:rPr sz="1982" spc="30" dirty="0">
                <a:latin typeface="Helvetica" panose="020B0500000000000000" pitchFamily="34" charset="0"/>
                <a:cs typeface="Lucida Sans Unicode"/>
              </a:rPr>
              <a:t>)</a:t>
            </a:r>
            <a:r>
              <a:rPr sz="1982" i="1" spc="30" dirty="0">
                <a:latin typeface="Helvetica" panose="020B0500000000000000" pitchFamily="34" charset="0"/>
                <a:cs typeface="Arial"/>
              </a:rPr>
              <a:t>x</a:t>
            </a:r>
            <a:r>
              <a:rPr sz="2081" i="1" spc="44" baseline="-11904" dirty="0"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312353" y="3888048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483958" y="4001990"/>
            <a:ext cx="147227" cy="23632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7</a:t>
            </a:r>
            <a:endParaRPr sz="1387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3139885" y="3925380"/>
            <a:ext cx="356993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30" dirty="0">
                <a:latin typeface="Helvetica" panose="020B0500000000000000" pitchFamily="34" charset="0"/>
                <a:cs typeface="Arial"/>
              </a:rPr>
              <a:t>For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each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, set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= </a:t>
            </a:r>
            <a:r>
              <a:rPr sz="1982" i="1" spc="-10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-14" baseline="-11904" dirty="0">
                <a:solidFill>
                  <a:srgbClr val="009900"/>
                </a:solidFill>
                <a:latin typeface="Helvetica" panose="020B0500000000000000" pitchFamily="34" charset="0"/>
                <a:cs typeface="Arial"/>
              </a:rPr>
              <a:t>i </a:t>
            </a:r>
            <a:r>
              <a:rPr sz="1982" spc="-50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+</a:t>
            </a:r>
            <a:r>
              <a:rPr sz="1982" spc="258" dirty="0">
                <a:solidFill>
                  <a:srgbClr val="009900"/>
                </a:solidFill>
                <a:latin typeface="Helvetica" panose="020B0500000000000000" pitchFamily="34" charset="0"/>
                <a:cs typeface="Lucida Sans Unicode"/>
              </a:rPr>
              <a:t> </a:t>
            </a:r>
            <a:r>
              <a:rPr lang="el-GR" sz="1982" i="1" spc="198" dirty="0" smtClean="0">
                <a:solidFill>
                  <a:srgbClr val="EC008C"/>
                </a:solidFill>
                <a:latin typeface="Helvetica" panose="020B0500000000000000" pitchFamily="34" charset="0"/>
                <a:cs typeface="DejaVu Sans Condensed"/>
              </a:rPr>
              <a:t>δ</a:t>
            </a:r>
            <a:r>
              <a:rPr sz="1982" i="1" spc="198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w</a:t>
            </a:r>
            <a:r>
              <a:rPr sz="2081" i="1" spc="297" baseline="-11904" dirty="0" err="1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i</a:t>
            </a:r>
            <a:endParaRPr sz="2081" baseline="-11904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483958" y="4251343"/>
            <a:ext cx="4080825" cy="63969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lnSpc>
                <a:spcPts val="2378"/>
              </a:lnSpc>
              <a:spcBef>
                <a:spcPts val="188"/>
              </a:spcBef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8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until </a:t>
            </a:r>
            <a:r>
              <a:rPr sz="1982" i="1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termination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condition is</a:t>
            </a:r>
            <a:r>
              <a:rPr sz="1982" i="1" spc="-129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solidFill>
                  <a:srgbClr val="990000"/>
                </a:solidFill>
                <a:latin typeface="Helvetica" panose="020B0500000000000000" pitchFamily="34" charset="0"/>
                <a:cs typeface="Arial"/>
              </a:rPr>
              <a:t>met</a:t>
            </a:r>
            <a:r>
              <a:rPr sz="1982" spc="-10" dirty="0">
                <a:latin typeface="Helvetica" panose="020B0500000000000000" pitchFamily="34" charset="0"/>
                <a:cs typeface="Arial"/>
              </a:rPr>
              <a:t>;</a:t>
            </a:r>
            <a:endParaRPr sz="1982">
              <a:latin typeface="Helvetica" panose="020B0500000000000000" pitchFamily="34" charset="0"/>
              <a:cs typeface="Arial"/>
            </a:endParaRPr>
          </a:p>
          <a:p>
            <a:pPr marL="25168">
              <a:lnSpc>
                <a:spcPts val="2378"/>
              </a:lnSpc>
            </a:pPr>
            <a:r>
              <a:rPr sz="1387" b="1" spc="-10" dirty="0">
                <a:latin typeface="Helvetica" panose="020B0500000000000000" pitchFamily="34" charset="0"/>
                <a:cs typeface="Arial"/>
              </a:rPr>
              <a:t>9 </a:t>
            </a:r>
            <a:r>
              <a:rPr sz="1982" b="1" spc="-10" dirty="0">
                <a:latin typeface="Helvetica" panose="020B0500000000000000" pitchFamily="34" charset="0"/>
                <a:cs typeface="Arial"/>
              </a:rPr>
              <a:t>return</a:t>
            </a:r>
            <a:r>
              <a:rPr sz="1982" b="1" spc="-79" dirty="0">
                <a:latin typeface="Helvetica" panose="020B0500000000000000" pitchFamily="34" charset="0"/>
                <a:cs typeface="Arial"/>
              </a:rPr>
              <a:t> </a:t>
            </a:r>
            <a:r>
              <a:rPr sz="1982" i="1" spc="-10" dirty="0">
                <a:latin typeface="Helvetica" panose="020B0500000000000000" pitchFamily="34" charset="0"/>
                <a:cs typeface="Arial"/>
              </a:rPr>
              <a:t>w</a:t>
            </a:r>
            <a:endParaRPr sz="1982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2743200" y="4978556"/>
            <a:ext cx="6885684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latin typeface="Helvetica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745" y="5033473"/>
            <a:ext cx="91894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date item </a:t>
            </a:r>
            <a:r>
              <a:rPr lang="en-IN" i="1" spc="-10" dirty="0">
                <a:latin typeface="Helvetica" panose="020B0500000000000000" pitchFamily="34" charset="0"/>
                <a:cs typeface="Arial"/>
              </a:rPr>
              <a:t>d </a:t>
            </a:r>
            <a:r>
              <a:rPr lang="en-IN" i="1" spc="-140" dirty="0">
                <a:latin typeface="Helvetica" panose="020B0500000000000000" pitchFamily="34" charset="0"/>
                <a:cs typeface="DejaVu Sans Condensed"/>
              </a:rPr>
              <a:t>∈ </a:t>
            </a:r>
            <a:r>
              <a:rPr lang="en-IN" i="1" spc="15" dirty="0">
                <a:latin typeface="Helvetica" panose="020B0500000000000000" pitchFamily="34" charset="0"/>
                <a:cs typeface="Arial"/>
              </a:rPr>
              <a:t>D</a:t>
            </a:r>
            <a:r>
              <a:rPr lang="en-IN" spc="15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supposed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</a:t>
            </a:r>
            <a:r>
              <a:rPr lang="en-IN" spc="7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multidimensional</a:t>
            </a:r>
            <a:r>
              <a:rPr lang="en-IN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i="1" spc="-10" dirty="0" smtClean="0">
                <a:latin typeface="Helvetica" panose="020B0500000000000000" pitchFamily="34" charset="0"/>
                <a:cs typeface="Arial"/>
              </a:rPr>
              <a:t>d</a:t>
            </a:r>
            <a:r>
              <a:rPr lang="en-IN" i="1" spc="9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30" dirty="0">
                <a:latin typeface="Helvetica" panose="020B0500000000000000" pitchFamily="34" charset="0"/>
                <a:cs typeface="Lucida Sans Unicode"/>
              </a:rPr>
              <a:t>=</a:t>
            </a:r>
            <a:r>
              <a:rPr lang="en-IN" spc="-45" dirty="0">
                <a:latin typeface="Helvetica" panose="020B0500000000000000" pitchFamily="34" charset="0"/>
                <a:cs typeface="Lucida Sans Unicode"/>
              </a:rPr>
              <a:t> </a:t>
            </a:r>
            <a:r>
              <a:rPr lang="en-IN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lang="en-IN" i="1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baseline="-13888" dirty="0">
                <a:latin typeface="Helvetica" panose="020B0500000000000000" pitchFamily="34" charset="0"/>
                <a:cs typeface="Arial"/>
              </a:rPr>
              <a:t>1</a:t>
            </a:r>
            <a:r>
              <a:rPr lang="en-IN" i="1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20" dirty="0">
                <a:latin typeface="Helvetica" panose="020B0500000000000000" pitchFamily="34" charset="0"/>
                <a:cs typeface="Arial"/>
              </a:rPr>
              <a:t>x</a:t>
            </a:r>
            <a:r>
              <a:rPr lang="en-IN" spc="-30" baseline="-13888" dirty="0">
                <a:latin typeface="Helvetica" panose="020B0500000000000000" pitchFamily="34" charset="0"/>
                <a:cs typeface="Arial"/>
              </a:rPr>
              <a:t>2</a:t>
            </a:r>
            <a:r>
              <a:rPr lang="en-IN" i="1" spc="-20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00" dirty="0">
                <a:latin typeface="Helvetica" panose="020B0500000000000000" pitchFamily="34" charset="0"/>
                <a:cs typeface="Verdana"/>
              </a:rPr>
              <a:t>...,</a:t>
            </a:r>
            <a:r>
              <a:rPr lang="en-IN" i="1" spc="-204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15" dirty="0" err="1">
                <a:latin typeface="Helvetica" panose="020B0500000000000000" pitchFamily="34" charset="0"/>
                <a:cs typeface="Arial"/>
              </a:rPr>
              <a:t>x</a:t>
            </a:r>
            <a:r>
              <a:rPr lang="en-IN" i="1" spc="-22" baseline="-10416" dirty="0" err="1">
                <a:latin typeface="Helvetica" panose="020B0500000000000000" pitchFamily="34" charset="0"/>
                <a:cs typeface="Arial"/>
              </a:rPr>
              <a:t>n</a:t>
            </a:r>
            <a:r>
              <a:rPr lang="en-IN" i="1" spc="-15" dirty="0">
                <a:latin typeface="Helvetica" panose="020B0500000000000000" pitchFamily="34" charset="0"/>
                <a:cs typeface="Verdana"/>
              </a:rPr>
              <a:t>,</a:t>
            </a:r>
            <a:r>
              <a:rPr lang="en-IN" i="1" spc="-210" dirty="0">
                <a:latin typeface="Helvetica" panose="020B0500000000000000" pitchFamily="34" charset="0"/>
                <a:cs typeface="Verdana"/>
              </a:rPr>
              <a:t> </a:t>
            </a:r>
            <a:r>
              <a:rPr lang="en-IN" i="1" spc="-5" dirty="0">
                <a:latin typeface="Helvetica" panose="020B0500000000000000" pitchFamily="34" charset="0"/>
                <a:cs typeface="Arial"/>
              </a:rPr>
              <a:t>t</a:t>
            </a:r>
            <a:r>
              <a:rPr lang="en-IN" i="1" spc="-21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65" dirty="0">
                <a:latin typeface="Helvetica" panose="020B0500000000000000" pitchFamily="34" charset="0"/>
                <a:cs typeface="Lucida Sans Unicode"/>
              </a:rPr>
              <a:t>)</a:t>
            </a:r>
            <a:endParaRPr lang="en-IN" dirty="0">
              <a:latin typeface="Helvetica" panose="020B0500000000000000" pitchFamily="34" charset="0"/>
              <a:cs typeface="Lucida Sans Unicode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Algorithm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converges toward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the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minimum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hypothesis. </a:t>
            </a:r>
            <a:endParaRPr lang="en-IN" spc="-10" dirty="0" smtClean="0">
              <a:latin typeface="Helvetica" panose="020B0500000000000000" pitchFamily="34" charset="0"/>
              <a:cs typeface="Arial"/>
            </a:endParaRPr>
          </a:p>
          <a:p>
            <a:pPr marL="298450" marR="5080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5" dirty="0" smtClean="0">
                <a:latin typeface="Helvetica" panose="020B0500000000000000" pitchFamily="34" charset="0"/>
                <a:cs typeface="Arial"/>
              </a:rPr>
              <a:t>Linear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programming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can also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be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an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approach</a:t>
            </a:r>
            <a:endParaRPr lang="en-IN" dirty="0"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7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Neural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10" dirty="0">
                <a:latin typeface="Arial"/>
                <a:cs typeface="Arial"/>
              </a:rPr>
              <a:t>When </a:t>
            </a:r>
            <a:r>
              <a:rPr lang="en-IN" spc="-5" dirty="0">
                <a:latin typeface="Arial"/>
                <a:cs typeface="Arial"/>
              </a:rPr>
              <a:t>neurons are interconnected in</a:t>
            </a:r>
            <a:r>
              <a:rPr lang="en-IN" spc="-60" dirty="0">
                <a:latin typeface="Arial"/>
                <a:cs typeface="Arial"/>
              </a:rPr>
              <a:t> </a:t>
            </a:r>
            <a:r>
              <a:rPr lang="en-IN" spc="-15" dirty="0">
                <a:latin typeface="Arial"/>
                <a:cs typeface="Arial"/>
              </a:rPr>
              <a:t>layers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49" name="object 13"/>
          <p:cNvSpPr/>
          <p:nvPr/>
        </p:nvSpPr>
        <p:spPr>
          <a:xfrm>
            <a:off x="2590800" y="1756356"/>
            <a:ext cx="6277852" cy="228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0" name="object 14"/>
          <p:cNvSpPr txBox="1"/>
          <p:nvPr/>
        </p:nvSpPr>
        <p:spPr>
          <a:xfrm>
            <a:off x="2763789" y="4020243"/>
            <a:ext cx="79653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1189" spc="-9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1" name="object 15"/>
          <p:cNvSpPr txBox="1"/>
          <p:nvPr/>
        </p:nvSpPr>
        <p:spPr>
          <a:xfrm>
            <a:off x="434218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2" name="object 16"/>
          <p:cNvSpPr txBox="1"/>
          <p:nvPr/>
        </p:nvSpPr>
        <p:spPr>
          <a:xfrm>
            <a:off x="6054296" y="4020243"/>
            <a:ext cx="1063305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Hidden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189" spc="-10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3" name="object 17"/>
          <p:cNvSpPr txBox="1"/>
          <p:nvPr/>
        </p:nvSpPr>
        <p:spPr>
          <a:xfrm>
            <a:off x="7841628" y="4020244"/>
            <a:ext cx="91355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1189" spc="-8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89" spc="-20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788" y="4572000"/>
            <a:ext cx="11476211" cy="142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18" indent="-285750">
              <a:spcBef>
                <a:spcPts val="860"/>
              </a:spcBef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Number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of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</a:t>
            </a:r>
            <a:r>
              <a:rPr lang="en-IN" spc="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Nodes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each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intermediate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layers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may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also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  </a:t>
            </a:r>
            <a:endParaRPr lang="en-IN" spc="-20" dirty="0" smtClean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Multiple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output neurons are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used </a:t>
            </a:r>
            <a:r>
              <a:rPr lang="en-IN" spc="-4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different 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class</a:t>
            </a:r>
          </a:p>
          <a:p>
            <a:pPr marL="310918" marR="773903" indent="-285750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lang="en-IN" b="1" spc="-79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Two </a:t>
            </a:r>
            <a:r>
              <a:rPr lang="en-IN" b="1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levels deep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NN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can represent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any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B</a:t>
            </a:r>
            <a:r>
              <a:rPr lang="en-IN" spc="-1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oolean</a:t>
            </a:r>
            <a:r>
              <a:rPr lang="en-IN" spc="50" dirty="0" smtClean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function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1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Entropy in binary classification</a:t>
            </a:r>
            <a:endParaRPr/>
          </a:p>
        </p:txBody>
      </p:sp>
      <p:sp>
        <p:nvSpPr>
          <p:cNvPr id="696" name="Google Shape;696;p11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/>
              <a:t>Entropy measures the </a:t>
            </a:r>
            <a:r>
              <a:rPr lang="en-US" i="1" dirty="0"/>
              <a:t>impurity </a:t>
            </a:r>
            <a:r>
              <a:rPr lang="en-US" dirty="0"/>
              <a:t>of</a:t>
            </a:r>
            <a:r>
              <a:rPr lang="en-US" i="1" dirty="0"/>
              <a:t> </a:t>
            </a:r>
            <a:r>
              <a:rPr lang="en-US" dirty="0"/>
              <a:t>a collection of examples. It depends from the distribution of the random variable </a:t>
            </a:r>
            <a:r>
              <a:rPr lang="en-US" i="1" dirty="0"/>
              <a:t>p.</a:t>
            </a:r>
            <a:endParaRPr dirty="0"/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a collection of training examples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+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positive examples in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518"/>
              </a:spcBef>
              <a:buSzPct val="10000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p</a:t>
            </a:r>
            <a:r>
              <a:rPr lang="en-US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the proportion of negative examples in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</a:p>
          <a:p>
            <a:pPr lvl="1">
              <a:spcBef>
                <a:spcPts val="518"/>
              </a:spcBef>
              <a:buSzPts val="2590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1665"/>
            </a:pPr>
            <a:r>
              <a:rPr lang="en-US" sz="1665" dirty="0"/>
              <a:t>	</a:t>
            </a:r>
            <a:r>
              <a:rPr lang="en-US" sz="1665" dirty="0" smtClean="0"/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S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) ≡ 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+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p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–    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[0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 = 0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</a:t>
            </a:r>
          </a:p>
          <a:p>
            <a:pPr marL="400050" indent="-285750">
              <a:spcBef>
                <a:spcPts val="0"/>
              </a:spcBef>
              <a:buSzPts val="166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([14+, 0–])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14/14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(14/14)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0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(0)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i="1" dirty="0">
              <a:latin typeface="Helvetica" panose="020B0604020202020204" pitchFamily="34" charset="0"/>
              <a:ea typeface="Times"/>
              <a:cs typeface="Helvetica" panose="020B0604020202020204" pitchFamily="34" charset="0"/>
              <a:sym typeface="Times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([9+, 5–])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9/14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(9/14)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5/14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(5/14)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0.94</a:t>
            </a:r>
          </a:p>
          <a:p>
            <a:pPr marL="400050" indent="-285750">
              <a:spcBef>
                <a:spcPts val="0"/>
              </a:spcBef>
              <a:buSzPts val="2035"/>
            </a:pP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</a:t>
            </a:r>
            <a:r>
              <a:rPr lang="en-US" sz="1600" i="1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	Entropy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([7+, 7–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]) =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7/14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(7/14) –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7/14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 </a:t>
            </a:r>
            <a:r>
              <a:rPr lang="en-US" sz="1600" i="1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log</a:t>
            </a:r>
            <a:r>
              <a:rPr lang="en-US" sz="1600" baseline="-250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2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(7/14)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= </a:t>
            </a:r>
            <a:r>
              <a:rPr lang="en-US" sz="1600" dirty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1/2 + 1/2 = </a:t>
            </a:r>
            <a:r>
              <a:rPr lang="en-US" sz="1600" dirty="0" smtClean="0">
                <a:latin typeface="Helvetica" panose="020B0604020202020204" pitchFamily="34" charset="0"/>
                <a:ea typeface="Times"/>
                <a:cs typeface="Helvetica" panose="020B0604020202020204" pitchFamily="34" charset="0"/>
                <a:sym typeface="Times"/>
              </a:rPr>
              <a:t>1</a:t>
            </a:r>
          </a:p>
          <a:p>
            <a:pPr marL="114300" indent="0">
              <a:spcBef>
                <a:spcPts val="0"/>
              </a:spcBef>
              <a:buSzPts val="2035"/>
              <a:buNone/>
            </a:pPr>
            <a:r>
              <a:rPr lang="en-US" sz="2035" dirty="0">
                <a:latin typeface="Times"/>
                <a:ea typeface="Times"/>
                <a:cs typeface="Times"/>
                <a:sym typeface="Times"/>
              </a:rPr>
              <a:t>	         	            	</a:t>
            </a:r>
            <a:endParaRPr lang="en-US" dirty="0">
              <a:sym typeface="Times"/>
            </a:endParaRPr>
          </a:p>
          <a:p>
            <a:pPr marL="457200" indent="-342900">
              <a:spcBef>
                <a:spcPts val="0"/>
              </a:spcBef>
              <a:buSzPct val="100000"/>
            </a:pPr>
            <a:r>
              <a:rPr lang="en-US" sz="1850" dirty="0" smtClean="0"/>
              <a:t>Note</a:t>
            </a:r>
            <a:r>
              <a:rPr lang="en-US" sz="1850" dirty="0"/>
              <a:t>: the log of a number &lt; 1 is negative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, 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1, 0 ≤ </a:t>
            </a:r>
            <a:r>
              <a:rPr lang="en-US" sz="1850" i="1" dirty="0"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 ≤ </a:t>
            </a:r>
            <a:r>
              <a:rPr lang="en-US" sz="1850" dirty="0" smtClean="0"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40" dirty="0">
                <a:latin typeface="Arial"/>
                <a:cs typeface="Arial"/>
              </a:rPr>
              <a:t>An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Example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pc="-5" dirty="0">
                <a:latin typeface="Arial"/>
                <a:cs typeface="Arial"/>
              </a:rPr>
              <a:t>Design </a:t>
            </a:r>
            <a:r>
              <a:rPr lang="en-IN" spc="-10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neural </a:t>
            </a:r>
            <a:r>
              <a:rPr lang="en-IN" spc="-10" dirty="0">
                <a:latin typeface="Arial"/>
                <a:cs typeface="Arial"/>
              </a:rPr>
              <a:t>network</a:t>
            </a:r>
            <a:r>
              <a:rPr lang="en-IN" spc="-65" dirty="0">
                <a:latin typeface="Arial"/>
                <a:cs typeface="Arial"/>
              </a:rPr>
              <a:t> </a:t>
            </a:r>
            <a:r>
              <a:rPr lang="en-IN" spc="-20" dirty="0">
                <a:latin typeface="Arial"/>
                <a:cs typeface="Arial"/>
              </a:rPr>
              <a:t>for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/>
          </p:nvPr>
        </p:nvGraphicFramePr>
        <p:xfrm>
          <a:off x="838200" y="1752600"/>
          <a:ext cx="3123218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604005"/>
                <a:gridCol w="1957990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marR="12700"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spc="-5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spc="-5" dirty="0" smtClean="0">
                          <a:latin typeface="Arial"/>
                          <a:cs typeface="Arial"/>
                        </a:rPr>
                        <a:t>Classification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/>
          </p:nvPr>
        </p:nvGraphicFramePr>
        <p:xfrm>
          <a:off x="6172200" y="1752600"/>
          <a:ext cx="3559864" cy="1815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223"/>
                <a:gridCol w="573807"/>
                <a:gridCol w="572547"/>
                <a:gridCol w="1852287"/>
              </a:tblGrid>
              <a:tr h="38108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1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5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en-IN" sz="2200" i="1" spc="-5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7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i="1" spc="-19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i="1" spc="-190" dirty="0" smtClean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284" baseline="5050" dirty="0" smtClean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284" baseline="-13888" dirty="0" smtClean="0">
                          <a:latin typeface="Arial"/>
                          <a:cs typeface="Arial"/>
                        </a:rPr>
                        <a:t>2</a:t>
                      </a:r>
                      <a:endParaRPr sz="2400" baseline="-13888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spc="-20" dirty="0" smtClean="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spc="-20" dirty="0" smtClean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2200" i="1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3300" spc="-30" baseline="5050" dirty="0">
                          <a:latin typeface="Lucida Sans Unicode"/>
                          <a:cs typeface="Lucida Sans Unicode"/>
                        </a:rPr>
                        <a:t>¯</a:t>
                      </a:r>
                      <a:r>
                        <a:rPr sz="2400" spc="-30" baseline="-13888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200" spc="-20" dirty="0">
                          <a:latin typeface="Lucida Sans Unicode"/>
                          <a:cs typeface="Lucida Sans Unicode"/>
                        </a:rPr>
                        <a:t>)</a:t>
                      </a:r>
                      <a:endParaRPr sz="22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381115">
                <a:tc>
                  <a:txBody>
                    <a:bodyPr/>
                    <a:lstStyle/>
                    <a:p>
                      <a:pPr marR="4127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02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028">
                <a:tc>
                  <a:txBody>
                    <a:bodyPr/>
                    <a:lstStyle/>
                    <a:p>
                      <a:pPr marR="4127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127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355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marR="46990"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endParaRPr lang="en-IN" sz="2200" dirty="0" smtClean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2200" dirty="0" smtClean="0">
                          <a:latin typeface="Arial"/>
                          <a:cs typeface="Arial"/>
                        </a:rPr>
                        <a:t>0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5"/>
          <p:cNvSpPr/>
          <p:nvPr/>
        </p:nvSpPr>
        <p:spPr>
          <a:xfrm>
            <a:off x="3352800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5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5086398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1" y="0"/>
                </a:lnTo>
                <a:lnTo>
                  <a:pt x="437411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6819994" y="3886200"/>
            <a:ext cx="867002" cy="2119059"/>
          </a:xfrm>
          <a:custGeom>
            <a:avLst/>
            <a:gdLst/>
            <a:ahLst/>
            <a:cxnLst/>
            <a:rect l="l" t="t" r="r" b="b"/>
            <a:pathLst>
              <a:path w="437514" h="1069339">
                <a:moveTo>
                  <a:pt x="0" y="1069229"/>
                </a:moveTo>
                <a:lnTo>
                  <a:pt x="0" y="0"/>
                </a:lnTo>
                <a:lnTo>
                  <a:pt x="437412" y="0"/>
                </a:lnTo>
                <a:lnTo>
                  <a:pt x="437412" y="1069229"/>
                </a:lnTo>
                <a:lnTo>
                  <a:pt x="0" y="1069229"/>
                </a:lnTo>
                <a:close/>
              </a:path>
            </a:pathLst>
          </a:custGeom>
          <a:solidFill>
            <a:srgbClr val="FFC5C5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279017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3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3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4" y="191889"/>
                </a:lnTo>
                <a:lnTo>
                  <a:pt x="291607" y="145803"/>
                </a:lnTo>
                <a:lnTo>
                  <a:pt x="284174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3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5298282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69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69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5365300" y="4795209"/>
            <a:ext cx="405277" cy="281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4181073" y="4213659"/>
            <a:ext cx="1024296" cy="512148"/>
          </a:xfrm>
          <a:custGeom>
            <a:avLst/>
            <a:gdLst/>
            <a:ahLst/>
            <a:cxnLst/>
            <a:rect l="l" t="t" r="r" b="b"/>
            <a:pathLst>
              <a:path w="516889" h="258444">
                <a:moveTo>
                  <a:pt x="0" y="0"/>
                </a:moveTo>
                <a:lnTo>
                  <a:pt x="516859" y="258429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5147000" y="4661637"/>
            <a:ext cx="67951" cy="94376"/>
          </a:xfrm>
          <a:custGeom>
            <a:avLst/>
            <a:gdLst/>
            <a:ahLst/>
            <a:cxnLst/>
            <a:rect l="l" t="t" r="r" b="b"/>
            <a:pathLst>
              <a:path w="34289" h="47625">
                <a:moveTo>
                  <a:pt x="23539" y="0"/>
                </a:moveTo>
                <a:lnTo>
                  <a:pt x="23390" y="8918"/>
                </a:lnTo>
                <a:lnTo>
                  <a:pt x="26205" y="19493"/>
                </a:lnTo>
                <a:lnTo>
                  <a:pt x="30262" y="28963"/>
                </a:lnTo>
                <a:lnTo>
                  <a:pt x="33837" y="34572"/>
                </a:lnTo>
                <a:lnTo>
                  <a:pt x="27205" y="35078"/>
                </a:lnTo>
                <a:lnTo>
                  <a:pt x="17194" y="37514"/>
                </a:lnTo>
                <a:lnTo>
                  <a:pt x="7045" y="41606"/>
                </a:lnTo>
                <a:lnTo>
                  <a:pt x="0" y="47076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3344882" y="3985628"/>
            <a:ext cx="76004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119" baseline="-13888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80" spc="-20" dirty="0">
                <a:solidFill>
                  <a:prstClr val="black"/>
                </a:solidFill>
                <a:latin typeface="Arial"/>
                <a:cs typeface="Arial"/>
              </a:rPr>
              <a:t>=+1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4592335" y="4194073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026975" y="4945621"/>
            <a:ext cx="1138806" cy="0"/>
          </a:xfrm>
          <a:custGeom>
            <a:avLst/>
            <a:gdLst/>
            <a:ahLst/>
            <a:cxnLst/>
            <a:rect l="l" t="t" r="r" b="b"/>
            <a:pathLst>
              <a:path w="574675">
                <a:moveTo>
                  <a:pt x="0" y="0"/>
                </a:moveTo>
                <a:lnTo>
                  <a:pt x="574233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5125793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664126" y="4693977"/>
            <a:ext cx="27432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4419600" y="5105400"/>
            <a:ext cx="2680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-20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026974" y="5125888"/>
            <a:ext cx="1177814" cy="494529"/>
          </a:xfrm>
          <a:custGeom>
            <a:avLst/>
            <a:gdLst/>
            <a:ahLst/>
            <a:cxnLst/>
            <a:rect l="l" t="t" r="r" b="b"/>
            <a:pathLst>
              <a:path w="594360" h="249555">
                <a:moveTo>
                  <a:pt x="0" y="249242"/>
                </a:moveTo>
                <a:lnTo>
                  <a:pt x="594344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5148334" y="5092813"/>
            <a:ext cx="66692" cy="96893"/>
          </a:xfrm>
          <a:custGeom>
            <a:avLst/>
            <a:gdLst/>
            <a:ahLst/>
            <a:cxnLst/>
            <a:rect l="l" t="t" r="r" b="b"/>
            <a:pathLst>
              <a:path w="33655" h="48894">
                <a:moveTo>
                  <a:pt x="0" y="0"/>
                </a:moveTo>
                <a:lnTo>
                  <a:pt x="6688" y="5947"/>
                </a:lnTo>
                <a:lnTo>
                  <a:pt x="16575" y="10720"/>
                </a:lnTo>
                <a:lnTo>
                  <a:pt x="26434" y="13827"/>
                </a:lnTo>
                <a:lnTo>
                  <a:pt x="33039" y="14776"/>
                </a:lnTo>
                <a:lnTo>
                  <a:pt x="29086" y="20152"/>
                </a:lnTo>
                <a:lnTo>
                  <a:pt x="24393" y="29362"/>
                </a:lnTo>
                <a:lnTo>
                  <a:pt x="20868" y="39760"/>
                </a:lnTo>
                <a:lnTo>
                  <a:pt x="20423" y="48699"/>
                </a:lnTo>
              </a:path>
            </a:pathLst>
          </a:custGeom>
          <a:ln w="81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3638959" y="536815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378" spc="-14" baseline="-13888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378" baseline="-138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4495800" y="4724400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189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012616" y="4656688"/>
            <a:ext cx="578840" cy="57884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804" y="0"/>
                </a:moveTo>
                <a:lnTo>
                  <a:pt x="99718" y="7433"/>
                </a:lnTo>
                <a:lnTo>
                  <a:pt x="59693" y="28131"/>
                </a:lnTo>
                <a:lnTo>
                  <a:pt x="28131" y="59693"/>
                </a:lnTo>
                <a:lnTo>
                  <a:pt x="7433" y="99718"/>
                </a:lnTo>
                <a:lnTo>
                  <a:pt x="0" y="145803"/>
                </a:lnTo>
                <a:lnTo>
                  <a:pt x="7433" y="191889"/>
                </a:lnTo>
                <a:lnTo>
                  <a:pt x="28131" y="231914"/>
                </a:lnTo>
                <a:lnTo>
                  <a:pt x="59693" y="263476"/>
                </a:lnTo>
                <a:lnTo>
                  <a:pt x="99718" y="284175"/>
                </a:lnTo>
                <a:lnTo>
                  <a:pt x="145804" y="291608"/>
                </a:lnTo>
                <a:lnTo>
                  <a:pt x="191889" y="284175"/>
                </a:lnTo>
                <a:lnTo>
                  <a:pt x="231914" y="263476"/>
                </a:lnTo>
                <a:lnTo>
                  <a:pt x="263476" y="231914"/>
                </a:lnTo>
                <a:lnTo>
                  <a:pt x="284175" y="191889"/>
                </a:lnTo>
                <a:lnTo>
                  <a:pt x="291608" y="145803"/>
                </a:lnTo>
                <a:lnTo>
                  <a:pt x="284175" y="99718"/>
                </a:lnTo>
                <a:lnTo>
                  <a:pt x="263476" y="59693"/>
                </a:lnTo>
                <a:lnTo>
                  <a:pt x="231914" y="28131"/>
                </a:lnTo>
                <a:lnTo>
                  <a:pt x="191889" y="7433"/>
                </a:lnTo>
                <a:lnTo>
                  <a:pt x="1458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7031880" y="4675952"/>
            <a:ext cx="539832" cy="539832"/>
          </a:xfrm>
          <a:custGeom>
            <a:avLst/>
            <a:gdLst/>
            <a:ahLst/>
            <a:cxnLst/>
            <a:rect l="l" t="t" r="r" b="b"/>
            <a:pathLst>
              <a:path w="272414" h="272414">
                <a:moveTo>
                  <a:pt x="272166" y="136082"/>
                </a:moveTo>
                <a:lnTo>
                  <a:pt x="265228" y="93069"/>
                </a:lnTo>
                <a:lnTo>
                  <a:pt x="245910" y="55713"/>
                </a:lnTo>
                <a:lnTo>
                  <a:pt x="216452" y="26255"/>
                </a:lnTo>
                <a:lnTo>
                  <a:pt x="179096" y="6937"/>
                </a:lnTo>
                <a:lnTo>
                  <a:pt x="136083" y="0"/>
                </a:lnTo>
                <a:lnTo>
                  <a:pt x="93070" y="6937"/>
                </a:lnTo>
                <a:lnTo>
                  <a:pt x="55713" y="26255"/>
                </a:lnTo>
                <a:lnTo>
                  <a:pt x="26255" y="55713"/>
                </a:lnTo>
                <a:lnTo>
                  <a:pt x="6937" y="93069"/>
                </a:lnTo>
                <a:lnTo>
                  <a:pt x="0" y="136082"/>
                </a:lnTo>
                <a:lnTo>
                  <a:pt x="6937" y="179095"/>
                </a:lnTo>
                <a:lnTo>
                  <a:pt x="26255" y="216452"/>
                </a:lnTo>
                <a:lnTo>
                  <a:pt x="55713" y="245910"/>
                </a:lnTo>
                <a:lnTo>
                  <a:pt x="93070" y="265228"/>
                </a:lnTo>
                <a:lnTo>
                  <a:pt x="136083" y="272165"/>
                </a:lnTo>
                <a:lnTo>
                  <a:pt x="179096" y="265228"/>
                </a:lnTo>
                <a:lnTo>
                  <a:pt x="216452" y="245910"/>
                </a:lnTo>
                <a:lnTo>
                  <a:pt x="245910" y="216452"/>
                </a:lnTo>
                <a:lnTo>
                  <a:pt x="265228" y="179095"/>
                </a:lnTo>
                <a:lnTo>
                  <a:pt x="272166" y="136082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7" name="object 25"/>
          <p:cNvSpPr/>
          <p:nvPr/>
        </p:nvSpPr>
        <p:spPr>
          <a:xfrm>
            <a:off x="7098898" y="4795209"/>
            <a:ext cx="405277" cy="28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4161810" y="4078823"/>
            <a:ext cx="2775917" cy="670700"/>
          </a:xfrm>
          <a:custGeom>
            <a:avLst/>
            <a:gdLst/>
            <a:ahLst/>
            <a:cxnLst/>
            <a:rect l="l" t="t" r="r" b="b"/>
            <a:pathLst>
              <a:path w="1400810" h="338455">
                <a:moveTo>
                  <a:pt x="0" y="0"/>
                </a:moveTo>
                <a:lnTo>
                  <a:pt x="1400704" y="33810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6887244" y="4688933"/>
            <a:ext cx="60401" cy="101926"/>
          </a:xfrm>
          <a:custGeom>
            <a:avLst/>
            <a:gdLst/>
            <a:ahLst/>
            <a:cxnLst/>
            <a:rect l="l" t="t" r="r" b="b"/>
            <a:pathLst>
              <a:path w="30480" h="51435">
                <a:moveTo>
                  <a:pt x="12353" y="0"/>
                </a:moveTo>
                <a:lnTo>
                  <a:pt x="14213" y="8726"/>
                </a:lnTo>
                <a:lnTo>
                  <a:pt x="19336" y="18399"/>
                </a:lnTo>
                <a:lnTo>
                  <a:pt x="25421" y="26717"/>
                </a:lnTo>
                <a:lnTo>
                  <a:pt x="30167" y="31380"/>
                </a:lnTo>
                <a:lnTo>
                  <a:pt x="23817" y="33365"/>
                </a:lnTo>
                <a:lnTo>
                  <a:pt x="14607" y="37991"/>
                </a:lnTo>
                <a:lnTo>
                  <a:pt x="5636" y="44262"/>
                </a:lnTo>
                <a:lnTo>
                  <a:pt x="0" y="51180"/>
                </a:lnTo>
              </a:path>
            </a:pathLst>
          </a:custGeom>
          <a:ln w="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0" name="object 28"/>
          <p:cNvSpPr txBox="1"/>
          <p:nvPr/>
        </p:nvSpPr>
        <p:spPr>
          <a:xfrm>
            <a:off x="5449623" y="4136292"/>
            <a:ext cx="242861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-30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5876147" y="4945621"/>
            <a:ext cx="1023037" cy="0"/>
          </a:xfrm>
          <a:custGeom>
            <a:avLst/>
            <a:gdLst/>
            <a:ahLst/>
            <a:cxnLst/>
            <a:rect l="l" t="t" r="r" b="b"/>
            <a:pathLst>
              <a:path w="516255">
                <a:moveTo>
                  <a:pt x="0" y="0"/>
                </a:moveTo>
                <a:lnTo>
                  <a:pt x="51591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6859389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6287405" y="4666004"/>
            <a:ext cx="21769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4026975" y="5122538"/>
            <a:ext cx="2910560" cy="593941"/>
          </a:xfrm>
          <a:custGeom>
            <a:avLst/>
            <a:gdLst/>
            <a:ahLst/>
            <a:cxnLst/>
            <a:rect l="l" t="t" r="r" b="b"/>
            <a:pathLst>
              <a:path w="1468755" h="299719">
                <a:moveTo>
                  <a:pt x="0" y="299532"/>
                </a:moveTo>
                <a:lnTo>
                  <a:pt x="146867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6888591" y="5079222"/>
            <a:ext cx="59142" cy="103183"/>
          </a:xfrm>
          <a:custGeom>
            <a:avLst/>
            <a:gdLst/>
            <a:ahLst/>
            <a:cxnLst/>
            <a:rect l="l" t="t" r="r" b="b"/>
            <a:pathLst>
              <a:path w="29844" h="52069">
                <a:moveTo>
                  <a:pt x="0" y="0"/>
                </a:moveTo>
                <a:lnTo>
                  <a:pt x="5388" y="7117"/>
                </a:lnTo>
                <a:lnTo>
                  <a:pt x="14134" y="13706"/>
                </a:lnTo>
                <a:lnTo>
                  <a:pt x="23177" y="18661"/>
                </a:lnTo>
                <a:lnTo>
                  <a:pt x="29455" y="20872"/>
                </a:lnTo>
                <a:lnTo>
                  <a:pt x="24544" y="25364"/>
                </a:lnTo>
                <a:lnTo>
                  <a:pt x="18163" y="33464"/>
                </a:lnTo>
                <a:lnTo>
                  <a:pt x="12696" y="42952"/>
                </a:lnTo>
                <a:lnTo>
                  <a:pt x="10525" y="51611"/>
                </a:lnTo>
              </a:path>
            </a:pathLst>
          </a:custGeom>
          <a:ln w="8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5407241" y="5449452"/>
            <a:ext cx="192527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>
              <a:spcBef>
                <a:spcPts val="188"/>
              </a:spcBef>
            </a:pPr>
            <a:r>
              <a:rPr sz="1189" spc="-10" dirty="0">
                <a:solidFill>
                  <a:prstClr val="black"/>
                </a:solidFill>
                <a:latin typeface="Arial"/>
                <a:cs typeface="Arial"/>
              </a:rPr>
              <a:t>20</a:t>
            </a:r>
            <a:endParaRPr sz="118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609743" y="4945621"/>
            <a:ext cx="445455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302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8015122" y="4893471"/>
            <a:ext cx="49076" cy="104443"/>
          </a:xfrm>
          <a:custGeom>
            <a:avLst/>
            <a:gdLst/>
            <a:ahLst/>
            <a:cxnLst/>
            <a:rect l="l" t="t" r="r" b="b"/>
            <a:pathLst>
              <a:path w="24764" h="52705">
                <a:moveTo>
                  <a:pt x="0" y="0"/>
                </a:moveTo>
                <a:lnTo>
                  <a:pt x="3855" y="8044"/>
                </a:lnTo>
                <a:lnTo>
                  <a:pt x="11102" y="16242"/>
                </a:lnTo>
                <a:lnTo>
                  <a:pt x="18966" y="22898"/>
                </a:lnTo>
                <a:lnTo>
                  <a:pt x="24671" y="26316"/>
                </a:lnTo>
                <a:lnTo>
                  <a:pt x="18966" y="29734"/>
                </a:lnTo>
                <a:lnTo>
                  <a:pt x="11102" y="36391"/>
                </a:lnTo>
                <a:lnTo>
                  <a:pt x="3855" y="44589"/>
                </a:lnTo>
                <a:lnTo>
                  <a:pt x="0" y="52633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62028" y="6236149"/>
            <a:ext cx="7534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68">
              <a:spcBef>
                <a:spcPts val="178"/>
              </a:spcBef>
            </a:pP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This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arrangement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mostly </a:t>
            </a:r>
            <a:r>
              <a:rPr lang="en-IN" spc="-3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avoided,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as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is </a:t>
            </a:r>
            <a:r>
              <a:rPr lang="en-IN" spc="-2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more</a:t>
            </a:r>
            <a:r>
              <a:rPr lang="en-IN" spc="109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solidFill>
                  <a:prstClr val="black"/>
                </a:solidFill>
                <a:latin typeface="Helvetica" panose="020B0500000000000000" pitchFamily="34" charset="0"/>
                <a:cs typeface="Arial"/>
              </a:rPr>
              <a:t>challenging</a:t>
            </a:r>
            <a:endParaRPr lang="en-IN" dirty="0">
              <a:solidFill>
                <a:prstClr val="black"/>
              </a:solidFill>
              <a:latin typeface="Helvetica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2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8" dirty="0"/>
              <a:t>Width </a:t>
            </a:r>
            <a:r>
              <a:rPr lang="en-US" spc="-146" dirty="0"/>
              <a:t>of </a:t>
            </a:r>
            <a:r>
              <a:rPr lang="en-US" spc="-141" dirty="0"/>
              <a:t>a </a:t>
            </a:r>
            <a:r>
              <a:rPr lang="en-US" spc="-202" dirty="0"/>
              <a:t>single-layer </a:t>
            </a:r>
            <a:r>
              <a:rPr lang="en-US" spc="-159" dirty="0"/>
              <a:t>Boolean</a:t>
            </a:r>
            <a:r>
              <a:rPr lang="en-US" spc="-702" dirty="0"/>
              <a:t> </a:t>
            </a:r>
            <a:r>
              <a:rPr lang="en-US" spc="-79" dirty="0"/>
              <a:t>MLP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28" dirty="0">
                <a:solidFill>
                  <a:prstClr val="black"/>
                </a:solidFill>
                <a:latin typeface="Arial"/>
                <a:cs typeface="Arial"/>
              </a:rPr>
              <a:t>How </a:t>
            </a:r>
            <a:r>
              <a:rPr lang="en-US" spc="-150" dirty="0">
                <a:solidFill>
                  <a:prstClr val="black"/>
                </a:solidFill>
                <a:latin typeface="Arial"/>
                <a:cs typeface="Arial"/>
              </a:rPr>
              <a:t>many </a:t>
            </a:r>
            <a:r>
              <a:rPr lang="en-US" spc="-115" dirty="0">
                <a:solidFill>
                  <a:prstClr val="black"/>
                </a:solidFill>
                <a:latin typeface="Arial"/>
                <a:cs typeface="Arial"/>
              </a:rPr>
              <a:t>neurons </a:t>
            </a:r>
            <a:r>
              <a:rPr lang="en-US" spc="-35" dirty="0">
                <a:solidFill>
                  <a:prstClr val="black"/>
                </a:solidFill>
                <a:latin typeface="Arial"/>
                <a:cs typeface="Arial"/>
              </a:rPr>
              <a:t>in one hidden layer needed?</a:t>
            </a:r>
            <a:endParaRPr lang="en-IN" dirty="0"/>
          </a:p>
        </p:txBody>
      </p:sp>
      <p:sp>
        <p:nvSpPr>
          <p:cNvPr id="6" name="object 3"/>
          <p:cNvSpPr/>
          <p:nvPr/>
        </p:nvSpPr>
        <p:spPr>
          <a:xfrm>
            <a:off x="3530300" y="1522466"/>
            <a:ext cx="4598894" cy="333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957981" y="4860899"/>
            <a:ext cx="146853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13555" algn="l"/>
                <a:tab pos="1183404" algn="l"/>
              </a:tabLst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118" spc="-10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3791216" y="3230228"/>
            <a:ext cx="271182" cy="8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2"/>
              </a:lnSpc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884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3780010" y="4355323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74437" y="1766713"/>
            <a:ext cx="860051" cy="108046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551359">
              <a:lnSpc>
                <a:spcPts val="2307"/>
              </a:lnSpc>
              <a:spcBef>
                <a:spcPts val="84"/>
              </a:spcBef>
            </a:pPr>
            <a:r>
              <a:rPr sz="2471" spc="-4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471" spc="-357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307"/>
              </a:lnSpc>
            </a:pPr>
            <a:r>
              <a:rPr sz="2471" spc="-269" dirty="0">
                <a:solidFill>
                  <a:prstClr val="black"/>
                </a:solidFill>
                <a:latin typeface="Arial"/>
                <a:cs typeface="Arial"/>
              </a:rPr>
              <a:t>WX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516619">
              <a:spcBef>
                <a:spcPts val="1191"/>
              </a:spcBef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7832896" y="3988156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6679130" y="4703580"/>
            <a:ext cx="29359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7090682" y="4222166"/>
            <a:ext cx="605118" cy="9686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22747">
              <a:lnSpc>
                <a:spcPts val="2180"/>
              </a:lnSpc>
              <a:spcBef>
                <a:spcPts val="88"/>
              </a:spcBef>
            </a:pPr>
            <a:r>
              <a:rPr sz="2118" spc="-124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10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1206">
              <a:lnSpc>
                <a:spcPts val="2180"/>
              </a:lnSpc>
            </a:pP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01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09263">
              <a:spcBef>
                <a:spcPts val="101"/>
              </a:spcBef>
            </a:pPr>
            <a:r>
              <a:rPr sz="2471" spc="-401" dirty="0">
                <a:solidFill>
                  <a:prstClr val="black"/>
                </a:solidFill>
                <a:latin typeface="Arial"/>
                <a:cs typeface="Arial"/>
              </a:rPr>
              <a:t>YZ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3873152" y="4816522"/>
            <a:ext cx="771524" cy="39091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3706" spc="-344" baseline="-21825" dirty="0">
                <a:solidFill>
                  <a:prstClr val="black"/>
                </a:solidFill>
                <a:latin typeface="Arial"/>
                <a:cs typeface="Arial"/>
              </a:rPr>
              <a:t>UV</a:t>
            </a:r>
            <a:r>
              <a:rPr sz="3706" spc="-463" baseline="-218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115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1066800" y="5638800"/>
            <a:ext cx="10668000" cy="601710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generalized: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require </a:t>
            </a:r>
            <a:r>
              <a:rPr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spc="13" baseline="25132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N-1 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perceptrons in hidden layer  </a:t>
            </a:r>
            <a:r>
              <a:rPr lang="en-IN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b="1" spc="-4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Exponential </a:t>
            </a:r>
            <a:r>
              <a:rPr b="1" spc="-4" dirty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b="1" spc="-13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IN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64756" marR="281283" indent="-285750"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B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many hidden nodes if multiple hidden layers are used?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147722" algn="l"/>
              </a:tabLst>
            </a:pPr>
            <a:r>
              <a:rPr lang="en-IN" sz="3883" spc="-9" dirty="0" smtClean="0"/>
              <a:t>Neural Network Design</a:t>
            </a:r>
            <a:endParaRPr sz="3883" dirty="0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525000" y="13716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9525000" y="34290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0058400" y="2514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12776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0058400" y="16002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0058400" y="16002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7536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(2,1)</a:t>
            </a:r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10972800" y="2514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(5,1)</a:t>
            </a:r>
            <a:endParaRPr lang="en-IN" dirty="0"/>
          </a:p>
        </p:txBody>
      </p:sp>
      <p:sp>
        <p:nvSpPr>
          <p:cNvPr id="152" name="TextBox 151"/>
          <p:cNvSpPr txBox="1"/>
          <p:nvPr/>
        </p:nvSpPr>
        <p:spPr>
          <a:xfrm>
            <a:off x="9753600" y="123086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(2,3)</a:t>
            </a:r>
            <a:endParaRPr lang="en-IN" dirty="0"/>
          </a:p>
        </p:txBody>
      </p:sp>
      <p:sp>
        <p:nvSpPr>
          <p:cNvPr id="153" name="TextBox 152"/>
          <p:cNvSpPr txBox="1"/>
          <p:nvPr/>
        </p:nvSpPr>
        <p:spPr>
          <a:xfrm>
            <a:off x="10964923" y="1219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(5,3)</a:t>
            </a:r>
            <a:endParaRPr lang="en-IN" dirty="0"/>
          </a:p>
        </p:txBody>
      </p:sp>
      <p:sp>
        <p:nvSpPr>
          <p:cNvPr id="154" name="TextBox 153"/>
          <p:cNvSpPr txBox="1"/>
          <p:nvPr/>
        </p:nvSpPr>
        <p:spPr>
          <a:xfrm>
            <a:off x="11506200" y="3429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155" name="TextBox 154"/>
          <p:cNvSpPr txBox="1"/>
          <p:nvPr/>
        </p:nvSpPr>
        <p:spPr>
          <a:xfrm>
            <a:off x="9352528" y="10022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  <p:sp>
        <p:nvSpPr>
          <p:cNvPr id="3" name="Oval 2"/>
          <p:cNvSpPr/>
          <p:nvPr/>
        </p:nvSpPr>
        <p:spPr>
          <a:xfrm>
            <a:off x="1371600" y="32766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2438400" y="32766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3657600" y="32766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4876800" y="32766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3276600" y="1600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2895600" y="5638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3810000" y="5638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endCxn id="5" idx="4"/>
          </p:cNvCxnSpPr>
          <p:nvPr/>
        </p:nvCxnSpPr>
        <p:spPr>
          <a:xfrm flipV="1">
            <a:off x="3048000" y="59436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962400" y="59436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3" idx="4"/>
          </p:cNvCxnSpPr>
          <p:nvPr/>
        </p:nvCxnSpPr>
        <p:spPr>
          <a:xfrm flipH="1" flipV="1">
            <a:off x="1600200" y="3733800"/>
            <a:ext cx="1340037" cy="194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0"/>
            <a:endCxn id="3" idx="5"/>
          </p:cNvCxnSpPr>
          <p:nvPr/>
        </p:nvCxnSpPr>
        <p:spPr>
          <a:xfrm flipH="1" flipV="1">
            <a:off x="1761845" y="3666845"/>
            <a:ext cx="2200555" cy="197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16" idx="4"/>
          </p:cNvCxnSpPr>
          <p:nvPr/>
        </p:nvCxnSpPr>
        <p:spPr>
          <a:xfrm flipH="1" flipV="1">
            <a:off x="2667000" y="3733800"/>
            <a:ext cx="273237" cy="194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0"/>
            <a:endCxn id="16" idx="5"/>
          </p:cNvCxnSpPr>
          <p:nvPr/>
        </p:nvCxnSpPr>
        <p:spPr>
          <a:xfrm flipH="1" flipV="1">
            <a:off x="2828645" y="3666845"/>
            <a:ext cx="1133755" cy="197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0"/>
            <a:endCxn id="17" idx="3"/>
          </p:cNvCxnSpPr>
          <p:nvPr/>
        </p:nvCxnSpPr>
        <p:spPr>
          <a:xfrm flipV="1">
            <a:off x="3048000" y="3666845"/>
            <a:ext cx="676555" cy="197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  <a:endCxn id="17" idx="4"/>
          </p:cNvCxnSpPr>
          <p:nvPr/>
        </p:nvCxnSpPr>
        <p:spPr>
          <a:xfrm flipH="1" flipV="1">
            <a:off x="3886200" y="3733800"/>
            <a:ext cx="76200" cy="19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7"/>
            <a:endCxn id="18" idx="3"/>
          </p:cNvCxnSpPr>
          <p:nvPr/>
        </p:nvCxnSpPr>
        <p:spPr>
          <a:xfrm flipV="1">
            <a:off x="3155763" y="3666845"/>
            <a:ext cx="1787992" cy="201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7"/>
            <a:endCxn id="18" idx="4"/>
          </p:cNvCxnSpPr>
          <p:nvPr/>
        </p:nvCxnSpPr>
        <p:spPr>
          <a:xfrm flipV="1">
            <a:off x="4070163" y="3733800"/>
            <a:ext cx="1035237" cy="194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00200" y="411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2057400" y="411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2438400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  <a:endParaRPr lang="en-IN" dirty="0"/>
          </a:p>
        </p:txBody>
      </p:sp>
      <p:sp>
        <p:nvSpPr>
          <p:cNvPr id="46" name="TextBox 45"/>
          <p:cNvSpPr txBox="1"/>
          <p:nvPr/>
        </p:nvSpPr>
        <p:spPr>
          <a:xfrm>
            <a:off x="2971800" y="3733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352800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9600" y="3733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86200" y="3733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4953000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34" name="Straight Arrow Connector 33"/>
          <p:cNvCxnSpPr>
            <a:stCxn id="3" idx="0"/>
            <a:endCxn id="4" idx="3"/>
          </p:cNvCxnSpPr>
          <p:nvPr/>
        </p:nvCxnSpPr>
        <p:spPr>
          <a:xfrm flipV="1">
            <a:off x="1600200" y="2055485"/>
            <a:ext cx="1754515" cy="122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0"/>
            <a:endCxn id="4" idx="4"/>
          </p:cNvCxnSpPr>
          <p:nvPr/>
        </p:nvCxnSpPr>
        <p:spPr>
          <a:xfrm flipV="1">
            <a:off x="2667000" y="2133600"/>
            <a:ext cx="8763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0"/>
            <a:endCxn id="4" idx="4"/>
          </p:cNvCxnSpPr>
          <p:nvPr/>
        </p:nvCxnSpPr>
        <p:spPr>
          <a:xfrm flipH="1" flipV="1">
            <a:off x="3543300" y="2133600"/>
            <a:ext cx="3429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" idx="0"/>
            <a:endCxn id="4" idx="5"/>
          </p:cNvCxnSpPr>
          <p:nvPr/>
        </p:nvCxnSpPr>
        <p:spPr>
          <a:xfrm flipH="1" flipV="1">
            <a:off x="3731885" y="2055485"/>
            <a:ext cx="1373515" cy="122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47800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2514600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373380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495300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>
          <a:xfrm>
            <a:off x="10287000" y="167640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  +    +</a:t>
            </a:r>
          </a:p>
          <a:p>
            <a:r>
              <a:rPr lang="en-IN" dirty="0" smtClean="0"/>
              <a:t>+   +    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591800" y="26670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10515600" y="12192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11353800" y="18288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9753600" y="18288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6934200" y="4343400"/>
            <a:ext cx="4732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Activation function:</a:t>
            </a:r>
          </a:p>
          <a:p>
            <a:r>
              <a:rPr lang="en-IN" dirty="0" smtClean="0"/>
              <a:t>Output = 1 if total weighted input &gt;= threshold T</a:t>
            </a:r>
          </a:p>
          <a:p>
            <a:r>
              <a:rPr lang="en-IN" dirty="0"/>
              <a:t> </a:t>
            </a:r>
            <a:r>
              <a:rPr lang="en-IN" dirty="0" smtClean="0"/>
              <a:t>             = -1 otherwise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2514600" y="61722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x1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3505200" y="61722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x2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2057400" y="22860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2" name="TextBox 71"/>
          <p:cNvSpPr txBox="1"/>
          <p:nvPr/>
        </p:nvSpPr>
        <p:spPr>
          <a:xfrm>
            <a:off x="3352800" y="25146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3" name="TextBox 72"/>
          <p:cNvSpPr txBox="1"/>
          <p:nvPr/>
        </p:nvSpPr>
        <p:spPr>
          <a:xfrm>
            <a:off x="4343400" y="23622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74" name="TextBox 73"/>
          <p:cNvSpPr txBox="1"/>
          <p:nvPr/>
        </p:nvSpPr>
        <p:spPr>
          <a:xfrm>
            <a:off x="2743200" y="24384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3352800" y="167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4</a:t>
            </a:r>
            <a:endParaRPr lang="en-IN" dirty="0"/>
          </a:p>
        </p:txBody>
      </p:sp>
      <p:cxnSp>
        <p:nvCxnSpPr>
          <p:cNvPr id="61" name="Straight Arrow Connector 60"/>
          <p:cNvCxnSpPr>
            <a:stCxn id="4" idx="0"/>
          </p:cNvCxnSpPr>
          <p:nvPr/>
        </p:nvCxnSpPr>
        <p:spPr>
          <a:xfrm flipV="1">
            <a:off x="3543300" y="12192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57600" y="10668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6781800" y="5486400"/>
            <a:ext cx="513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Other choices of weights and thresholds are possible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6" y="1143001"/>
            <a:ext cx="10688493" cy="1066799"/>
          </a:xfrm>
        </p:spPr>
        <p:txBody>
          <a:bodyPr>
            <a:normAutofit/>
          </a:bodyPr>
          <a:lstStyle/>
          <a:p>
            <a:pPr marL="25168">
              <a:spcBef>
                <a:spcPts val="178"/>
              </a:spcBef>
            </a:pPr>
            <a:r>
              <a:rPr lang="en-IN" sz="2200" spc="-20" dirty="0">
                <a:solidFill>
                  <a:srgbClr val="0000FF"/>
                </a:solidFill>
                <a:latin typeface="Helvetica" panose="020B0500000000000000" pitchFamily="34" charset="0"/>
                <a:cs typeface="Arial"/>
              </a:rPr>
              <a:t>Neuron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uses nonlinear </a:t>
            </a:r>
            <a:r>
              <a:rPr lang="en-IN" sz="2200" spc="-2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activation </a:t>
            </a:r>
            <a:r>
              <a:rPr lang="en-IN" sz="2200" spc="-10" dirty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functions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(</a:t>
            </a:r>
            <a:r>
              <a:rPr lang="en-IN" sz="2200" i="1" spc="-10" dirty="0">
                <a:latin typeface="Helvetica" panose="020B0500000000000000" pitchFamily="34" charset="0"/>
                <a:cs typeface="Arial"/>
              </a:rPr>
              <a:t>sigmoid</a:t>
            </a:r>
            <a:r>
              <a:rPr lang="en-IN" sz="2200" i="1" spc="-43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>
                <a:latin typeface="Helvetica" panose="020B0500000000000000" pitchFamily="34" charset="0"/>
                <a:cs typeface="Arial"/>
              </a:rPr>
              <a:t>tanh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20" dirty="0" err="1" smtClean="0">
                <a:latin typeface="Helvetica" panose="020B0500000000000000" pitchFamily="34" charset="0"/>
                <a:cs typeface="Arial"/>
              </a:rPr>
              <a:t>ReLU</a:t>
            </a:r>
            <a:r>
              <a:rPr lang="en-IN" sz="2200" spc="20" dirty="0" smtClean="0">
                <a:latin typeface="Helvetica" panose="020B0500000000000000" pitchFamily="34" charset="0"/>
                <a:cs typeface="Arial"/>
              </a:rPr>
              <a:t>, </a:t>
            </a:r>
            <a:r>
              <a:rPr lang="en-IN" sz="2200" i="1" spc="-10" dirty="0" err="1" smtClean="0">
                <a:latin typeface="Helvetica" panose="020B0500000000000000" pitchFamily="34" charset="0"/>
                <a:cs typeface="Arial"/>
              </a:rPr>
              <a:t>softplus</a:t>
            </a:r>
            <a:r>
              <a:rPr lang="en-IN" sz="2200" i="1" spc="-1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i="1" spc="-30" dirty="0">
                <a:latin typeface="Helvetica" panose="020B0500000000000000" pitchFamily="34" charset="0"/>
                <a:cs typeface="Arial"/>
              </a:rPr>
              <a:t>etc</a:t>
            </a:r>
            <a:r>
              <a:rPr lang="en-IN" sz="2200" i="1" spc="-30" dirty="0">
                <a:latin typeface="Helvetica" panose="020B0500000000000000" pitchFamily="34" charset="0"/>
                <a:cs typeface="Verdana"/>
              </a:rPr>
              <a:t>.</a:t>
            </a:r>
            <a:r>
              <a:rPr lang="en-IN" sz="2200" spc="-30" dirty="0">
                <a:latin typeface="Helvetica" panose="020B0500000000000000" pitchFamily="34" charset="0"/>
                <a:cs typeface="Arial"/>
              </a:rPr>
              <a:t>) </a:t>
            </a:r>
            <a:r>
              <a:rPr lang="en-IN" sz="2200" spc="-10" dirty="0">
                <a:latin typeface="Helvetica" panose="020B0500000000000000" pitchFamily="34" charset="0"/>
                <a:cs typeface="Arial"/>
              </a:rPr>
              <a:t>at the place of</a:t>
            </a:r>
            <a:r>
              <a:rPr lang="en-IN" sz="2200" spc="5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2200" spc="-10" dirty="0" err="1">
                <a:latin typeface="Helvetica" panose="020B0500000000000000" pitchFamily="34" charset="0"/>
                <a:cs typeface="Arial"/>
              </a:rPr>
              <a:t>thresholding</a:t>
            </a:r>
            <a:endParaRPr lang="en-IN" sz="2200" dirty="0">
              <a:latin typeface="Helvetica" panose="020B0500000000000000" pitchFamily="34" charset="0"/>
              <a:cs typeface="Arial"/>
            </a:endParaRPr>
          </a:p>
          <a:p>
            <a:endParaRPr lang="en-IN" dirty="0"/>
          </a:p>
        </p:txBody>
      </p:sp>
      <p:sp>
        <p:nvSpPr>
          <p:cNvPr id="5" name="object 13"/>
          <p:cNvSpPr/>
          <p:nvPr/>
        </p:nvSpPr>
        <p:spPr>
          <a:xfrm>
            <a:off x="3816971" y="2893604"/>
            <a:ext cx="771368" cy="771368"/>
          </a:xfrm>
          <a:custGeom>
            <a:avLst/>
            <a:gdLst/>
            <a:ahLst/>
            <a:cxnLst/>
            <a:rect l="l" t="t" r="r" b="b"/>
            <a:pathLst>
              <a:path w="389255" h="389255">
                <a:moveTo>
                  <a:pt x="194404" y="0"/>
                </a:moveTo>
                <a:lnTo>
                  <a:pt x="149828" y="5134"/>
                </a:lnTo>
                <a:lnTo>
                  <a:pt x="108909" y="19759"/>
                </a:lnTo>
                <a:lnTo>
                  <a:pt x="72813" y="42708"/>
                </a:lnTo>
                <a:lnTo>
                  <a:pt x="42707" y="72813"/>
                </a:lnTo>
                <a:lnTo>
                  <a:pt x="19759" y="108909"/>
                </a:lnTo>
                <a:lnTo>
                  <a:pt x="5134" y="149828"/>
                </a:lnTo>
                <a:lnTo>
                  <a:pt x="0" y="194404"/>
                </a:lnTo>
                <a:lnTo>
                  <a:pt x="5134" y="238980"/>
                </a:lnTo>
                <a:lnTo>
                  <a:pt x="19759" y="279899"/>
                </a:lnTo>
                <a:lnTo>
                  <a:pt x="42707" y="315995"/>
                </a:lnTo>
                <a:lnTo>
                  <a:pt x="72813" y="346100"/>
                </a:lnTo>
                <a:lnTo>
                  <a:pt x="108909" y="369049"/>
                </a:lnTo>
                <a:lnTo>
                  <a:pt x="149828" y="383674"/>
                </a:lnTo>
                <a:lnTo>
                  <a:pt x="194404" y="388809"/>
                </a:lnTo>
                <a:lnTo>
                  <a:pt x="238979" y="383674"/>
                </a:lnTo>
                <a:lnTo>
                  <a:pt x="279899" y="369049"/>
                </a:lnTo>
                <a:lnTo>
                  <a:pt x="315995" y="346100"/>
                </a:lnTo>
                <a:lnTo>
                  <a:pt x="346100" y="315995"/>
                </a:lnTo>
                <a:lnTo>
                  <a:pt x="369049" y="279899"/>
                </a:lnTo>
                <a:lnTo>
                  <a:pt x="383674" y="238980"/>
                </a:lnTo>
                <a:lnTo>
                  <a:pt x="388808" y="194404"/>
                </a:lnTo>
                <a:lnTo>
                  <a:pt x="383674" y="149828"/>
                </a:lnTo>
                <a:lnTo>
                  <a:pt x="369049" y="108909"/>
                </a:lnTo>
                <a:lnTo>
                  <a:pt x="346100" y="72813"/>
                </a:lnTo>
                <a:lnTo>
                  <a:pt x="315995" y="42708"/>
                </a:lnTo>
                <a:lnTo>
                  <a:pt x="279899" y="19759"/>
                </a:lnTo>
                <a:lnTo>
                  <a:pt x="238979" y="5134"/>
                </a:lnTo>
                <a:lnTo>
                  <a:pt x="194404" y="0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14"/>
          <p:cNvSpPr/>
          <p:nvPr/>
        </p:nvSpPr>
        <p:spPr>
          <a:xfrm>
            <a:off x="3838375" y="2915008"/>
            <a:ext cx="728584" cy="728584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367207" y="183603"/>
                </a:moveTo>
                <a:lnTo>
                  <a:pt x="360649" y="134794"/>
                </a:lnTo>
                <a:lnTo>
                  <a:pt x="342140" y="90934"/>
                </a:lnTo>
                <a:lnTo>
                  <a:pt x="313431" y="53775"/>
                </a:lnTo>
                <a:lnTo>
                  <a:pt x="276272" y="25067"/>
                </a:lnTo>
                <a:lnTo>
                  <a:pt x="232413" y="6558"/>
                </a:lnTo>
                <a:lnTo>
                  <a:pt x="183603" y="0"/>
                </a:lnTo>
                <a:lnTo>
                  <a:pt x="134794" y="6558"/>
                </a:lnTo>
                <a:lnTo>
                  <a:pt x="90934" y="25067"/>
                </a:lnTo>
                <a:lnTo>
                  <a:pt x="53775" y="53775"/>
                </a:lnTo>
                <a:lnTo>
                  <a:pt x="25067" y="90934"/>
                </a:lnTo>
                <a:lnTo>
                  <a:pt x="6558" y="134794"/>
                </a:lnTo>
                <a:lnTo>
                  <a:pt x="0" y="183603"/>
                </a:lnTo>
                <a:lnTo>
                  <a:pt x="6558" y="232413"/>
                </a:lnTo>
                <a:lnTo>
                  <a:pt x="25067" y="276272"/>
                </a:lnTo>
                <a:lnTo>
                  <a:pt x="53775" y="313431"/>
                </a:lnTo>
                <a:lnTo>
                  <a:pt x="90934" y="342140"/>
                </a:lnTo>
                <a:lnTo>
                  <a:pt x="134794" y="360648"/>
                </a:lnTo>
                <a:lnTo>
                  <a:pt x="183603" y="367207"/>
                </a:lnTo>
                <a:lnTo>
                  <a:pt x="232413" y="360648"/>
                </a:lnTo>
                <a:lnTo>
                  <a:pt x="276272" y="342140"/>
                </a:lnTo>
                <a:lnTo>
                  <a:pt x="313431" y="313431"/>
                </a:lnTo>
                <a:lnTo>
                  <a:pt x="342140" y="276272"/>
                </a:lnTo>
                <a:lnTo>
                  <a:pt x="360649" y="232413"/>
                </a:lnTo>
                <a:lnTo>
                  <a:pt x="367207" y="183603"/>
                </a:lnTo>
                <a:close/>
              </a:path>
            </a:pathLst>
          </a:custGeom>
          <a:ln w="10122">
            <a:solidFill>
              <a:srgbClr val="19FF1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5"/>
          <p:cNvSpPr/>
          <p:nvPr/>
        </p:nvSpPr>
        <p:spPr>
          <a:xfrm>
            <a:off x="3978161" y="3134238"/>
            <a:ext cx="448077" cy="31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16"/>
          <p:cNvSpPr/>
          <p:nvPr/>
        </p:nvSpPr>
        <p:spPr>
          <a:xfrm>
            <a:off x="4630258" y="3278846"/>
            <a:ext cx="84561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18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17"/>
          <p:cNvSpPr/>
          <p:nvPr/>
        </p:nvSpPr>
        <p:spPr>
          <a:xfrm>
            <a:off x="5444731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8"/>
          <p:cNvSpPr txBox="1"/>
          <p:nvPr/>
        </p:nvSpPr>
        <p:spPr>
          <a:xfrm>
            <a:off x="4710984" y="2969135"/>
            <a:ext cx="69460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0" dirty="0">
                <a:latin typeface="Arial"/>
                <a:cs typeface="Arial"/>
              </a:rPr>
              <a:t>act</a:t>
            </a:r>
            <a:r>
              <a:rPr sz="1189" spc="10" dirty="0">
                <a:latin typeface="Lucida Sans Unicode"/>
                <a:cs typeface="Lucida Sans Unicode"/>
              </a:rPr>
              <a:t>(</a:t>
            </a:r>
            <a:r>
              <a:rPr sz="1189" i="1" spc="10" dirty="0">
                <a:latin typeface="Arial"/>
                <a:cs typeface="Arial"/>
              </a:rPr>
              <a:t>w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486" i="1" spc="-14" baseline="27777" dirty="0">
                <a:latin typeface="Arial"/>
                <a:cs typeface="Arial"/>
              </a:rPr>
              <a:t>T</a:t>
            </a:r>
            <a:r>
              <a:rPr sz="1486" i="1" spc="-133" baseline="27777" dirty="0">
                <a:latin typeface="Arial"/>
                <a:cs typeface="Arial"/>
              </a:rPr>
              <a:t> </a:t>
            </a:r>
            <a:r>
              <a:rPr sz="1189" i="1" spc="-10" dirty="0">
                <a:latin typeface="Arial"/>
                <a:cs typeface="Arial"/>
              </a:rPr>
              <a:t>x</a:t>
            </a:r>
            <a:r>
              <a:rPr sz="1189" i="1" spc="-248" dirty="0">
                <a:latin typeface="Arial"/>
                <a:cs typeface="Arial"/>
              </a:rPr>
              <a:t> </a:t>
            </a:r>
            <a:r>
              <a:rPr sz="1189" spc="99" dirty="0">
                <a:latin typeface="Lucida Sans Unicode"/>
                <a:cs typeface="Lucida Sans Unicode"/>
              </a:rPr>
              <a:t>)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11" name="object 19"/>
          <p:cNvSpPr/>
          <p:nvPr/>
        </p:nvSpPr>
        <p:spPr>
          <a:xfrm>
            <a:off x="2704052" y="2379948"/>
            <a:ext cx="1060788" cy="679508"/>
          </a:xfrm>
          <a:custGeom>
            <a:avLst/>
            <a:gdLst/>
            <a:ahLst/>
            <a:cxnLst/>
            <a:rect l="l" t="t" r="r" b="b"/>
            <a:pathLst>
              <a:path w="535305" h="342900">
                <a:moveTo>
                  <a:pt x="0" y="0"/>
                </a:moveTo>
                <a:lnTo>
                  <a:pt x="535087" y="34245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20"/>
          <p:cNvSpPr/>
          <p:nvPr/>
        </p:nvSpPr>
        <p:spPr>
          <a:xfrm>
            <a:off x="3717231" y="3008343"/>
            <a:ext cx="54109" cy="67951"/>
          </a:xfrm>
          <a:custGeom>
            <a:avLst/>
            <a:gdLst/>
            <a:ahLst/>
            <a:cxnLst/>
            <a:rect l="l" t="t" r="r" b="b"/>
            <a:pathLst>
              <a:path w="27305" h="34290">
                <a:moveTo>
                  <a:pt x="21924" y="0"/>
                </a:moveTo>
                <a:lnTo>
                  <a:pt x="21082" y="6841"/>
                </a:lnTo>
                <a:lnTo>
                  <a:pt x="22384" y="15195"/>
                </a:lnTo>
                <a:lnTo>
                  <a:pt x="24729" y="22803"/>
                </a:lnTo>
                <a:lnTo>
                  <a:pt x="27019" y="27404"/>
                </a:lnTo>
                <a:lnTo>
                  <a:pt x="21882" y="27252"/>
                </a:lnTo>
                <a:lnTo>
                  <a:pt x="13991" y="28309"/>
                </a:lnTo>
                <a:lnTo>
                  <a:pt x="5859" y="30626"/>
                </a:lnTo>
                <a:lnTo>
                  <a:pt x="0" y="34255"/>
                </a:lnTo>
              </a:path>
            </a:pathLst>
          </a:custGeom>
          <a:ln w="4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21"/>
          <p:cNvSpPr txBox="1"/>
          <p:nvPr/>
        </p:nvSpPr>
        <p:spPr>
          <a:xfrm>
            <a:off x="2269386" y="2176966"/>
            <a:ext cx="36366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+1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22"/>
          <p:cNvSpPr txBox="1"/>
          <p:nvPr/>
        </p:nvSpPr>
        <p:spPr>
          <a:xfrm>
            <a:off x="3118519" y="2411709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0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5" name="object 23"/>
          <p:cNvSpPr/>
          <p:nvPr/>
        </p:nvSpPr>
        <p:spPr>
          <a:xfrm>
            <a:off x="2704051" y="3278846"/>
            <a:ext cx="1059530" cy="0"/>
          </a:xfrm>
          <a:custGeom>
            <a:avLst/>
            <a:gdLst/>
            <a:ahLst/>
            <a:cxnLst/>
            <a:rect l="l" t="t" r="r" b="b"/>
            <a:pathLst>
              <a:path w="534669">
                <a:moveTo>
                  <a:pt x="0" y="0"/>
                </a:moveTo>
                <a:lnTo>
                  <a:pt x="534192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24"/>
          <p:cNvSpPr/>
          <p:nvPr/>
        </p:nvSpPr>
        <p:spPr>
          <a:xfrm>
            <a:off x="3732546" y="3238730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25"/>
          <p:cNvSpPr txBox="1"/>
          <p:nvPr/>
        </p:nvSpPr>
        <p:spPr>
          <a:xfrm>
            <a:off x="2321053" y="3027230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1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18" name="object 26"/>
          <p:cNvSpPr txBox="1"/>
          <p:nvPr/>
        </p:nvSpPr>
        <p:spPr>
          <a:xfrm>
            <a:off x="3118519" y="2970240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1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19" name="object 27"/>
          <p:cNvSpPr/>
          <p:nvPr/>
        </p:nvSpPr>
        <p:spPr>
          <a:xfrm>
            <a:off x="2704052" y="3497707"/>
            <a:ext cx="1060788" cy="488237"/>
          </a:xfrm>
          <a:custGeom>
            <a:avLst/>
            <a:gdLst/>
            <a:ahLst/>
            <a:cxnLst/>
            <a:rect l="l" t="t" r="r" b="b"/>
            <a:pathLst>
              <a:path w="535305" h="246380">
                <a:moveTo>
                  <a:pt x="0" y="245964"/>
                </a:moveTo>
                <a:lnTo>
                  <a:pt x="534705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8"/>
          <p:cNvSpPr/>
          <p:nvPr/>
        </p:nvSpPr>
        <p:spPr>
          <a:xfrm>
            <a:off x="3719384" y="3473744"/>
            <a:ext cx="51590" cy="74243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0" y="0"/>
                </a:moveTo>
                <a:lnTo>
                  <a:pt x="5300" y="4398"/>
                </a:lnTo>
                <a:lnTo>
                  <a:pt x="13029" y="7811"/>
                </a:lnTo>
                <a:lnTo>
                  <a:pt x="20693" y="9943"/>
                </a:lnTo>
                <a:lnTo>
                  <a:pt x="25798" y="10499"/>
                </a:lnTo>
                <a:lnTo>
                  <a:pt x="22899" y="14738"/>
                </a:lnTo>
                <a:lnTo>
                  <a:pt x="19531" y="21945"/>
                </a:lnTo>
                <a:lnTo>
                  <a:pt x="17092" y="30035"/>
                </a:lnTo>
                <a:lnTo>
                  <a:pt x="16983" y="36922"/>
                </a:lnTo>
              </a:path>
            </a:pathLst>
          </a:custGeom>
          <a:ln w="4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29"/>
          <p:cNvSpPr txBox="1"/>
          <p:nvPr/>
        </p:nvSpPr>
        <p:spPr>
          <a:xfrm>
            <a:off x="2321053" y="3733493"/>
            <a:ext cx="29948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spc="-14" baseline="-13888" dirty="0">
                <a:latin typeface="Arial"/>
                <a:cs typeface="Arial"/>
              </a:rPr>
              <a:t>2</a:t>
            </a:r>
            <a:endParaRPr sz="2378" baseline="-13888">
              <a:latin typeface="Arial"/>
              <a:cs typeface="Arial"/>
            </a:endParaRPr>
          </a:p>
        </p:txBody>
      </p:sp>
      <p:sp>
        <p:nvSpPr>
          <p:cNvPr id="22" name="object 30"/>
          <p:cNvSpPr txBox="1"/>
          <p:nvPr/>
        </p:nvSpPr>
        <p:spPr>
          <a:xfrm>
            <a:off x="3118519" y="3738211"/>
            <a:ext cx="22901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spc="-10" dirty="0">
                <a:latin typeface="Arial"/>
                <a:cs typeface="Arial"/>
              </a:rPr>
              <a:t>w</a:t>
            </a:r>
            <a:r>
              <a:rPr sz="1486" spc="-14" baseline="-16666" dirty="0">
                <a:latin typeface="Arial"/>
                <a:cs typeface="Arial"/>
              </a:rPr>
              <a:t>2</a:t>
            </a:r>
            <a:endParaRPr sz="1486" baseline="-16666">
              <a:latin typeface="Arial"/>
              <a:cs typeface="Arial"/>
            </a:endParaRPr>
          </a:p>
        </p:txBody>
      </p:sp>
      <p:sp>
        <p:nvSpPr>
          <p:cNvPr id="23" name="object 31"/>
          <p:cNvSpPr/>
          <p:nvPr/>
        </p:nvSpPr>
        <p:spPr>
          <a:xfrm>
            <a:off x="7000301" y="3581712"/>
            <a:ext cx="272810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609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32"/>
          <p:cNvSpPr/>
          <p:nvPr/>
        </p:nvSpPr>
        <p:spPr>
          <a:xfrm>
            <a:off x="9698173" y="3541596"/>
            <a:ext cx="37750" cy="80534"/>
          </a:xfrm>
          <a:custGeom>
            <a:avLst/>
            <a:gdLst/>
            <a:ahLst/>
            <a:cxnLst/>
            <a:rect l="l" t="t" r="r" b="b"/>
            <a:pathLst>
              <a:path w="19050" h="40639">
                <a:moveTo>
                  <a:pt x="0" y="0"/>
                </a:moveTo>
                <a:lnTo>
                  <a:pt x="2965" y="6187"/>
                </a:lnTo>
                <a:lnTo>
                  <a:pt x="8540" y="12494"/>
                </a:lnTo>
                <a:lnTo>
                  <a:pt x="14589" y="17614"/>
                </a:lnTo>
                <a:lnTo>
                  <a:pt x="18978" y="20243"/>
                </a:lnTo>
                <a:lnTo>
                  <a:pt x="14589" y="22873"/>
                </a:lnTo>
                <a:lnTo>
                  <a:pt x="8540" y="27993"/>
                </a:lnTo>
                <a:lnTo>
                  <a:pt x="2965" y="34300"/>
                </a:lnTo>
                <a:lnTo>
                  <a:pt x="0" y="40487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33"/>
          <p:cNvSpPr txBox="1"/>
          <p:nvPr/>
        </p:nvSpPr>
        <p:spPr>
          <a:xfrm>
            <a:off x="9645952" y="3521434"/>
            <a:ext cx="18875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26" name="object 34"/>
          <p:cNvSpPr/>
          <p:nvPr/>
        </p:nvSpPr>
        <p:spPr>
          <a:xfrm>
            <a:off x="8370048" y="2309107"/>
            <a:ext cx="0" cy="1829639"/>
          </a:xfrm>
          <a:custGeom>
            <a:avLst/>
            <a:gdLst/>
            <a:ahLst/>
            <a:cxnLst/>
            <a:rect l="l" t="t" r="r" b="b"/>
            <a:pathLst>
              <a:path h="923289">
                <a:moveTo>
                  <a:pt x="0" y="923000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35"/>
          <p:cNvSpPr/>
          <p:nvPr/>
        </p:nvSpPr>
        <p:spPr>
          <a:xfrm>
            <a:off x="8329932" y="2301585"/>
            <a:ext cx="80534" cy="37750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36"/>
          <p:cNvSpPr txBox="1"/>
          <p:nvPr/>
        </p:nvSpPr>
        <p:spPr>
          <a:xfrm>
            <a:off x="8388635" y="35434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0</a:t>
            </a:r>
            <a:endParaRPr sz="1189">
              <a:latin typeface="Arial"/>
              <a:cs typeface="Arial"/>
            </a:endParaRPr>
          </a:p>
        </p:txBody>
      </p:sp>
      <p:sp>
        <p:nvSpPr>
          <p:cNvPr id="29" name="object 37"/>
          <p:cNvSpPr txBox="1"/>
          <p:nvPr/>
        </p:nvSpPr>
        <p:spPr>
          <a:xfrm>
            <a:off x="6847713" y="3031068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-10" dirty="0">
                <a:latin typeface="Arial"/>
                <a:cs typeface="Arial"/>
              </a:rPr>
              <a:t>1</a:t>
            </a:r>
            <a:endParaRPr sz="1189">
              <a:latin typeface="Arial"/>
              <a:cs typeface="Arial"/>
            </a:endParaRPr>
          </a:p>
        </p:txBody>
      </p:sp>
      <p:sp>
        <p:nvSpPr>
          <p:cNvPr id="30" name="object 38"/>
          <p:cNvSpPr txBox="1"/>
          <p:nvPr/>
        </p:nvSpPr>
        <p:spPr>
          <a:xfrm>
            <a:off x="7585304" y="2211257"/>
            <a:ext cx="744942" cy="67328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>
              <a:lnSpc>
                <a:spcPct val="118400"/>
              </a:lnSpc>
              <a:spcBef>
                <a:spcPts val="198"/>
              </a:spcBef>
            </a:pPr>
            <a:r>
              <a:rPr sz="1189" spc="-10" dirty="0">
                <a:solidFill>
                  <a:srgbClr val="FF0000"/>
                </a:solidFill>
                <a:latin typeface="Arial"/>
                <a:cs typeface="Arial"/>
              </a:rPr>
              <a:t>sigmoid(x)  </a:t>
            </a:r>
            <a:r>
              <a:rPr sz="1189" spc="-10" dirty="0">
                <a:latin typeface="Arial"/>
                <a:cs typeface="Arial"/>
              </a:rPr>
              <a:t>tanh(x)  </a:t>
            </a:r>
            <a:r>
              <a:rPr sz="1189" spc="-10" dirty="0">
                <a:solidFill>
                  <a:srgbClr val="0000FF"/>
                </a:solidFill>
                <a:latin typeface="Arial"/>
                <a:cs typeface="Arial"/>
              </a:rPr>
              <a:t>softplus(x)</a:t>
            </a:r>
            <a:endParaRPr sz="1189">
              <a:latin typeface="Arial"/>
              <a:cs typeface="Arial"/>
            </a:endParaRPr>
          </a:p>
        </p:txBody>
      </p:sp>
      <p:sp>
        <p:nvSpPr>
          <p:cNvPr id="31" name="object 39"/>
          <p:cNvSpPr/>
          <p:nvPr/>
        </p:nvSpPr>
        <p:spPr>
          <a:xfrm>
            <a:off x="7000301" y="3153667"/>
            <a:ext cx="2740683" cy="0"/>
          </a:xfrm>
          <a:custGeom>
            <a:avLst/>
            <a:gdLst/>
            <a:ahLst/>
            <a:cxnLst/>
            <a:rect l="l" t="t" r="r" b="b"/>
            <a:pathLst>
              <a:path w="1383029">
                <a:moveTo>
                  <a:pt x="0" y="0"/>
                </a:moveTo>
                <a:lnTo>
                  <a:pt x="1382429" y="0"/>
                </a:lnTo>
              </a:path>
            </a:pathLst>
          </a:custGeom>
          <a:ln w="5060">
            <a:solidFill>
              <a:srgbClr val="00FF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40"/>
          <p:cNvSpPr/>
          <p:nvPr/>
        </p:nvSpPr>
        <p:spPr>
          <a:xfrm>
            <a:off x="7085909" y="3153668"/>
            <a:ext cx="2568290" cy="429097"/>
          </a:xfrm>
          <a:custGeom>
            <a:avLst/>
            <a:gdLst/>
            <a:ahLst/>
            <a:cxnLst/>
            <a:rect l="l" t="t" r="r" b="b"/>
            <a:pathLst>
              <a:path w="1296035" h="216535">
                <a:moveTo>
                  <a:pt x="0" y="215975"/>
                </a:moveTo>
                <a:lnTo>
                  <a:pt x="39241" y="215955"/>
                </a:lnTo>
                <a:lnTo>
                  <a:pt x="81001" y="215921"/>
                </a:lnTo>
                <a:lnTo>
                  <a:pt x="120654" y="215861"/>
                </a:lnTo>
                <a:lnTo>
                  <a:pt x="162003" y="215751"/>
                </a:lnTo>
                <a:lnTo>
                  <a:pt x="203352" y="215557"/>
                </a:lnTo>
                <a:lnTo>
                  <a:pt x="243005" y="215224"/>
                </a:lnTo>
                <a:lnTo>
                  <a:pt x="282658" y="214650"/>
                </a:lnTo>
                <a:lnTo>
                  <a:pt x="324007" y="213631"/>
                </a:lnTo>
                <a:lnTo>
                  <a:pt x="365356" y="211831"/>
                </a:lnTo>
                <a:lnTo>
                  <a:pt x="405009" y="208804"/>
                </a:lnTo>
                <a:lnTo>
                  <a:pt x="444662" y="203797"/>
                </a:lnTo>
                <a:lnTo>
                  <a:pt x="486010" y="195408"/>
                </a:lnTo>
                <a:lnTo>
                  <a:pt x="527359" y="181819"/>
                </a:lnTo>
                <a:lnTo>
                  <a:pt x="567012" y="162684"/>
                </a:lnTo>
                <a:lnTo>
                  <a:pt x="606665" y="138148"/>
                </a:lnTo>
                <a:lnTo>
                  <a:pt x="635362" y="117240"/>
                </a:lnTo>
                <a:lnTo>
                  <a:pt x="648014" y="108002"/>
                </a:lnTo>
                <a:lnTo>
                  <a:pt x="660666" y="98766"/>
                </a:lnTo>
                <a:lnTo>
                  <a:pt x="675014" y="88202"/>
                </a:lnTo>
                <a:lnTo>
                  <a:pt x="689363" y="77866"/>
                </a:lnTo>
                <a:lnTo>
                  <a:pt x="729016" y="53335"/>
                </a:lnTo>
                <a:lnTo>
                  <a:pt x="768668" y="34194"/>
                </a:lnTo>
                <a:lnTo>
                  <a:pt x="810017" y="20586"/>
                </a:lnTo>
                <a:lnTo>
                  <a:pt x="851367" y="12197"/>
                </a:lnTo>
                <a:lnTo>
                  <a:pt x="891019" y="7211"/>
                </a:lnTo>
                <a:lnTo>
                  <a:pt x="930672" y="4196"/>
                </a:lnTo>
                <a:lnTo>
                  <a:pt x="972021" y="2376"/>
                </a:lnTo>
                <a:lnTo>
                  <a:pt x="1013370" y="1367"/>
                </a:lnTo>
                <a:lnTo>
                  <a:pt x="1053023" y="802"/>
                </a:lnTo>
                <a:lnTo>
                  <a:pt x="1092676" y="474"/>
                </a:lnTo>
                <a:lnTo>
                  <a:pt x="1134025" y="280"/>
                </a:lnTo>
                <a:lnTo>
                  <a:pt x="1175374" y="176"/>
                </a:lnTo>
                <a:lnTo>
                  <a:pt x="1215027" y="105"/>
                </a:lnTo>
                <a:lnTo>
                  <a:pt x="1256787" y="46"/>
                </a:lnTo>
                <a:lnTo>
                  <a:pt x="1289698" y="7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41"/>
          <p:cNvSpPr/>
          <p:nvPr/>
        </p:nvSpPr>
        <p:spPr>
          <a:xfrm>
            <a:off x="7085909" y="3153666"/>
            <a:ext cx="2568290" cy="856933"/>
          </a:xfrm>
          <a:custGeom>
            <a:avLst/>
            <a:gdLst/>
            <a:ahLst/>
            <a:cxnLst/>
            <a:rect l="l" t="t" r="r" b="b"/>
            <a:pathLst>
              <a:path w="1296035" h="432435">
                <a:moveTo>
                  <a:pt x="0" y="432009"/>
                </a:moveTo>
                <a:lnTo>
                  <a:pt x="0" y="432009"/>
                </a:lnTo>
                <a:lnTo>
                  <a:pt x="108002" y="432009"/>
                </a:lnTo>
                <a:lnTo>
                  <a:pt x="120654" y="432009"/>
                </a:lnTo>
                <a:lnTo>
                  <a:pt x="135003" y="432009"/>
                </a:lnTo>
                <a:lnTo>
                  <a:pt x="149351" y="432009"/>
                </a:lnTo>
                <a:lnTo>
                  <a:pt x="162003" y="432009"/>
                </a:lnTo>
                <a:lnTo>
                  <a:pt x="203352" y="432007"/>
                </a:lnTo>
                <a:lnTo>
                  <a:pt x="243005" y="432003"/>
                </a:lnTo>
                <a:lnTo>
                  <a:pt x="282658" y="431991"/>
                </a:lnTo>
                <a:lnTo>
                  <a:pt x="324007" y="431956"/>
                </a:lnTo>
                <a:lnTo>
                  <a:pt x="365356" y="431856"/>
                </a:lnTo>
                <a:lnTo>
                  <a:pt x="405009" y="431538"/>
                </a:lnTo>
                <a:lnTo>
                  <a:pt x="444662" y="430481"/>
                </a:lnTo>
                <a:lnTo>
                  <a:pt x="486010" y="427260"/>
                </a:lnTo>
                <a:lnTo>
                  <a:pt x="527359" y="417935"/>
                </a:lnTo>
                <a:lnTo>
                  <a:pt x="567012" y="388670"/>
                </a:lnTo>
                <a:lnTo>
                  <a:pt x="594013" y="353186"/>
                </a:lnTo>
                <a:lnTo>
                  <a:pt x="621014" y="288698"/>
                </a:lnTo>
                <a:lnTo>
                  <a:pt x="635362" y="249684"/>
                </a:lnTo>
                <a:lnTo>
                  <a:pt x="648014" y="216004"/>
                </a:lnTo>
                <a:lnTo>
                  <a:pt x="660666" y="182325"/>
                </a:lnTo>
                <a:lnTo>
                  <a:pt x="675014" y="143311"/>
                </a:lnTo>
                <a:lnTo>
                  <a:pt x="689363" y="106349"/>
                </a:lnTo>
                <a:lnTo>
                  <a:pt x="714667" y="59710"/>
                </a:lnTo>
                <a:lnTo>
                  <a:pt x="743364" y="30126"/>
                </a:lnTo>
                <a:lnTo>
                  <a:pt x="783017" y="9777"/>
                </a:lnTo>
                <a:lnTo>
                  <a:pt x="822670" y="3125"/>
                </a:lnTo>
                <a:lnTo>
                  <a:pt x="864019" y="1068"/>
                </a:lnTo>
                <a:lnTo>
                  <a:pt x="905368" y="338"/>
                </a:lnTo>
                <a:lnTo>
                  <a:pt x="945021" y="104"/>
                </a:lnTo>
                <a:lnTo>
                  <a:pt x="984673" y="34"/>
                </a:lnTo>
                <a:lnTo>
                  <a:pt x="1026022" y="13"/>
                </a:lnTo>
                <a:lnTo>
                  <a:pt x="1067371" y="4"/>
                </a:lnTo>
                <a:lnTo>
                  <a:pt x="1107024" y="1"/>
                </a:lnTo>
                <a:lnTo>
                  <a:pt x="1146677" y="0"/>
                </a:lnTo>
                <a:lnTo>
                  <a:pt x="1161025" y="0"/>
                </a:lnTo>
                <a:lnTo>
                  <a:pt x="1175374" y="0"/>
                </a:lnTo>
                <a:lnTo>
                  <a:pt x="1188026" y="0"/>
                </a:lnTo>
                <a:lnTo>
                  <a:pt x="1289698" y="0"/>
                </a:lnTo>
                <a:lnTo>
                  <a:pt x="1296029" y="0"/>
                </a:lnTo>
              </a:path>
            </a:pathLst>
          </a:custGeom>
          <a:ln w="1012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42"/>
          <p:cNvSpPr/>
          <p:nvPr/>
        </p:nvSpPr>
        <p:spPr>
          <a:xfrm>
            <a:off x="7085909" y="2277093"/>
            <a:ext cx="1712612" cy="1304908"/>
          </a:xfrm>
          <a:custGeom>
            <a:avLst/>
            <a:gdLst/>
            <a:ahLst/>
            <a:cxnLst/>
            <a:rect l="l" t="t" r="r" b="b"/>
            <a:pathLst>
              <a:path w="864235" h="658494">
                <a:moveTo>
                  <a:pt x="0" y="658324"/>
                </a:moveTo>
                <a:lnTo>
                  <a:pt x="44432" y="658303"/>
                </a:lnTo>
                <a:lnTo>
                  <a:pt x="89996" y="658261"/>
                </a:lnTo>
                <a:lnTo>
                  <a:pt x="135560" y="658180"/>
                </a:lnTo>
                <a:lnTo>
                  <a:pt x="179993" y="658028"/>
                </a:lnTo>
                <a:lnTo>
                  <a:pt x="224426" y="657748"/>
                </a:lnTo>
                <a:lnTo>
                  <a:pt x="269989" y="657219"/>
                </a:lnTo>
                <a:lnTo>
                  <a:pt x="315553" y="656231"/>
                </a:lnTo>
                <a:lnTo>
                  <a:pt x="359986" y="654438"/>
                </a:lnTo>
                <a:lnTo>
                  <a:pt x="404419" y="651136"/>
                </a:lnTo>
                <a:lnTo>
                  <a:pt x="449982" y="644929"/>
                </a:lnTo>
                <a:lnTo>
                  <a:pt x="495546" y="633797"/>
                </a:lnTo>
                <a:lnTo>
                  <a:pt x="531544" y="619218"/>
                </a:lnTo>
                <a:lnTo>
                  <a:pt x="567543" y="597140"/>
                </a:lnTo>
                <a:lnTo>
                  <a:pt x="603542" y="565065"/>
                </a:lnTo>
                <a:lnTo>
                  <a:pt x="629975" y="533705"/>
                </a:lnTo>
                <a:lnTo>
                  <a:pt x="656409" y="495527"/>
                </a:lnTo>
                <a:lnTo>
                  <a:pt x="683973" y="448028"/>
                </a:lnTo>
                <a:lnTo>
                  <a:pt x="701972" y="412623"/>
                </a:lnTo>
                <a:lnTo>
                  <a:pt x="719971" y="374808"/>
                </a:lnTo>
                <a:lnTo>
                  <a:pt x="737971" y="333858"/>
                </a:lnTo>
                <a:lnTo>
                  <a:pt x="755970" y="290965"/>
                </a:lnTo>
                <a:lnTo>
                  <a:pt x="773969" y="245732"/>
                </a:lnTo>
                <a:lnTo>
                  <a:pt x="791969" y="199067"/>
                </a:lnTo>
                <a:lnTo>
                  <a:pt x="809968" y="150759"/>
                </a:lnTo>
                <a:lnTo>
                  <a:pt x="827967" y="101456"/>
                </a:lnTo>
                <a:lnTo>
                  <a:pt x="849713" y="40370"/>
                </a:lnTo>
                <a:lnTo>
                  <a:pt x="859746" y="11968"/>
                </a:lnTo>
                <a:lnTo>
                  <a:pt x="863966" y="0"/>
                </a:lnTo>
              </a:path>
            </a:pathLst>
          </a:custGeom>
          <a:ln w="50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43"/>
          <p:cNvSpPr/>
          <p:nvPr/>
        </p:nvSpPr>
        <p:spPr>
          <a:xfrm>
            <a:off x="2135449" y="4506497"/>
            <a:ext cx="7844092" cy="1512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266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/>
              <a:t>Multilayer </a:t>
            </a:r>
            <a:r>
              <a:rPr lang="en-IN" spc="30" dirty="0"/>
              <a:t>Networks and</a:t>
            </a:r>
            <a:r>
              <a:rPr lang="en-IN" spc="-79" dirty="0"/>
              <a:t> </a:t>
            </a:r>
            <a:r>
              <a:rPr lang="en-IN" spc="30" dirty="0" err="1"/>
              <a:t>Backpropagation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 marL="25168">
              <a:spcBef>
                <a:spcPts val="860"/>
              </a:spcBef>
            </a:pPr>
            <a:r>
              <a:rPr lang="en-IN" spc="-10" dirty="0">
                <a:latin typeface="Helvetica" panose="020B0500000000000000" pitchFamily="34" charset="0"/>
                <a:cs typeface="Arial"/>
              </a:rPr>
              <a:t>Single perceptron can only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express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linear decision</a:t>
            </a:r>
            <a:r>
              <a:rPr lang="en-IN" spc="-69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surface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>
              <a:spcBef>
                <a:spcPts val="860"/>
              </a:spcBef>
            </a:pPr>
            <a:r>
              <a:rPr lang="en-IN" spc="-50" dirty="0" smtClean="0">
                <a:latin typeface="Helvetica" panose="020B0500000000000000" pitchFamily="34" charset="0"/>
                <a:cs typeface="Arial"/>
              </a:rPr>
              <a:t>We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need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units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whose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output is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nonlinear function of its inputs 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is also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differentiable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(Use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Neuron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not</a:t>
            </a:r>
            <a:r>
              <a:rPr lang="en-IN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trike="sngStrike" spc="-20" dirty="0">
                <a:latin typeface="Helvetica" panose="020B0500000000000000" pitchFamily="34" charset="0"/>
                <a:cs typeface="Arial"/>
              </a:rPr>
              <a:t>Perceptron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)</a:t>
            </a: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spc="-20" dirty="0" smtClean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lang="en-IN" spc="-20" dirty="0" err="1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Backpropagation</a:t>
            </a:r>
            <a:r>
              <a:rPr lang="en-IN" spc="-20" dirty="0" smtClean="0">
                <a:solidFill>
                  <a:srgbClr val="FF0000"/>
                </a:solidFill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algorithm learns the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weights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fixed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set of  units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interconnection</a:t>
            </a:r>
          </a:p>
          <a:p>
            <a:pPr marR="10067">
              <a:lnSpc>
                <a:spcPct val="102600"/>
              </a:lnSpc>
              <a:spcBef>
                <a:spcPts val="109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It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employs </a:t>
            </a:r>
            <a:r>
              <a:rPr lang="en-IN" spc="-2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gradient </a:t>
            </a:r>
            <a:r>
              <a:rPr lang="en-IN" spc="-10" dirty="0" smtClean="0">
                <a:solidFill>
                  <a:srgbClr val="EC008C"/>
                </a:solidFill>
                <a:latin typeface="Helvetica" panose="020B0500000000000000" pitchFamily="34" charset="0"/>
                <a:cs typeface="Arial"/>
              </a:rPr>
              <a:t>descent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to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minimize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error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between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 network output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and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 target </a:t>
            </a:r>
            <a:r>
              <a:rPr lang="en-IN" spc="-20" dirty="0" smtClean="0">
                <a:latin typeface="Helvetica" panose="020B0500000000000000" pitchFamily="34" charset="0"/>
                <a:cs typeface="Arial"/>
              </a:rPr>
              <a:t>values </a:t>
            </a:r>
            <a:r>
              <a:rPr lang="en-IN" spc="-40" dirty="0" smtClean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these</a:t>
            </a:r>
            <a:r>
              <a:rPr lang="en-IN" spc="-3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 smtClean="0">
                <a:latin typeface="Helvetica" panose="020B0500000000000000" pitchFamily="34" charset="0"/>
                <a:cs typeface="Arial"/>
              </a:rPr>
              <a:t>outputs</a:t>
            </a:r>
            <a:endParaRPr lang="en-IN" dirty="0" smtClean="0">
              <a:latin typeface="Helvetica" panose="020B0500000000000000" pitchFamily="34" charset="0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lang="en-IN" spc="-10" dirty="0" smtClean="0">
                <a:latin typeface="Helvetica" panose="020B0500000000000000" pitchFamily="34" charset="0"/>
                <a:cs typeface="Arial"/>
              </a:rPr>
              <a:t>Let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Error function is redefined</a:t>
            </a:r>
            <a:r>
              <a:rPr lang="en-IN" spc="-3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as</a:t>
            </a:r>
            <a:endParaRPr lang="en-IN" dirty="0">
              <a:latin typeface="Helvetica" panose="020B0500000000000000" pitchFamily="34" charset="0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8400"/>
            <a:ext cx="2095792" cy="75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72" y="2924243"/>
            <a:ext cx="2353003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876800"/>
            <a:ext cx="384863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" dirty="0" err="1"/>
              <a:t>Backpropagation</a:t>
            </a:r>
            <a:r>
              <a:rPr lang="en-IN" spc="30" dirty="0"/>
              <a:t> </a:t>
            </a:r>
            <a:r>
              <a:rPr lang="en-IN" dirty="0"/>
              <a:t>(for </a:t>
            </a:r>
            <a:r>
              <a:rPr lang="en-IN" spc="30" dirty="0"/>
              <a:t>2</a:t>
            </a:r>
            <a:r>
              <a:rPr lang="en-IN" spc="-109" dirty="0"/>
              <a:t> </a:t>
            </a:r>
            <a:r>
              <a:rPr lang="en-IN" dirty="0"/>
              <a:t>layers)</a:t>
            </a:r>
          </a:p>
        </p:txBody>
      </p:sp>
      <p:sp>
        <p:nvSpPr>
          <p:cNvPr id="5" name="object 3"/>
          <p:cNvSpPr/>
          <p:nvPr/>
        </p:nvSpPr>
        <p:spPr>
          <a:xfrm>
            <a:off x="2438400" y="1160286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4"/>
          <p:cNvSpPr/>
          <p:nvPr/>
        </p:nvSpPr>
        <p:spPr>
          <a:xfrm>
            <a:off x="2438400" y="1542270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5"/>
          <p:cNvSpPr txBox="1"/>
          <p:nvPr/>
        </p:nvSpPr>
        <p:spPr>
          <a:xfrm>
            <a:off x="2179154" y="1026679"/>
            <a:ext cx="6938534" cy="1466743"/>
          </a:xfrm>
          <a:prstGeom prst="rect">
            <a:avLst/>
          </a:prstGeom>
        </p:spPr>
        <p:txBody>
          <a:bodyPr vert="horz" wrap="square" lIns="0" tIns="117026" rIns="0" bIns="0" rtlCol="0">
            <a:spAutoFit/>
          </a:bodyPr>
          <a:lstStyle/>
          <a:p>
            <a:pPr marL="259226">
              <a:spcBef>
                <a:spcPts val="921"/>
              </a:spcBef>
            </a:pPr>
            <a:r>
              <a:rPr sz="2180" b="1" spc="-10" dirty="0" smtClean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Algorithm: 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Backpropagation(D,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Verdana"/>
                <a:cs typeface="Verdana"/>
              </a:rPr>
              <a:t>η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</a:t>
            </a:r>
            <a:r>
              <a:rPr sz="2180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spc="-3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spc="-44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out</a:t>
            </a:r>
            <a:r>
              <a:rPr sz="2378" i="1" spc="-252" baseline="-10416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sz="2180" i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sz="2378" i="1" baseline="-13888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hidden</a:t>
            </a:r>
            <a:r>
              <a:rPr sz="218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5168">
              <a:lnSpc>
                <a:spcPts val="2378"/>
              </a:lnSpc>
              <a:spcBef>
                <a:spcPts val="674"/>
              </a:spcBef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sz="1982" spc="-10" dirty="0">
                <a:latin typeface="Arial"/>
                <a:cs typeface="Arial"/>
              </a:rPr>
              <a:t>Create the </a:t>
            </a:r>
            <a:r>
              <a:rPr sz="1982" spc="-20" dirty="0">
                <a:latin typeface="Arial"/>
                <a:cs typeface="Arial"/>
              </a:rPr>
              <a:t>feedforward </a:t>
            </a:r>
            <a:r>
              <a:rPr sz="1982" spc="-10" dirty="0">
                <a:latin typeface="Arial"/>
                <a:cs typeface="Arial"/>
              </a:rPr>
              <a:t>network with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in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out </a:t>
            </a:r>
            <a:r>
              <a:rPr sz="1982" spc="-10" dirty="0">
                <a:latin typeface="Arial"/>
                <a:cs typeface="Arial"/>
              </a:rPr>
              <a:t>, </a:t>
            </a:r>
            <a:r>
              <a:rPr sz="1982" i="1" spc="-10" dirty="0">
                <a:latin typeface="Arial"/>
                <a:cs typeface="Arial"/>
              </a:rPr>
              <a:t>n</a:t>
            </a:r>
            <a:r>
              <a:rPr sz="2081" i="1" spc="-14" baseline="-11904" dirty="0">
                <a:latin typeface="Arial"/>
                <a:cs typeface="Arial"/>
              </a:rPr>
              <a:t>hidden</a:t>
            </a:r>
            <a:r>
              <a:rPr sz="2081" i="1" spc="-133" baseline="-11904" dirty="0">
                <a:latin typeface="Arial"/>
                <a:cs typeface="Arial"/>
              </a:rPr>
              <a:t> </a:t>
            </a:r>
            <a:r>
              <a:rPr sz="1982" spc="-30" dirty="0">
                <a:latin typeface="Arial"/>
                <a:cs typeface="Arial"/>
              </a:rPr>
              <a:t>layers</a:t>
            </a:r>
            <a:endParaRPr sz="1982" dirty="0">
              <a:latin typeface="Arial"/>
              <a:cs typeface="Arial"/>
            </a:endParaRPr>
          </a:p>
          <a:p>
            <a:pPr marL="25168">
              <a:lnSpc>
                <a:spcPts val="236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sz="1982" spc="-10" dirty="0">
                <a:latin typeface="Arial"/>
                <a:cs typeface="Arial"/>
              </a:rPr>
              <a:t>Randomly initialize weights to small </a:t>
            </a:r>
            <a:r>
              <a:rPr sz="1982" spc="-20" dirty="0">
                <a:latin typeface="Arial"/>
                <a:cs typeface="Arial"/>
              </a:rPr>
              <a:t>values </a:t>
            </a:r>
            <a:r>
              <a:rPr sz="1982" i="1" spc="-248" dirty="0">
                <a:latin typeface="DejaVu Sans Condensed"/>
                <a:cs typeface="DejaVu Sans Condensed"/>
              </a:rPr>
              <a:t>∈ </a:t>
            </a:r>
            <a:r>
              <a:rPr sz="1982" spc="-59" dirty="0">
                <a:latin typeface="Lucida Sans Unicode"/>
                <a:cs typeface="Lucida Sans Unicode"/>
              </a:rPr>
              <a:t>[</a:t>
            </a:r>
            <a:r>
              <a:rPr sz="1982" i="1" spc="-59" dirty="0">
                <a:latin typeface="DejaVu Sans Condensed"/>
                <a:cs typeface="DejaVu Sans Condensed"/>
              </a:rPr>
              <a:t>−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i="1" spc="-59" dirty="0">
                <a:latin typeface="Verdana"/>
                <a:cs typeface="Verdana"/>
              </a:rPr>
              <a:t>,</a:t>
            </a:r>
            <a:r>
              <a:rPr sz="1982" i="1" spc="-426" dirty="0">
                <a:latin typeface="Verdana"/>
                <a:cs typeface="Verdana"/>
              </a:rPr>
              <a:t> </a:t>
            </a:r>
            <a:r>
              <a:rPr sz="1982" spc="-59" dirty="0">
                <a:latin typeface="Lucida Sans Unicode"/>
                <a:cs typeface="Lucida Sans Unicode"/>
              </a:rPr>
              <a:t>+</a:t>
            </a:r>
            <a:r>
              <a:rPr sz="1982" spc="-59" dirty="0">
                <a:latin typeface="Arial"/>
                <a:cs typeface="Arial"/>
              </a:rPr>
              <a:t>0</a:t>
            </a:r>
            <a:r>
              <a:rPr sz="1982" i="1" spc="-59" dirty="0">
                <a:latin typeface="Verdana"/>
                <a:cs typeface="Verdana"/>
              </a:rPr>
              <a:t>.</a:t>
            </a:r>
            <a:r>
              <a:rPr sz="1982" spc="-59" dirty="0">
                <a:latin typeface="Arial"/>
                <a:cs typeface="Arial"/>
              </a:rPr>
              <a:t>05</a:t>
            </a:r>
            <a:r>
              <a:rPr sz="1982" spc="-59" dirty="0">
                <a:latin typeface="Lucida Sans Unicode"/>
                <a:cs typeface="Lucida Sans Unicode"/>
              </a:rPr>
              <a:t>]</a:t>
            </a:r>
            <a:endParaRPr sz="1982" dirty="0">
              <a:latin typeface="Lucida Sans Unicode"/>
              <a:cs typeface="Lucida Sans Unicode"/>
            </a:endParaRPr>
          </a:p>
          <a:p>
            <a:pPr marL="25168">
              <a:lnSpc>
                <a:spcPts val="2378"/>
              </a:lnSpc>
            </a:pPr>
            <a:r>
              <a:rPr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b="1" spc="307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982" b="1" spc="-10" dirty="0">
                <a:latin typeface="Arial"/>
                <a:cs typeface="Arial"/>
              </a:rPr>
              <a:t>repeat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80692" y="2505083"/>
            <a:ext cx="0" cy="1687446"/>
          </a:xfrm>
          <a:custGeom>
            <a:avLst/>
            <a:gdLst/>
            <a:ahLst/>
            <a:cxnLst/>
            <a:rect l="l" t="t" r="r" b="b"/>
            <a:pathLst>
              <a:path h="851535">
                <a:moveTo>
                  <a:pt x="0" y="851280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7"/>
          <p:cNvSpPr txBox="1"/>
          <p:nvPr/>
        </p:nvSpPr>
        <p:spPr>
          <a:xfrm>
            <a:off x="2835081" y="2468097"/>
            <a:ext cx="249908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b="1" spc="-20" dirty="0">
                <a:latin typeface="Arial"/>
                <a:cs typeface="Arial"/>
              </a:rPr>
              <a:t>for </a:t>
            </a:r>
            <a:r>
              <a:rPr sz="1982" i="1" spc="-10" dirty="0" smtClean="0">
                <a:latin typeface="Arial"/>
                <a:cs typeface="Arial"/>
              </a:rPr>
              <a:t>each</a:t>
            </a:r>
            <a:r>
              <a:rPr lang="en-IN" sz="1982" i="1" spc="-10" dirty="0" smtClean="0">
                <a:latin typeface="Arial"/>
                <a:cs typeface="Arial"/>
              </a:rPr>
              <a:t>       </a:t>
            </a:r>
            <a:r>
              <a:rPr sz="1982" i="1" spc="-10" dirty="0" smtClean="0">
                <a:latin typeface="Arial"/>
                <a:cs typeface="Arial"/>
              </a:rPr>
              <a:t> </a:t>
            </a:r>
            <a:r>
              <a:rPr sz="1982" i="1" spc="-119" dirty="0" smtClean="0">
                <a:latin typeface="DejaVu Sans Condensed"/>
                <a:cs typeface="DejaVu Sans Condensed"/>
              </a:rPr>
              <a:t>∈</a:t>
            </a:r>
            <a:r>
              <a:rPr lang="en-IN" sz="1982" i="1" spc="-119" dirty="0" smtClean="0">
                <a:latin typeface="DejaVu Sans Condensed"/>
                <a:cs typeface="DejaVu Sans Condensed"/>
              </a:rPr>
              <a:t> </a:t>
            </a:r>
            <a:r>
              <a:rPr sz="1982" i="1" spc="-119" dirty="0" smtClean="0">
                <a:latin typeface="Arial"/>
                <a:cs typeface="Arial"/>
              </a:rPr>
              <a:t>D</a:t>
            </a:r>
            <a:r>
              <a:rPr sz="1982" i="1" spc="-99" dirty="0" smtClean="0">
                <a:latin typeface="Arial"/>
                <a:cs typeface="Arial"/>
              </a:rPr>
              <a:t> </a:t>
            </a:r>
            <a:r>
              <a:rPr sz="1982" b="1" spc="-10" dirty="0">
                <a:latin typeface="Arial"/>
                <a:cs typeface="Arial"/>
              </a:rPr>
              <a:t>do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3002542" y="2834241"/>
            <a:ext cx="0" cy="1260865"/>
          </a:xfrm>
          <a:custGeom>
            <a:avLst/>
            <a:gdLst/>
            <a:ahLst/>
            <a:cxnLst/>
            <a:rect l="l" t="t" r="r" b="b"/>
            <a:pathLst>
              <a:path h="636269">
                <a:moveTo>
                  <a:pt x="0" y="63591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9"/>
          <p:cNvSpPr txBox="1"/>
          <p:nvPr/>
        </p:nvSpPr>
        <p:spPr>
          <a:xfrm>
            <a:off x="3256929" y="2768969"/>
            <a:ext cx="4170167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u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spc="-10" dirty="0">
                <a:latin typeface="Arial"/>
                <a:cs typeface="Arial"/>
              </a:rPr>
              <a:t>get output from network </a:t>
            </a:r>
            <a:r>
              <a:rPr sz="1982" i="1" spc="-129" dirty="0">
                <a:latin typeface="DejaVu Sans Condensed"/>
                <a:cs typeface="DejaVu Sans Condensed"/>
              </a:rPr>
              <a:t>∀ </a:t>
            </a:r>
            <a:r>
              <a:rPr sz="1982" spc="-10" dirty="0">
                <a:latin typeface="Arial"/>
                <a:cs typeface="Arial"/>
              </a:rPr>
              <a:t>unit</a:t>
            </a:r>
            <a:r>
              <a:rPr sz="1982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u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256929" y="3069839"/>
            <a:ext cx="4827025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k</a:t>
            </a:r>
            <a:r>
              <a:rPr sz="2081" i="1" spc="-59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1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)(</a:t>
            </a:r>
            <a:r>
              <a:rPr sz="1982" i="1" spc="50" dirty="0">
                <a:latin typeface="Arial"/>
                <a:cs typeface="Arial"/>
              </a:rPr>
              <a:t>t</a:t>
            </a:r>
            <a:r>
              <a:rPr sz="2081" i="1" spc="73" baseline="-11904" dirty="0">
                <a:latin typeface="Arial"/>
                <a:cs typeface="Arial"/>
              </a:rPr>
              <a:t>k</a:t>
            </a:r>
            <a:r>
              <a:rPr sz="2081" i="1" spc="446" baseline="-11904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2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k</a:t>
            </a:r>
            <a:r>
              <a:rPr sz="2081" i="1" spc="-222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r>
              <a:rPr sz="1982" spc="-79" dirty="0">
                <a:latin typeface="Lucida Sans Unicode"/>
                <a:cs typeface="Lucida Sans Unicode"/>
              </a:rPr>
              <a:t> </a:t>
            </a:r>
            <a:r>
              <a:rPr sz="1982" spc="-30" dirty="0">
                <a:latin typeface="Arial"/>
                <a:cs typeface="Arial"/>
              </a:rPr>
              <a:t>for</a:t>
            </a:r>
            <a:r>
              <a:rPr sz="1982" spc="-10" dirty="0">
                <a:latin typeface="Arial"/>
                <a:cs typeface="Arial"/>
              </a:rPr>
              <a:t> all </a:t>
            </a:r>
            <a:r>
              <a:rPr sz="1982" spc="-10" dirty="0">
                <a:solidFill>
                  <a:srgbClr val="ED1C24"/>
                </a:solidFill>
                <a:latin typeface="Arial"/>
                <a:cs typeface="Arial"/>
              </a:rPr>
              <a:t>output unit</a:t>
            </a:r>
            <a:r>
              <a:rPr sz="1982" dirty="0">
                <a:solidFill>
                  <a:srgbClr val="ED1C24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ED1C24"/>
                </a:solidFill>
                <a:latin typeface="Arial"/>
                <a:cs typeface="Arial"/>
              </a:rPr>
              <a:t>k</a:t>
            </a:r>
            <a:endParaRPr sz="1982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3256930" y="3370735"/>
            <a:ext cx="175539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i="1" spc="-168" dirty="0">
                <a:latin typeface="Verdana"/>
                <a:cs typeface="Verdana"/>
              </a:rPr>
              <a:t>δ</a:t>
            </a:r>
            <a:r>
              <a:rPr sz="2081" i="1" spc="-252" baseline="-11904" dirty="0">
                <a:latin typeface="Arial"/>
                <a:cs typeface="Arial"/>
              </a:rPr>
              <a:t>h</a:t>
            </a:r>
            <a:r>
              <a:rPr sz="2081" i="1" spc="30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</a:t>
            </a:r>
            <a:r>
              <a:rPr sz="1982" spc="-109" dirty="0">
                <a:latin typeface="Lucida Sans Unicode"/>
                <a:cs typeface="Lucida Sans Unicode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14" baseline="-11904" dirty="0">
                <a:latin typeface="Arial"/>
                <a:cs typeface="Arial"/>
              </a:rPr>
              <a:t> </a:t>
            </a:r>
            <a:r>
              <a:rPr sz="1982" spc="50" dirty="0">
                <a:latin typeface="Lucida Sans Unicode"/>
                <a:cs typeface="Lucida Sans Unicode"/>
              </a:rPr>
              <a:t>(</a:t>
            </a:r>
            <a:r>
              <a:rPr sz="1982" spc="50" dirty="0">
                <a:latin typeface="Arial"/>
                <a:cs typeface="Arial"/>
              </a:rPr>
              <a:t>1</a:t>
            </a:r>
            <a:r>
              <a:rPr sz="1982" spc="-139" dirty="0">
                <a:latin typeface="Arial"/>
                <a:cs typeface="Arial"/>
              </a:rPr>
              <a:t> </a:t>
            </a:r>
            <a:r>
              <a:rPr sz="1982" i="1" spc="40" dirty="0">
                <a:latin typeface="DejaVu Sans Condensed"/>
                <a:cs typeface="DejaVu Sans Condensed"/>
              </a:rPr>
              <a:t>−</a:t>
            </a:r>
            <a:r>
              <a:rPr sz="1982" i="1" spc="-159" dirty="0">
                <a:latin typeface="DejaVu Sans Condensed"/>
                <a:cs typeface="DejaVu Sans Condensed"/>
              </a:rPr>
              <a:t> </a:t>
            </a:r>
            <a:r>
              <a:rPr sz="1982" i="1" spc="-10" dirty="0">
                <a:latin typeface="Arial"/>
                <a:cs typeface="Arial"/>
              </a:rPr>
              <a:t>o</a:t>
            </a:r>
            <a:r>
              <a:rPr sz="2081" i="1" spc="-14" baseline="-11904" dirty="0">
                <a:latin typeface="Arial"/>
                <a:cs typeface="Arial"/>
              </a:rPr>
              <a:t>h</a:t>
            </a:r>
            <a:r>
              <a:rPr sz="2081" i="1" spc="-400" baseline="-11904" dirty="0">
                <a:latin typeface="Arial"/>
                <a:cs typeface="Arial"/>
              </a:rPr>
              <a:t> </a:t>
            </a:r>
            <a:r>
              <a:rPr sz="1982" spc="119" dirty="0">
                <a:latin typeface="Lucida Sans Unicode"/>
                <a:cs typeface="Lucida Sans Unicode"/>
              </a:rPr>
              <a:t>)</a:t>
            </a:r>
            <a:endParaRPr sz="1982">
              <a:latin typeface="Lucida Sans Unicode"/>
              <a:cs typeface="Lucida Sans Unicode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5003164" y="3182689"/>
            <a:ext cx="31584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1377" dirty="0">
                <a:latin typeface="Verdana"/>
                <a:cs typeface="Verdana"/>
              </a:rPr>
              <a:t> 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657972" y="3384868"/>
            <a:ext cx="303765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50" dirty="0" smtClean="0">
                <a:latin typeface="Lucida Sans Unicode"/>
                <a:cs typeface="Lucida Sans Unicode"/>
              </a:rPr>
              <a:t>(</a:t>
            </a:r>
            <a:r>
              <a:rPr sz="1982" i="1" spc="50" dirty="0" smtClean="0">
                <a:latin typeface="Arial"/>
                <a:cs typeface="Arial"/>
              </a:rPr>
              <a:t>w </a:t>
            </a:r>
            <a:r>
              <a:rPr sz="1982" i="1" spc="-337" dirty="0" smtClean="0">
                <a:latin typeface="Verdana"/>
                <a:cs typeface="Verdana"/>
              </a:rPr>
              <a:t>δ </a:t>
            </a:r>
            <a:r>
              <a:rPr sz="1982" spc="119" dirty="0" smtClean="0">
                <a:latin typeface="Lucida Sans Unicode"/>
                <a:cs typeface="Lucida Sans Unicode"/>
              </a:rPr>
              <a:t>) </a:t>
            </a:r>
            <a:r>
              <a:rPr sz="1982" spc="-30" dirty="0" smtClean="0">
                <a:latin typeface="Arial"/>
                <a:cs typeface="Arial"/>
              </a:rPr>
              <a:t>for </a:t>
            </a:r>
            <a:r>
              <a:rPr sz="1982" spc="-10" dirty="0">
                <a:latin typeface="Arial"/>
                <a:cs typeface="Arial"/>
              </a:rPr>
              <a:t>all </a:t>
            </a:r>
            <a:r>
              <a:rPr sz="1982" spc="-10" dirty="0">
                <a:solidFill>
                  <a:srgbClr val="0000FF"/>
                </a:solidFill>
                <a:latin typeface="Arial"/>
                <a:cs typeface="Arial"/>
              </a:rPr>
              <a:t>hidden unit</a:t>
            </a:r>
            <a:r>
              <a:rPr sz="1982" spc="-2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2209800" y="2438400"/>
            <a:ext cx="147227" cy="1593277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25168">
              <a:spcBef>
                <a:spcPts val="902"/>
              </a:spcBef>
            </a:pPr>
            <a:r>
              <a:rPr sz="1387" b="1" spc="-10" dirty="0">
                <a:latin typeface="Arial"/>
                <a:cs typeface="Arial"/>
              </a:rPr>
              <a:t>4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5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6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704"/>
              </a:spcBef>
            </a:pPr>
            <a:r>
              <a:rPr sz="1387" b="1" spc="-10" dirty="0">
                <a:latin typeface="Arial"/>
                <a:cs typeface="Arial"/>
              </a:rPr>
              <a:t>7</a:t>
            </a:r>
            <a:endParaRPr sz="1387" dirty="0">
              <a:latin typeface="Arial"/>
              <a:cs typeface="Arial"/>
            </a:endParaRPr>
          </a:p>
          <a:p>
            <a:pPr marL="25168">
              <a:spcBef>
                <a:spcPts val="1080"/>
              </a:spcBef>
            </a:pPr>
            <a:r>
              <a:rPr sz="1387" b="1" spc="-10" dirty="0">
                <a:latin typeface="Arial"/>
                <a:cs typeface="Arial"/>
              </a:rPr>
              <a:t>8</a:t>
            </a:r>
            <a:endParaRPr sz="1387" dirty="0">
              <a:latin typeface="Arial"/>
              <a:cs typeface="Arial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3256930" y="3718216"/>
            <a:ext cx="437276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2234882" algn="l"/>
              </a:tabLst>
            </a:pP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 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0" dirty="0">
                <a:latin typeface="Arial"/>
                <a:cs typeface="Arial"/>
              </a:rPr>
              <a:t>w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r>
              <a:rPr sz="2081" i="1" spc="414" baseline="-11904" dirty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+</a:t>
            </a:r>
            <a:r>
              <a:rPr sz="1982" spc="-178" dirty="0">
                <a:latin typeface="Lucida Sans Unicode"/>
                <a:cs typeface="Lucida Sans Unicode"/>
              </a:rPr>
              <a:t> </a:t>
            </a:r>
            <a:r>
              <a:rPr lang="en-IN" sz="1982" i="1" spc="149" dirty="0" smtClean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>
                <a:latin typeface="Arial"/>
                <a:cs typeface="Arial"/>
              </a:rPr>
              <a:t>	</a:t>
            </a:r>
            <a:r>
              <a:rPr sz="1982" spc="-10" dirty="0">
                <a:latin typeface="Arial"/>
                <a:cs typeface="Arial"/>
              </a:rPr>
              <a:t>where </a:t>
            </a:r>
            <a:r>
              <a:rPr lang="en-IN" sz="1982" i="1" spc="149" dirty="0">
                <a:latin typeface="DejaVu Sans Condensed"/>
                <a:cs typeface="Arial"/>
              </a:rPr>
              <a:t>∆</a:t>
            </a:r>
            <a:r>
              <a:rPr sz="1982" i="1" spc="149" dirty="0" err="1" smtClean="0">
                <a:latin typeface="Arial"/>
                <a:cs typeface="Arial"/>
              </a:rPr>
              <a:t>w</a:t>
            </a:r>
            <a:r>
              <a:rPr sz="2081" i="1" spc="222" baseline="-11904" dirty="0" err="1" smtClean="0">
                <a:latin typeface="Arial"/>
                <a:cs typeface="Arial"/>
              </a:rPr>
              <a:t>ji</a:t>
            </a:r>
            <a:r>
              <a:rPr sz="2081" i="1" spc="222" baseline="-11904" dirty="0" smtClean="0">
                <a:latin typeface="Arial"/>
                <a:cs typeface="Arial"/>
              </a:rPr>
              <a:t> </a:t>
            </a:r>
            <a:r>
              <a:rPr sz="1982" spc="-50" dirty="0">
                <a:latin typeface="Lucida Sans Unicode"/>
                <a:cs typeface="Lucida Sans Unicode"/>
              </a:rPr>
              <a:t>= </a:t>
            </a:r>
            <a:r>
              <a:rPr sz="1982" i="1" spc="-178" dirty="0">
                <a:latin typeface="Verdana"/>
                <a:cs typeface="Verdana"/>
              </a:rPr>
              <a:t>ηδ</a:t>
            </a:r>
            <a:r>
              <a:rPr sz="2081" i="1" spc="-268" baseline="-11904" dirty="0">
                <a:latin typeface="Arial"/>
                <a:cs typeface="Arial"/>
              </a:rPr>
              <a:t>j</a:t>
            </a:r>
            <a:r>
              <a:rPr sz="2081" i="1" spc="-119" baseline="-11904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x</a:t>
            </a:r>
            <a:r>
              <a:rPr sz="2081" i="1" spc="-14" baseline="-11904" dirty="0">
                <a:latin typeface="Arial"/>
                <a:cs typeface="Arial"/>
              </a:rPr>
              <a:t>ji</a:t>
            </a:r>
            <a:endParaRPr sz="2081" baseline="-11904" dirty="0">
              <a:latin typeface="Arial"/>
              <a:cs typeface="Arial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3007550" y="4089393"/>
            <a:ext cx="125835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object 19"/>
          <p:cNvSpPr txBox="1"/>
          <p:nvPr/>
        </p:nvSpPr>
        <p:spPr>
          <a:xfrm>
            <a:off x="2179154" y="4151819"/>
            <a:ext cx="2048592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b="1" spc="-10" dirty="0">
                <a:latin typeface="Arial"/>
                <a:cs typeface="Arial"/>
              </a:rPr>
              <a:t>9 </a:t>
            </a:r>
            <a:r>
              <a:rPr sz="1982" b="1" spc="-10" dirty="0">
                <a:latin typeface="Arial"/>
                <a:cs typeface="Arial"/>
              </a:rPr>
              <a:t>until</a:t>
            </a:r>
            <a:r>
              <a:rPr sz="1982" b="1" spc="347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converge</a:t>
            </a:r>
            <a:r>
              <a:rPr sz="1982" spc="-10" dirty="0">
                <a:latin typeface="Arial"/>
                <a:cs typeface="Arial"/>
              </a:rPr>
              <a:t>;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2438400" y="4578161"/>
            <a:ext cx="7248088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0" y="0"/>
                </a:moveTo>
                <a:lnTo>
                  <a:pt x="3657600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Rectangle 22"/>
          <p:cNvSpPr/>
          <p:nvPr/>
        </p:nvSpPr>
        <p:spPr>
          <a:xfrm>
            <a:off x="312596" y="4798874"/>
            <a:ext cx="36778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5" dirty="0">
                <a:latin typeface="Helvetica" panose="020B0500000000000000" pitchFamily="34" charset="0"/>
                <a:cs typeface="Arial"/>
              </a:rPr>
              <a:t>Recall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error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function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 smtClean="0">
                <a:latin typeface="Helvetica" panose="020B0500000000000000" pitchFamily="34" charset="0"/>
                <a:cs typeface="Arial"/>
              </a:rPr>
              <a:t>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20" dirty="0">
                <a:latin typeface="Helvetica" panose="020B0500000000000000" pitchFamily="34" charset="0"/>
                <a:cs typeface="Arial"/>
              </a:rPr>
              <a:t>For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a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single </a:t>
            </a:r>
            <a:r>
              <a:rPr lang="en-IN" spc="-10" dirty="0">
                <a:latin typeface="Helvetica" panose="020B0500000000000000" pitchFamily="34" charset="0"/>
                <a:cs typeface="Arial"/>
              </a:rPr>
              <a:t>training 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-15" dirty="0">
                <a:latin typeface="Helvetica" panose="020B0500000000000000" pitchFamily="34" charset="0"/>
                <a:cs typeface="Arial"/>
              </a:rPr>
              <a:t>Weight </a:t>
            </a:r>
            <a:r>
              <a:rPr lang="en-IN" i="1" spc="-5" dirty="0" err="1">
                <a:latin typeface="Helvetica" panose="020B0500000000000000" pitchFamily="34" charset="0"/>
                <a:cs typeface="Arial"/>
              </a:rPr>
              <a:t>w</a:t>
            </a:r>
            <a:r>
              <a:rPr lang="en-IN" i="1" spc="-7" baseline="-13888" dirty="0" err="1">
                <a:latin typeface="Helvetica" panose="020B0500000000000000" pitchFamily="34" charset="0"/>
                <a:cs typeface="Arial"/>
              </a:rPr>
              <a:t>ji</a:t>
            </a:r>
            <a:r>
              <a:rPr lang="en-IN" i="1" spc="-7" baseline="-13888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is updated </a:t>
            </a:r>
            <a:r>
              <a:rPr lang="en-IN" spc="-20" dirty="0">
                <a:latin typeface="Helvetica" panose="020B0500000000000000" pitchFamily="34" charset="0"/>
                <a:cs typeface="Arial"/>
              </a:rPr>
              <a:t>by </a:t>
            </a:r>
            <a:r>
              <a:rPr lang="en-IN" spc="-5" dirty="0">
                <a:latin typeface="Helvetica" panose="020B0500000000000000" pitchFamily="34" charset="0"/>
                <a:cs typeface="Arial"/>
              </a:rPr>
              <a:t>adding</a:t>
            </a:r>
            <a:r>
              <a:rPr lang="en-IN" spc="-15" dirty="0">
                <a:latin typeface="Helvetica" panose="020B0500000000000000" pitchFamily="34" charset="0"/>
                <a:cs typeface="Arial"/>
              </a:rPr>
              <a:t> </a:t>
            </a:r>
            <a:endParaRPr lang="en-IN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pc="-5" dirty="0" smtClean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25" y="4798874"/>
            <a:ext cx="4115374" cy="419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20" y="2540685"/>
            <a:ext cx="543001" cy="2476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0" y="3413336"/>
            <a:ext cx="1476581" cy="2762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27" y="5358294"/>
            <a:ext cx="3353268" cy="3334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41" y="5784636"/>
            <a:ext cx="164805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143000"/>
            <a:ext cx="6553200" cy="2438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/>
              <a:t>Leaky </a:t>
            </a:r>
            <a:r>
              <a:rPr lang="en-IN" sz="1800" dirty="0" err="1" smtClean="0"/>
              <a:t>ReLU</a:t>
            </a:r>
            <a:r>
              <a:rPr lang="en-IN" sz="1800" dirty="0" smtClean="0"/>
              <a:t> activation function that generates output = input, if input &gt;= 0, and 0.1 * input if output &lt; 0.  What will be the weights w</a:t>
            </a:r>
            <a:r>
              <a:rPr lang="en-IN" sz="1800" baseline="-25000" dirty="0" smtClean="0"/>
              <a:t>31</a:t>
            </a:r>
            <a:r>
              <a:rPr lang="en-IN" sz="1800" dirty="0" smtClean="0"/>
              <a:t> and w</a:t>
            </a:r>
            <a:r>
              <a:rPr lang="en-IN" sz="1800" baseline="-25000" dirty="0" smtClean="0"/>
              <a:t>12 </a:t>
            </a:r>
            <a:r>
              <a:rPr lang="en-IN" sz="1800" dirty="0" smtClean="0"/>
              <a:t>in the next iteration with learning rate = 0.1, x1=x2=1, and target output 0?</a:t>
            </a:r>
          </a:p>
          <a:p>
            <a:r>
              <a:rPr lang="en-IN" sz="1800" dirty="0" smtClean="0"/>
              <a:t>Assume, squared difference between the actual and target output is used as the loss function, derivative of activation function = 0 at input = 0, and zero bias at all nodes. </a:t>
            </a:r>
          </a:p>
          <a:p>
            <a:endParaRPr lang="en-IN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7772400" y="11430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219200" y="3962400"/>
                <a:ext cx="9448800" cy="1080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Assume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error 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0.5*(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t-y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IN" sz="2000" baseline="30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x1=x2=1, actual output y =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 and output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hidden nodes are 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=1. Target output t = 0 as specified in the question. Note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962400"/>
                <a:ext cx="9448800" cy="1080296"/>
              </a:xfrm>
              <a:prstGeom prst="rect">
                <a:avLst/>
              </a:prstGeom>
              <a:blipFill rotWithShape="0">
                <a:blip r:embed="rId2"/>
                <a:stretch>
                  <a:fillRect l="-645" t="-2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5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7010400" y="9906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66800" y="3962400"/>
                <a:ext cx="8001000" cy="2217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𝜂𝛿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31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2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31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IN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−0.1</m:t>
                    </m:r>
                  </m:oMath>
                </a14:m>
                <a:r>
                  <a:rPr lang="en-IN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Thus, value of w</a:t>
                </a:r>
                <a:r>
                  <a:rPr lang="en-IN" sz="20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next iteration will </a:t>
                </a:r>
                <a:r>
                  <a:rPr lang="en-IN" sz="20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endParaRPr lang="en-IN" sz="20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IN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=0.67−0.1=0.57</m:t>
                    </m:r>
                  </m:oMath>
                </a14:m>
                <a:r>
                  <a:rPr lang="en-IN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62400"/>
                <a:ext cx="8001000" cy="2217595"/>
              </a:xfrm>
              <a:prstGeom prst="rect">
                <a:avLst/>
              </a:prstGeom>
              <a:blipFill rotWithShape="0">
                <a:blip r:embed="rId2"/>
                <a:stretch>
                  <a:fillRect l="-762" b="-4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600" y="1219200"/>
                <a:ext cx="5562600" cy="2376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Assume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error 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0.5*(</a:t>
                </a:r>
                <a:r>
                  <a:rPr lang="en-IN" sz="2000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t-y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IN" sz="2000" baseline="30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For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x1=x2=1, actual output y = 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 and output </a:t>
                </a: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 hidden nodes are 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2000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en-IN" sz="2000" baseline="-25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N" sz="20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=1. Target output t = 0 as specified in the question. Note </a:t>
                </a:r>
                <a:endParaRPr lang="en-IN" sz="20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219200"/>
                <a:ext cx="5562600" cy="2376035"/>
              </a:xfrm>
              <a:prstGeom prst="rect">
                <a:avLst/>
              </a:prstGeom>
              <a:blipFill rotWithShape="0">
                <a:blip r:embed="rId3"/>
                <a:stretch>
                  <a:fillRect l="-1206" t="-1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0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Updates in Deep </a:t>
            </a:r>
            <a:r>
              <a:rPr lang="en-IN" dirty="0" smtClean="0"/>
              <a:t>Networks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7010400" y="990600"/>
            <a:ext cx="3193961" cy="2820473"/>
            <a:chOff x="-19018" y="-13944"/>
            <a:chExt cx="4067218" cy="3702733"/>
          </a:xfrm>
        </p:grpSpPr>
        <p:sp>
          <p:nvSpPr>
            <p:cNvPr id="8" name="Oval 7"/>
            <p:cNvSpPr/>
            <p:nvPr/>
          </p:nvSpPr>
          <p:spPr>
            <a:xfrm>
              <a:off x="824247" y="1543450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678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5996" y="2547661"/>
              <a:ext cx="255596" cy="2295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41974" y="71966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952045" y="1773014"/>
              <a:ext cx="22539" cy="774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042412" y="1739395"/>
              <a:ext cx="1641382" cy="808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974584" y="2777225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692758" y="2782597"/>
              <a:ext cx="1" cy="382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3"/>
            <p:cNvSpPr txBox="1"/>
            <p:nvPr/>
          </p:nvSpPr>
          <p:spPr>
            <a:xfrm>
              <a:off x="811227" y="3074893"/>
              <a:ext cx="711432" cy="6138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x1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529252" y="3083452"/>
              <a:ext cx="724428" cy="5729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x2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543495" y="1530678"/>
              <a:ext cx="255596" cy="2295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35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74584" y="1760242"/>
              <a:ext cx="1696709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671293" y="1760242"/>
              <a:ext cx="12501" cy="78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/>
            <p:nvPr/>
          </p:nvSpPr>
          <p:spPr>
            <a:xfrm>
              <a:off x="-19018" y="1925091"/>
              <a:ext cx="1600979" cy="903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769772" y="949232"/>
              <a:ext cx="901521" cy="581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952045" y="915613"/>
              <a:ext cx="727360" cy="627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1769772" y="397013"/>
              <a:ext cx="1" cy="322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5"/>
            <p:cNvSpPr txBox="1"/>
            <p:nvPr/>
          </p:nvSpPr>
          <p:spPr>
            <a:xfrm>
              <a:off x="1641154" y="-13944"/>
              <a:ext cx="508576" cy="5013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5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Box 45"/>
            <p:cNvSpPr txBox="1"/>
            <p:nvPr/>
          </p:nvSpPr>
          <p:spPr>
            <a:xfrm>
              <a:off x="2609404" y="1773014"/>
              <a:ext cx="1438796" cy="561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=0.25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46"/>
            <p:cNvSpPr txBox="1"/>
            <p:nvPr/>
          </p:nvSpPr>
          <p:spPr>
            <a:xfrm>
              <a:off x="1224360" y="1586230"/>
              <a:ext cx="1333435" cy="679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IN" sz="135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1238596" y="2288519"/>
              <a:ext cx="1297660" cy="640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=0.75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TextBox 48"/>
            <p:cNvSpPr txBox="1"/>
            <p:nvPr/>
          </p:nvSpPr>
          <p:spPr>
            <a:xfrm>
              <a:off x="522203" y="888567"/>
              <a:ext cx="1716424" cy="7512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20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r>
                <a:rPr lang="en-IN" sz="12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=0.67</a:t>
              </a:r>
              <a:endParaRPr lang="en-IN" sz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2020571" y="846256"/>
              <a:ext cx="1560317" cy="8312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IN" sz="1350" baseline="-250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r>
                <a:rPr lang="en-IN" sz="135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=0.33</a:t>
              </a:r>
              <a:endParaRPr lang="en-IN" sz="135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219200" y="3733800"/>
                <a:ext cx="8001000" cy="2404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𝜂𝛿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𝜂𝛿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=−0.1∗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31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1∗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=−0.067 </m:t>
                    </m:r>
                  </m:oMath>
                </a14:m>
                <a:r>
                  <a:rPr lang="en-IN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Thus, value of w</a:t>
                </a:r>
                <a:r>
                  <a:rPr lang="en-IN" sz="20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next iteration will </a:t>
                </a:r>
                <a:r>
                  <a:rPr lang="en-IN" sz="20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endParaRPr lang="en-IN" sz="20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IN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IN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=0.75−0.067=0.683</m:t>
                    </m:r>
                  </m:oMath>
                </a14:m>
                <a:r>
                  <a:rPr lang="en-IN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733800"/>
                <a:ext cx="8001000" cy="2404441"/>
              </a:xfrm>
              <a:prstGeom prst="rect">
                <a:avLst/>
              </a:prstGeom>
              <a:blipFill rotWithShape="0">
                <a:blip r:embed="rId2"/>
                <a:stretch>
                  <a:fillRect l="-762" b="-40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600" y="1219200"/>
                <a:ext cx="5562600" cy="2083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b="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219200"/>
                <a:ext cx="5562600" cy="2083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0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20" dirty="0">
                <a:latin typeface="Arial"/>
                <a:cs typeface="Arial"/>
              </a:rPr>
              <a:t>Conventions </a:t>
            </a:r>
            <a:r>
              <a:rPr lang="en-IN" spc="10" dirty="0">
                <a:latin typeface="Arial"/>
                <a:cs typeface="Arial"/>
              </a:rPr>
              <a:t>Over </a:t>
            </a:r>
            <a:r>
              <a:rPr lang="en-IN" spc="30" dirty="0">
                <a:latin typeface="Arial"/>
                <a:cs typeface="Arial"/>
              </a:rPr>
              <a:t>The</a:t>
            </a:r>
            <a:r>
              <a:rPr lang="en-IN" spc="-69" dirty="0">
                <a:latin typeface="Arial"/>
                <a:cs typeface="Arial"/>
              </a:rPr>
              <a:t> </a:t>
            </a:r>
            <a:r>
              <a:rPr lang="en-IN" spc="30" dirty="0" smtClean="0">
                <a:latin typeface="Arial"/>
                <a:cs typeface="Arial"/>
              </a:rPr>
              <a:t>Network</a:t>
            </a:r>
            <a:endParaRPr lang="en-IN" dirty="0"/>
          </a:p>
        </p:txBody>
      </p:sp>
      <p:sp>
        <p:nvSpPr>
          <p:cNvPr id="11" name="object 3"/>
          <p:cNvSpPr/>
          <p:nvPr/>
        </p:nvSpPr>
        <p:spPr>
          <a:xfrm>
            <a:off x="2514600" y="924933"/>
            <a:ext cx="7062643" cy="2568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4"/>
          <p:cNvSpPr txBox="1"/>
          <p:nvPr/>
        </p:nvSpPr>
        <p:spPr>
          <a:xfrm>
            <a:off x="3067474" y="1372418"/>
            <a:ext cx="203852" cy="1490824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25168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1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2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59"/>
              </a:spcBef>
            </a:pPr>
            <a:r>
              <a:rPr sz="2180" spc="-20" dirty="0">
                <a:latin typeface="Arial"/>
                <a:cs typeface="Arial"/>
              </a:rPr>
              <a:t>3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993627" y="1136502"/>
            <a:ext cx="203852" cy="1962283"/>
          </a:xfrm>
          <a:prstGeom prst="rect">
            <a:avLst/>
          </a:prstGeom>
        </p:spPr>
        <p:txBody>
          <a:bodyPr vert="horz" wrap="square" lIns="0" tIns="169877" rIns="0" bIns="0" rtlCol="0">
            <a:spAutoFit/>
          </a:bodyPr>
          <a:lstStyle/>
          <a:p>
            <a:pPr marL="25168">
              <a:spcBef>
                <a:spcPts val="1338"/>
              </a:spcBef>
            </a:pPr>
            <a:r>
              <a:rPr sz="2180" spc="-20" dirty="0">
                <a:latin typeface="Arial"/>
                <a:cs typeface="Arial"/>
              </a:rPr>
              <a:t>4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39"/>
              </a:spcBef>
            </a:pPr>
            <a:r>
              <a:rPr sz="2180" spc="-20" dirty="0">
                <a:latin typeface="Arial"/>
                <a:cs typeface="Arial"/>
              </a:rPr>
              <a:t>5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89"/>
              </a:spcBef>
            </a:pPr>
            <a:r>
              <a:rPr sz="2180" spc="-20" dirty="0">
                <a:latin typeface="Arial"/>
                <a:cs typeface="Arial"/>
              </a:rPr>
              <a:t>6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179"/>
              </a:spcBef>
            </a:pPr>
            <a:r>
              <a:rPr sz="2180" spc="-20" dirty="0">
                <a:latin typeface="Arial"/>
                <a:cs typeface="Arial"/>
              </a:rPr>
              <a:t>7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6855581" y="1129429"/>
            <a:ext cx="329687" cy="1957747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89345">
              <a:spcBef>
                <a:spcPts val="1377"/>
              </a:spcBef>
            </a:pPr>
            <a:r>
              <a:rPr sz="2180" spc="-20" dirty="0">
                <a:latin typeface="Arial"/>
                <a:cs typeface="Arial"/>
              </a:rPr>
              <a:t>8</a:t>
            </a:r>
            <a:endParaRPr sz="2180">
              <a:latin typeface="Arial"/>
              <a:cs typeface="Arial"/>
            </a:endParaRPr>
          </a:p>
          <a:p>
            <a:pPr marL="89345">
              <a:spcBef>
                <a:spcPts val="1169"/>
              </a:spcBef>
            </a:pPr>
            <a:r>
              <a:rPr sz="2180" spc="-20" dirty="0">
                <a:latin typeface="Arial"/>
                <a:cs typeface="Arial"/>
              </a:rPr>
              <a:t>9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1318"/>
              </a:spcBef>
            </a:pPr>
            <a:r>
              <a:rPr sz="1982" spc="-10" dirty="0">
                <a:latin typeface="Arial"/>
                <a:cs typeface="Arial"/>
              </a:rPr>
              <a:t>10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427"/>
              </a:spcBef>
            </a:pPr>
            <a:r>
              <a:rPr sz="1982" spc="-10" dirty="0">
                <a:latin typeface="Arial"/>
                <a:cs typeface="Arial"/>
              </a:rPr>
              <a:t>11</a:t>
            </a:r>
            <a:endParaRPr sz="1982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781736" y="1780716"/>
            <a:ext cx="329687" cy="81371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latin typeface="Arial"/>
                <a:cs typeface="Arial"/>
              </a:rPr>
              <a:t>12</a:t>
            </a:r>
            <a:endParaRPr sz="1982">
              <a:latin typeface="Arial"/>
              <a:cs typeface="Arial"/>
            </a:endParaRPr>
          </a:p>
          <a:p>
            <a:pPr marL="25168">
              <a:spcBef>
                <a:spcPts val="1397"/>
              </a:spcBef>
            </a:pPr>
            <a:r>
              <a:rPr sz="1982" spc="-10" dirty="0">
                <a:latin typeface="Arial"/>
                <a:cs typeface="Arial"/>
              </a:rPr>
              <a:t>13</a:t>
            </a:r>
            <a:endParaRPr sz="1982">
              <a:latin typeface="Arial"/>
              <a:cs typeface="Aria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3200400" y="3581400"/>
            <a:ext cx="309554" cy="135149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55369">
              <a:spcBef>
                <a:spcPts val="188"/>
              </a:spcBef>
            </a:pPr>
            <a:r>
              <a:rPr sz="2973" i="1" spc="-14" baseline="8333" dirty="0" err="1">
                <a:latin typeface="Arial"/>
                <a:cs typeface="Arial"/>
              </a:rPr>
              <a:t>x</a:t>
            </a:r>
            <a:r>
              <a:rPr sz="1387" i="1" spc="-10" dirty="0" err="1">
                <a:latin typeface="Arial"/>
                <a:cs typeface="Arial"/>
              </a:rPr>
              <a:t>ji</a:t>
            </a:r>
            <a:r>
              <a:rPr sz="1387" i="1" spc="-10" dirty="0">
                <a:latin typeface="Arial"/>
                <a:cs typeface="Arial"/>
              </a:rPr>
              <a:t>  </a:t>
            </a:r>
            <a:r>
              <a:rPr sz="2973" i="1" spc="-14" baseline="8333" dirty="0" err="1" smtClean="0">
                <a:latin typeface="Arial"/>
                <a:cs typeface="Arial"/>
              </a:rPr>
              <a:t>w</a:t>
            </a:r>
            <a:r>
              <a:rPr sz="1387" i="1" spc="-10" dirty="0" err="1" smtClean="0">
                <a:latin typeface="Arial"/>
                <a:cs typeface="Arial"/>
              </a:rPr>
              <a:t>ji</a:t>
            </a: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lang="en-IN" sz="1387" i="1" spc="-10" dirty="0" smtClean="0">
              <a:latin typeface="Arial"/>
              <a:cs typeface="Arial"/>
            </a:endParaRPr>
          </a:p>
          <a:p>
            <a:pPr marL="25168" marR="10067" indent="55369">
              <a:spcBef>
                <a:spcPts val="188"/>
              </a:spcBef>
            </a:pPr>
            <a:endParaRPr sz="1387" dirty="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61289" y="3624423"/>
            <a:ext cx="6501911" cy="381216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>
              <a:spcBef>
                <a:spcPts val="188"/>
              </a:spcBef>
            </a:pP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i="1" spc="-1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IN"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spc="-14" baseline="-11904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highlighted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)  </a:t>
            </a:r>
            <a:endParaRPr lang="en-IN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weight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associated with </a:t>
            </a:r>
            <a:r>
              <a:rPr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 input to unit</a:t>
            </a:r>
            <a:r>
              <a:rPr spc="-386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i="1" spc="-1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r>
              <a:rPr lang="en-IN" sz="2000" spc="-5" dirty="0" smtClean="0">
                <a:latin typeface="Arial"/>
                <a:cs typeface="Arial"/>
              </a:rPr>
              <a:t>               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weighted sum of input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output computed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. Let it be</a:t>
            </a:r>
            <a:r>
              <a:rPr lang="en-IN" spc="-1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net</a:t>
            </a:r>
            <a:r>
              <a:rPr lang="en-IN" i="1" baseline="-11904" dirty="0" err="1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r>
              <a:rPr lang="en-IN" i="1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target output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n-IN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 as specified in training set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set of units in final </a:t>
            </a:r>
            <a:r>
              <a:rPr lang="en-IN" spc="-15" dirty="0">
                <a:latin typeface="Helvetica" panose="020B0604020202020204" pitchFamily="34" charset="0"/>
                <a:cs typeface="Helvetica" panose="020B0604020202020204" pitchFamily="34" charset="0"/>
              </a:rPr>
              <a:t>layer </a:t>
            </a:r>
            <a:r>
              <a:rPr lang="en-IN" spc="-2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IN" spc="-2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{12, </a:t>
            </a:r>
            <a:r>
              <a:rPr lang="en-IN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13}</a:t>
            </a:r>
            <a:r>
              <a:rPr lang="en-IN" i="1" spc="-30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en-IN" spc="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case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5168" marR="10067">
              <a:spcBef>
                <a:spcPts val="188"/>
              </a:spcBef>
            </a:pPr>
            <a:r>
              <a:rPr lang="en-IN" spc="-5" dirty="0">
                <a:latin typeface="Helvetica" panose="020B0604020202020204" pitchFamily="34" charset="0"/>
                <a:cs typeface="Helvetica" panose="020B0604020202020204" pitchFamily="34" charset="0"/>
              </a:rPr>
              <a:t>units whose immediate input is the output of unit</a:t>
            </a:r>
            <a:r>
              <a:rPr lang="en-IN" spc="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Lucida Sans Unicode"/>
              <a:cs typeface="Lucida Sans Unicode"/>
            </a:endParaRPr>
          </a:p>
          <a:p>
            <a:pPr marL="25168" marR="10067">
              <a:spcBef>
                <a:spcPts val="188"/>
              </a:spcBef>
            </a:pPr>
            <a:endParaRPr lang="en-IN" sz="2000" dirty="0">
              <a:latin typeface="Arial"/>
              <a:cs typeface="Arial"/>
            </a:endParaRPr>
          </a:p>
          <a:p>
            <a:pPr marL="25168" marR="10067">
              <a:spcBef>
                <a:spcPts val="188"/>
              </a:spcBef>
            </a:pPr>
            <a:endParaRPr sz="1982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08" y="4287962"/>
            <a:ext cx="1733792" cy="362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9687" y="4616472"/>
            <a:ext cx="469424" cy="26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>
              <a:lnSpc>
                <a:spcPts val="1200"/>
              </a:lnSpc>
            </a:pPr>
            <a:r>
              <a:rPr lang="en-IN" i="1" spc="-5" dirty="0" err="1">
                <a:latin typeface="Arial"/>
                <a:cs typeface="Arial"/>
              </a:rPr>
              <a:t>o</a:t>
            </a:r>
            <a:r>
              <a:rPr lang="en-IN" sz="2000" i="1" spc="-7" baseline="-11904" dirty="0" err="1">
                <a:latin typeface="Arial"/>
                <a:cs typeface="Arial"/>
              </a:rPr>
              <a:t>j</a:t>
            </a:r>
            <a:endParaRPr lang="en-IN" sz="2000" baseline="-11904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9400" y="4935379"/>
            <a:ext cx="3173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110" marR="2752725" algn="ctr">
              <a:lnSpc>
                <a:spcPts val="1200"/>
              </a:lnSpc>
              <a:spcBef>
                <a:spcPts val="40"/>
              </a:spcBef>
            </a:pPr>
            <a:r>
              <a:rPr lang="en-IN" sz="1600" i="1" spc="-5" dirty="0" err="1">
                <a:latin typeface="Arial"/>
                <a:cs typeface="Arial"/>
              </a:rPr>
              <a:t>t</a:t>
            </a:r>
            <a:r>
              <a:rPr lang="en-IN" i="1" spc="-7" baseline="-11904" dirty="0" err="1">
                <a:latin typeface="Arial"/>
                <a:cs typeface="Arial"/>
              </a:rPr>
              <a:t>j</a:t>
            </a:r>
            <a:endParaRPr lang="en-IN" baseline="-11904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240179"/>
            <a:ext cx="4036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2742565" indent="314325" algn="r">
              <a:lnSpc>
                <a:spcPts val="1200"/>
              </a:lnSpc>
              <a:spcBef>
                <a:spcPts val="40"/>
              </a:spcBef>
            </a:pPr>
            <a:r>
              <a:rPr lang="en-IN" i="1" spc="-5" dirty="0">
                <a:latin typeface="Arial"/>
                <a:cs typeface="Arial"/>
              </a:rPr>
              <a:t>outputs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28280" y="5498068"/>
            <a:ext cx="172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spc="-5" dirty="0">
                <a:latin typeface="Arial"/>
                <a:cs typeface="Arial"/>
              </a:rPr>
              <a:t>D</a:t>
            </a:r>
            <a:r>
              <a:rPr lang="en-IN" i="1" spc="-20" dirty="0">
                <a:latin typeface="Arial"/>
                <a:cs typeface="Arial"/>
              </a:rPr>
              <a:t>o</a:t>
            </a:r>
            <a:r>
              <a:rPr lang="en-IN" i="1" spc="-5" dirty="0">
                <a:latin typeface="Arial"/>
                <a:cs typeface="Arial"/>
              </a:rPr>
              <a:t>wnstrea</a:t>
            </a:r>
            <a:r>
              <a:rPr lang="en-IN" i="1" spc="10" dirty="0">
                <a:latin typeface="Arial"/>
                <a:cs typeface="Arial"/>
              </a:rPr>
              <a:t>m</a:t>
            </a:r>
            <a:r>
              <a:rPr lang="en-IN" spc="60" dirty="0">
                <a:latin typeface="Lucida Sans Unicode"/>
                <a:cs typeface="Lucida Sans Unicode"/>
              </a:rPr>
              <a:t>(</a:t>
            </a:r>
            <a:r>
              <a:rPr lang="en-IN" i="1" spc="-5" dirty="0">
                <a:latin typeface="Arial"/>
                <a:cs typeface="Arial"/>
              </a:rPr>
              <a:t>j</a:t>
            </a:r>
            <a:r>
              <a:rPr lang="en-IN" i="1" spc="-195" dirty="0">
                <a:latin typeface="Arial"/>
                <a:cs typeface="Arial"/>
              </a:rPr>
              <a:t> </a:t>
            </a:r>
            <a:r>
              <a:rPr lang="en-IN" spc="60" dirty="0">
                <a:latin typeface="Lucida Sans Unicode"/>
                <a:cs typeface="Lucida Sans Unicode"/>
              </a:rPr>
              <a:t>)</a:t>
            </a:r>
            <a:endParaRPr lang="en-IN" dirty="0"/>
          </a:p>
        </p:txBody>
      </p:sp>
      <p:sp>
        <p:nvSpPr>
          <p:cNvPr id="16" name="object 19"/>
          <p:cNvSpPr/>
          <p:nvPr/>
        </p:nvSpPr>
        <p:spPr>
          <a:xfrm>
            <a:off x="1702071" y="5950376"/>
            <a:ext cx="8784532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3"/>
          <p:cNvSpPr/>
          <p:nvPr/>
        </p:nvSpPr>
        <p:spPr>
          <a:xfrm>
            <a:off x="1702071" y="6038414"/>
            <a:ext cx="8784532" cy="600232"/>
          </a:xfrm>
          <a:custGeom>
            <a:avLst/>
            <a:gdLst/>
            <a:ahLst/>
            <a:cxnLst/>
            <a:rect l="l" t="t" r="r" b="b"/>
            <a:pathLst>
              <a:path w="4432935" h="302895">
                <a:moveTo>
                  <a:pt x="4432566" y="0"/>
                </a:moveTo>
                <a:lnTo>
                  <a:pt x="0" y="0"/>
                </a:lnTo>
                <a:lnTo>
                  <a:pt x="0" y="251574"/>
                </a:lnTo>
                <a:lnTo>
                  <a:pt x="4008" y="271298"/>
                </a:lnTo>
                <a:lnTo>
                  <a:pt x="14922" y="287451"/>
                </a:lnTo>
                <a:lnTo>
                  <a:pt x="31075" y="298366"/>
                </a:lnTo>
                <a:lnTo>
                  <a:pt x="50800" y="302374"/>
                </a:lnTo>
                <a:lnTo>
                  <a:pt x="4381765" y="302374"/>
                </a:lnTo>
                <a:lnTo>
                  <a:pt x="4401490" y="298366"/>
                </a:lnTo>
                <a:lnTo>
                  <a:pt x="4417643" y="287451"/>
                </a:lnTo>
                <a:lnTo>
                  <a:pt x="4428558" y="271298"/>
                </a:lnTo>
                <a:lnTo>
                  <a:pt x="4432566" y="251574"/>
                </a:lnTo>
                <a:lnTo>
                  <a:pt x="4432566" y="0"/>
                </a:lnTo>
                <a:close/>
              </a:path>
            </a:pathLst>
          </a:custGeom>
          <a:solidFill>
            <a:srgbClr val="EAEAF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object 25"/>
          <p:cNvSpPr/>
          <p:nvPr/>
        </p:nvSpPr>
        <p:spPr>
          <a:xfrm>
            <a:off x="10485873" y="610090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/>
          <p:nvPr/>
        </p:nvSpPr>
        <p:spPr>
          <a:xfrm>
            <a:off x="10485873" y="607574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object 27"/>
          <p:cNvSpPr/>
          <p:nvPr/>
        </p:nvSpPr>
        <p:spPr>
          <a:xfrm>
            <a:off x="10485873" y="605057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object 28"/>
          <p:cNvSpPr txBox="1"/>
          <p:nvPr/>
        </p:nvSpPr>
        <p:spPr>
          <a:xfrm>
            <a:off x="4492305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2157" y="6120742"/>
            <a:ext cx="13464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endParaRPr sz="1189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90487" y="6252857"/>
            <a:ext cx="386313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33600" y="6042452"/>
            <a:ext cx="320040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  <a:tabLst>
                <a:tab pos="3054087" algn="l"/>
              </a:tabLst>
            </a:pPr>
            <a:r>
              <a:rPr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r>
              <a:rPr sz="2000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interested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en-IN" sz="2180" spc="-10" dirty="0">
                <a:latin typeface="Arial"/>
                <a:cs typeface="Arial"/>
              </a:rPr>
              <a:t> </a:t>
            </a:r>
            <a:r>
              <a:rPr lang="en-IN" sz="2180" spc="-10" dirty="0" smtClean="0">
                <a:latin typeface="Arial"/>
                <a:cs typeface="Arial"/>
              </a:rPr>
              <a:t>      </a:t>
            </a:r>
            <a:r>
              <a:rPr sz="20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sz="2000" spc="-139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0" dirty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2173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0059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8405" y="6084213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3053" y="6002093"/>
            <a:ext cx="45426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endParaRPr sz="158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85976" y="6091852"/>
            <a:ext cx="84309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endParaRPr sz="1189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25539" y="6252857"/>
            <a:ext cx="129484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932457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w</a:t>
            </a:r>
            <a:r>
              <a:rPr sz="1784" i="1" spc="-14" baseline="-13888" dirty="0">
                <a:latin typeface="Arial"/>
                <a:cs typeface="Arial"/>
              </a:rPr>
              <a:t>ji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1248" y="6084214"/>
            <a:ext cx="174784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and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spc="-20" dirty="0">
                <a:latin typeface="Arial"/>
                <a:cs typeface="Arial"/>
              </a:rPr>
              <a:t>therefore,</a:t>
            </a:r>
            <a:endParaRPr sz="218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01246" y="6030986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59158" y="6120742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54612" y="625285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07505" y="6084214"/>
            <a:ext cx="46307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spc="30" dirty="0">
                <a:latin typeface="DejaVu Sans Condensed"/>
                <a:cs typeface="DejaVu Sans Condensed"/>
              </a:rPr>
              <a:t>×</a:t>
            </a:r>
            <a:r>
              <a:rPr sz="2180" i="1" spc="-287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endParaRPr sz="218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19337" y="6208538"/>
            <a:ext cx="13967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ji</a:t>
            </a:r>
            <a:endParaRPr sz="1585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28195" y="6819143"/>
            <a:ext cx="9131457" cy="29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Rectangle 7"/>
          <p:cNvSpPr/>
          <p:nvPr/>
        </p:nvSpPr>
        <p:spPr>
          <a:xfrm>
            <a:off x="3733800" y="426720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2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Information gain as entropy reduction</a:t>
            </a:r>
            <a:endParaRPr/>
          </a:p>
        </p:txBody>
      </p:sp>
      <p:sp>
        <p:nvSpPr>
          <p:cNvPr id="703" name="Google Shape;703;p1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>
              <a:spcBef>
                <a:spcPts val="0"/>
              </a:spcBef>
              <a:buSzPts val="2720"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 gain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expected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reduction in entropy caused by partitioning the examples on an attribute.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higher the information gain the more effective the attribute in classifying training data.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544"/>
              </a:spcBef>
              <a:buSzPts val="272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Expected reduction in entropy knowing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  <a:p>
            <a:pPr marL="114300" indent="0">
              <a:spcBef>
                <a:spcPts val="544"/>
              </a:spcBef>
              <a:buSzPts val="2720"/>
              <a:buNone/>
            </a:pP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Gain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  </a:t>
            </a:r>
            <a:r>
              <a:rPr lang="el-GR" sz="2400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Σ</a:t>
            </a:r>
            <a:r>
              <a:rPr lang="en-US" dirty="0" smtClean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          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</a:t>
            </a:r>
          </a:p>
          <a:p>
            <a:pPr marL="342900">
              <a:spcBef>
                <a:spcPts val="1088"/>
              </a:spcBef>
              <a:buSzPts val="2720"/>
              <a:buNone/>
            </a:pP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                                                            v </a:t>
            </a:r>
            <a:r>
              <a:rPr lang="en-US" sz="12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∈ v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sz="12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12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12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 </a:t>
            </a:r>
            <a:endParaRPr lang="en-US" sz="1200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spcBef>
                <a:spcPts val="0"/>
              </a:spcBef>
              <a:buSzPts val="2380"/>
              <a:buNone/>
            </a:pP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endParaRPr lang="en-US" i="1" dirty="0" smtClean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alues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possible values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A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2380"/>
            </a:pPr>
            <a:r>
              <a:rPr lang="en-US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subset of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which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has value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oogle Shape;704;p12"/>
          <p:cNvGrpSpPr/>
          <p:nvPr/>
        </p:nvGrpSpPr>
        <p:grpSpPr>
          <a:xfrm>
            <a:off x="4506912" y="3276600"/>
            <a:ext cx="598488" cy="708025"/>
            <a:chOff x="3501" y="2511"/>
            <a:chExt cx="377" cy="446"/>
          </a:xfrm>
        </p:grpSpPr>
        <p:sp>
          <p:nvSpPr>
            <p:cNvPr id="10" name="Google Shape;705;p12"/>
            <p:cNvSpPr txBox="1"/>
            <p:nvPr/>
          </p:nvSpPr>
          <p:spPr>
            <a:xfrm>
              <a:off x="3501" y="2511"/>
              <a:ext cx="377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 err="1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Sv</a:t>
              </a:r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706;p12"/>
            <p:cNvSpPr txBox="1"/>
            <p:nvPr/>
          </p:nvSpPr>
          <p:spPr>
            <a:xfrm>
              <a:off x="3501" y="2724"/>
              <a:ext cx="291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dirty="0">
                  <a:solidFill>
                    <a:prstClr val="blac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endParaRPr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707;p12"/>
            <p:cNvCxnSpPr/>
            <p:nvPr/>
          </p:nvCxnSpPr>
          <p:spPr>
            <a:xfrm flipV="1">
              <a:off x="3549" y="2724"/>
              <a:ext cx="192" cy="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u="sng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u="sng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output</a:t>
            </a:r>
            <a:r>
              <a:rPr lang="en-IN" spc="-119" dirty="0" smtClean="0">
                <a:latin typeface="Arial"/>
                <a:cs typeface="Arial"/>
              </a:rPr>
              <a:t>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08" y="1090172"/>
            <a:ext cx="6401693" cy="1019317"/>
          </a:xfrm>
          <a:prstGeom prst="rect">
            <a:avLst/>
          </a:prstGeom>
        </p:spPr>
      </p:pic>
      <p:sp>
        <p:nvSpPr>
          <p:cNvPr id="8" name="object 22"/>
          <p:cNvSpPr txBox="1"/>
          <p:nvPr/>
        </p:nvSpPr>
        <p:spPr>
          <a:xfrm>
            <a:off x="4800601" y="2221747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Helvetica" panose="020B0500000000000000" pitchFamily="34" charset="0"/>
                <a:cs typeface="Arial"/>
              </a:rPr>
              <a:t>∂</a:t>
            </a:r>
            <a:r>
              <a:rPr sz="1585" i="1" spc="-10" dirty="0">
                <a:latin typeface="Helvetica" panose="020B0500000000000000" pitchFamily="34" charset="0"/>
                <a:cs typeface="Arial"/>
              </a:rPr>
              <a:t>net</a:t>
            </a:r>
            <a:r>
              <a:rPr sz="1784" i="1" spc="-14" baseline="-13888" dirty="0">
                <a:latin typeface="Helvetica" panose="020B0500000000000000" pitchFamily="34" charset="0"/>
                <a:cs typeface="Arial"/>
              </a:rPr>
              <a:t>j</a:t>
            </a:r>
            <a:endParaRPr sz="1784" baseline="-13888" dirty="0">
              <a:latin typeface="Helvetica" panose="020B0500000000000000" pitchFamily="34" charset="0"/>
              <a:cs typeface="Arial"/>
            </a:endParaRPr>
          </a:p>
        </p:txBody>
      </p:sp>
      <p:sp>
        <p:nvSpPr>
          <p:cNvPr id="9" name="object 23"/>
          <p:cNvSpPr txBox="1"/>
          <p:nvPr/>
        </p:nvSpPr>
        <p:spPr>
          <a:xfrm>
            <a:off x="1074991" y="2018043"/>
            <a:ext cx="727954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10" dirty="0">
                <a:latin typeface="Helvetica" panose="020B0500000000000000" pitchFamily="34" charset="0"/>
                <a:cs typeface="Arial"/>
              </a:rPr>
              <a:t>Note that </a:t>
            </a:r>
            <a:r>
              <a:rPr sz="2180" i="1" spc="-10" dirty="0">
                <a:latin typeface="Helvetica" panose="020B0500000000000000" pitchFamily="34" charset="0"/>
                <a:cs typeface="Arial"/>
              </a:rPr>
              <a:t>o</a:t>
            </a:r>
            <a:r>
              <a:rPr sz="2378" i="1" spc="-14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-59" dirty="0">
                <a:latin typeface="Helvetica" panose="020B0500000000000000" pitchFamily="34" charset="0"/>
                <a:cs typeface="Lucida Sans Unicode"/>
              </a:rPr>
              <a:t>= </a:t>
            </a:r>
            <a:r>
              <a:rPr sz="2180" i="1" dirty="0">
                <a:latin typeface="Helvetica" panose="020B0500000000000000" pitchFamily="34" charset="0"/>
                <a:cs typeface="Verdana"/>
              </a:rPr>
              <a:t>σ</a:t>
            </a:r>
            <a:r>
              <a:rPr sz="2180" dirty="0">
                <a:latin typeface="Helvetica" panose="020B0500000000000000" pitchFamily="34" charset="0"/>
                <a:cs typeface="Lucida Sans Unicode"/>
              </a:rPr>
              <a:t>(</a:t>
            </a:r>
            <a:r>
              <a:rPr sz="2180" i="1" dirty="0">
                <a:latin typeface="Helvetica" panose="020B0500000000000000" pitchFamily="34" charset="0"/>
                <a:cs typeface="Arial"/>
              </a:rPr>
              <a:t>net</a:t>
            </a:r>
            <a:r>
              <a:rPr sz="2378" i="1" baseline="-13888" dirty="0">
                <a:latin typeface="Helvetica" panose="020B0500000000000000" pitchFamily="34" charset="0"/>
                <a:cs typeface="Arial"/>
              </a:rPr>
              <a:t>j </a:t>
            </a:r>
            <a:r>
              <a:rPr sz="2180" spc="129" dirty="0">
                <a:latin typeface="Helvetica" panose="020B0500000000000000" pitchFamily="34" charset="0"/>
                <a:cs typeface="Lucida Sans Unicode"/>
              </a:rPr>
              <a:t>) </a:t>
            </a:r>
            <a:r>
              <a:rPr sz="2180" spc="-20" dirty="0" smtClean="0">
                <a:latin typeface="Helvetica" panose="020B0500000000000000" pitchFamily="34" charset="0"/>
                <a:cs typeface="Arial"/>
              </a:rPr>
              <a:t>therefore</a:t>
            </a:r>
            <a:r>
              <a:rPr lang="en-IN" sz="2180" spc="-20" dirty="0" smtClean="0">
                <a:latin typeface="Helvetica" panose="020B0500000000000000" pitchFamily="34" charset="0"/>
                <a:cs typeface="Arial"/>
              </a:rPr>
              <a:t> </a:t>
            </a:r>
            <a:r>
              <a:rPr sz="3270" u="sng" spc="-30" baseline="30303" dirty="0" smtClean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 </a:t>
            </a:r>
            <a:r>
              <a:rPr sz="2378" i="1" u="sng" spc="87" baseline="41666" dirty="0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∂</a:t>
            </a:r>
            <a:r>
              <a:rPr sz="2378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o</a:t>
            </a:r>
            <a:r>
              <a:rPr sz="1784" i="1" u="sng" spc="87" baseline="41666" dirty="0" err="1">
                <a:uFill>
                  <a:solidFill>
                    <a:srgbClr val="000000"/>
                  </a:solidFill>
                </a:uFill>
                <a:latin typeface="Helvetica" panose="020B0500000000000000" pitchFamily="34" charset="0"/>
                <a:cs typeface="Arial"/>
              </a:rPr>
              <a:t>j</a:t>
            </a:r>
            <a:r>
              <a:rPr sz="1784" i="1" spc="87" baseline="41666" dirty="0">
                <a:latin typeface="Helvetica" panose="020B0500000000000000" pitchFamily="34" charset="0"/>
                <a:cs typeface="Arial"/>
              </a:rPr>
              <a:t> </a:t>
            </a:r>
            <a:r>
              <a:rPr lang="en-IN" sz="1784" i="1" spc="87" baseline="41666" dirty="0" smtClean="0">
                <a:latin typeface="Helvetica" panose="020B0500000000000000" pitchFamily="34" charset="0"/>
                <a:cs typeface="Arial"/>
              </a:rPr>
              <a:t>  </a:t>
            </a:r>
            <a:r>
              <a:rPr sz="2180" spc="-10" dirty="0" smtClean="0">
                <a:latin typeface="Helvetica" panose="020B0500000000000000" pitchFamily="34" charset="0"/>
                <a:cs typeface="Arial"/>
              </a:rPr>
              <a:t>is </a:t>
            </a:r>
            <a:r>
              <a:rPr sz="2180" spc="-20" dirty="0">
                <a:latin typeface="Helvetica" panose="020B0500000000000000" pitchFamily="34" charset="0"/>
                <a:cs typeface="Arial"/>
              </a:rPr>
              <a:t>derivative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of</a:t>
            </a:r>
            <a:r>
              <a:rPr sz="2180" spc="-99" dirty="0">
                <a:latin typeface="Helvetica" panose="020B0500000000000000" pitchFamily="34" charset="0"/>
                <a:cs typeface="Arial"/>
              </a:rPr>
              <a:t> </a:t>
            </a:r>
            <a:r>
              <a:rPr sz="2180" spc="-10" dirty="0">
                <a:latin typeface="Helvetica" panose="020B0500000000000000" pitchFamily="34" charset="0"/>
                <a:cs typeface="Arial"/>
              </a:rPr>
              <a:t>sigmoid</a:t>
            </a:r>
            <a:endParaRPr sz="2180" dirty="0">
              <a:latin typeface="Helvetica" panose="020B0500000000000000" pitchFamily="34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490489"/>
            <a:ext cx="6443272" cy="1755903"/>
          </a:xfrm>
          <a:prstGeom prst="rect">
            <a:avLst/>
          </a:prstGeom>
        </p:spPr>
      </p:pic>
      <p:sp>
        <p:nvSpPr>
          <p:cNvPr id="10" name="object 35"/>
          <p:cNvSpPr txBox="1"/>
          <p:nvPr/>
        </p:nvSpPr>
        <p:spPr>
          <a:xfrm>
            <a:off x="1074991" y="4366527"/>
            <a:ext cx="134769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20" dirty="0">
                <a:latin typeface="Arial"/>
                <a:cs typeface="Arial"/>
              </a:rPr>
              <a:t>As a</a:t>
            </a:r>
            <a:r>
              <a:rPr sz="2180" spc="-139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result</a:t>
            </a:r>
            <a:endParaRPr sz="2180">
              <a:latin typeface="Arial"/>
              <a:cs typeface="Arial"/>
            </a:endParaRPr>
          </a:p>
        </p:txBody>
      </p:sp>
      <p:sp>
        <p:nvSpPr>
          <p:cNvPr id="11" name="object 36"/>
          <p:cNvSpPr txBox="1"/>
          <p:nvPr/>
        </p:nvSpPr>
        <p:spPr>
          <a:xfrm>
            <a:off x="2478352" y="4284430"/>
            <a:ext cx="36995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u="sng" spc="-13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12" name="object 37"/>
          <p:cNvSpPr txBox="1"/>
          <p:nvPr/>
        </p:nvSpPr>
        <p:spPr>
          <a:xfrm>
            <a:off x="2797646" y="4374163"/>
            <a:ext cx="193786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3" name="object 38"/>
          <p:cNvSpPr txBox="1"/>
          <p:nvPr/>
        </p:nvSpPr>
        <p:spPr>
          <a:xfrm>
            <a:off x="3046496" y="4366526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14" name="object 39"/>
          <p:cNvSpPr txBox="1"/>
          <p:nvPr/>
        </p:nvSpPr>
        <p:spPr>
          <a:xfrm>
            <a:off x="3981173" y="4374163"/>
            <a:ext cx="109474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1189" i="1" u="sng" spc="-13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15" name="object 40"/>
          <p:cNvSpPr txBox="1"/>
          <p:nvPr/>
        </p:nvSpPr>
        <p:spPr>
          <a:xfrm>
            <a:off x="3366393" y="4284430"/>
            <a:ext cx="807860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∂σ</a:t>
            </a:r>
            <a:r>
              <a:rPr sz="1585" u="sng" spc="5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1585" i="1" u="sng" spc="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</a:t>
            </a:r>
            <a:r>
              <a:rPr sz="1585" i="1" spc="-109" dirty="0">
                <a:latin typeface="Arial"/>
                <a:cs typeface="Arial"/>
              </a:rPr>
              <a:t> </a:t>
            </a:r>
            <a:r>
              <a:rPr sz="1585" u="sng" spc="129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</a:t>
            </a:r>
            <a:endParaRPr sz="1585">
              <a:latin typeface="Lucida Sans Unicode"/>
              <a:cs typeface="Lucida Sans Unicode"/>
            </a:endParaRPr>
          </a:p>
        </p:txBody>
      </p:sp>
      <p:sp>
        <p:nvSpPr>
          <p:cNvPr id="16" name="object 41"/>
          <p:cNvSpPr txBox="1"/>
          <p:nvPr/>
        </p:nvSpPr>
        <p:spPr>
          <a:xfrm>
            <a:off x="2478352" y="4535169"/>
            <a:ext cx="152260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059556" algn="l"/>
              </a:tabLst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r>
              <a:rPr sz="1784" i="1" baseline="-13888" dirty="0">
                <a:latin typeface="Arial"/>
                <a:cs typeface="Arial"/>
              </a:rPr>
              <a:t>	</a:t>
            </a: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 dirty="0">
              <a:latin typeface="Arial"/>
              <a:cs typeface="Arial"/>
            </a:endParaRPr>
          </a:p>
        </p:txBody>
      </p:sp>
      <p:sp>
        <p:nvSpPr>
          <p:cNvPr id="17" name="object 42"/>
          <p:cNvSpPr txBox="1"/>
          <p:nvPr/>
        </p:nvSpPr>
        <p:spPr>
          <a:xfrm>
            <a:off x="4229269" y="4366527"/>
            <a:ext cx="171009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49" dirty="0">
                <a:latin typeface="Lucida Sans Unicode"/>
                <a:cs typeface="Lucida Sans Unicode"/>
              </a:rPr>
              <a:t> </a:t>
            </a: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378" i="1" baseline="-13888" dirty="0">
                <a:latin typeface="Arial"/>
                <a:cs typeface="Arial"/>
              </a:rPr>
              <a:t>j</a:t>
            </a:r>
            <a:r>
              <a:rPr sz="2378" i="1" spc="-355" baseline="-13888" dirty="0">
                <a:latin typeface="Arial"/>
                <a:cs typeface="Arial"/>
              </a:rPr>
              <a:t> </a:t>
            </a:r>
            <a:r>
              <a:rPr sz="2180" spc="79" dirty="0">
                <a:latin typeface="Lucida Sans Unicode"/>
                <a:cs typeface="Lucida Sans Unicode"/>
              </a:rPr>
              <a:t>)(</a:t>
            </a:r>
            <a:r>
              <a:rPr sz="2180" spc="79" dirty="0">
                <a:latin typeface="Arial"/>
                <a:cs typeface="Arial"/>
              </a:rPr>
              <a:t>1</a:t>
            </a:r>
            <a:r>
              <a:rPr sz="2180" spc="-16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endParaRPr sz="2180">
              <a:latin typeface="DejaVu Sans Condensed"/>
              <a:cs typeface="DejaVu Sans Condensed"/>
            </a:endParaRPr>
          </a:p>
        </p:txBody>
      </p:sp>
      <p:sp>
        <p:nvSpPr>
          <p:cNvPr id="18" name="object 43"/>
          <p:cNvSpPr txBox="1"/>
          <p:nvPr/>
        </p:nvSpPr>
        <p:spPr>
          <a:xfrm>
            <a:off x="6605357" y="4490851"/>
            <a:ext cx="9563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0" dirty="0">
                <a:latin typeface="Arial"/>
                <a:cs typeface="Arial"/>
              </a:rPr>
              <a:t>j</a:t>
            </a:r>
            <a:endParaRPr sz="1585">
              <a:latin typeface="Arial"/>
              <a:cs typeface="Arial"/>
            </a:endParaRPr>
          </a:p>
        </p:txBody>
      </p:sp>
      <p:sp>
        <p:nvSpPr>
          <p:cNvPr id="19" name="object 44"/>
          <p:cNvSpPr txBox="1"/>
          <p:nvPr/>
        </p:nvSpPr>
        <p:spPr>
          <a:xfrm>
            <a:off x="5950261" y="4366527"/>
            <a:ext cx="99409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i="1" dirty="0">
                <a:latin typeface="Verdana"/>
                <a:cs typeface="Verdana"/>
              </a:rPr>
              <a:t>σ</a:t>
            </a:r>
            <a:r>
              <a:rPr sz="2180" dirty="0">
                <a:latin typeface="Lucida Sans Unicode"/>
                <a:cs typeface="Lucida Sans Unicode"/>
              </a:rPr>
              <a:t>(</a:t>
            </a:r>
            <a:r>
              <a:rPr sz="2180" i="1" dirty="0">
                <a:latin typeface="Arial"/>
                <a:cs typeface="Arial"/>
              </a:rPr>
              <a:t>net</a:t>
            </a:r>
            <a:r>
              <a:rPr sz="2180" i="1" spc="-149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0" name="object 43"/>
          <p:cNvSpPr txBox="1"/>
          <p:nvPr/>
        </p:nvSpPr>
        <p:spPr>
          <a:xfrm>
            <a:off x="6858000" y="4343400"/>
            <a:ext cx="251543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 smtClean="0">
                <a:latin typeface="Lucida Sans Unicode"/>
                <a:cs typeface="Lucida Sans Unicode"/>
              </a:rPr>
              <a:t>=</a:t>
            </a:r>
            <a:r>
              <a:rPr sz="2180" spc="-119" dirty="0" smtClean="0">
                <a:latin typeface="Lucida Sans Unicode"/>
                <a:cs typeface="Lucida Sans Unicode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7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 dirty="0">
              <a:latin typeface="Lucida Sans Unicode"/>
              <a:cs typeface="Lucida Sans Unicode"/>
            </a:endParaRPr>
          </a:p>
        </p:txBody>
      </p:sp>
      <p:sp>
        <p:nvSpPr>
          <p:cNvPr id="21" name="object 44"/>
          <p:cNvSpPr txBox="1"/>
          <p:nvPr/>
        </p:nvSpPr>
        <p:spPr>
          <a:xfrm>
            <a:off x="1138559" y="4832652"/>
            <a:ext cx="30829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u="sng" spc="1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∂</a:t>
            </a:r>
            <a:r>
              <a:rPr sz="1585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1585">
              <a:latin typeface="Arial"/>
              <a:cs typeface="Arial"/>
            </a:endParaRPr>
          </a:p>
        </p:txBody>
      </p:sp>
      <p:sp>
        <p:nvSpPr>
          <p:cNvPr id="22" name="object 45"/>
          <p:cNvSpPr txBox="1"/>
          <p:nvPr/>
        </p:nvSpPr>
        <p:spPr>
          <a:xfrm>
            <a:off x="1396445" y="4922409"/>
            <a:ext cx="207628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189" i="1" u="sng" spc="-8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89">
              <a:latin typeface="Arial"/>
              <a:cs typeface="Arial"/>
            </a:endParaRPr>
          </a:p>
        </p:txBody>
      </p:sp>
      <p:sp>
        <p:nvSpPr>
          <p:cNvPr id="23" name="object 46"/>
          <p:cNvSpPr txBox="1"/>
          <p:nvPr/>
        </p:nvSpPr>
        <p:spPr>
          <a:xfrm>
            <a:off x="1091924" y="5054523"/>
            <a:ext cx="48698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188" dirty="0">
                <a:latin typeface="Arial"/>
                <a:cs typeface="Arial"/>
              </a:rPr>
              <a:t>∂</a:t>
            </a:r>
            <a:r>
              <a:rPr sz="1585" i="1" spc="-10" dirty="0">
                <a:latin typeface="Arial"/>
                <a:cs typeface="Arial"/>
              </a:rPr>
              <a:t>net</a:t>
            </a:r>
            <a:r>
              <a:rPr sz="1784" i="1" spc="-14" baseline="-13888" dirty="0">
                <a:latin typeface="Arial"/>
                <a:cs typeface="Arial"/>
              </a:rPr>
              <a:t>j</a:t>
            </a:r>
            <a:endParaRPr sz="1784" baseline="-13888">
              <a:latin typeface="Arial"/>
              <a:cs typeface="Arial"/>
            </a:endParaRPr>
          </a:p>
        </p:txBody>
      </p:sp>
      <p:sp>
        <p:nvSpPr>
          <p:cNvPr id="24" name="object 47"/>
          <p:cNvSpPr txBox="1"/>
          <p:nvPr/>
        </p:nvSpPr>
        <p:spPr>
          <a:xfrm>
            <a:off x="1660068" y="4885880"/>
            <a:ext cx="263624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59" dirty="0">
                <a:latin typeface="Lucida Sans Unicode"/>
                <a:cs typeface="Lucida Sans Unicode"/>
              </a:rPr>
              <a:t>=</a:t>
            </a:r>
            <a:r>
              <a:rPr sz="2180" spc="-119" dirty="0">
                <a:latin typeface="Lucida Sans Unicode"/>
                <a:cs typeface="Lucida Sans Unicode"/>
              </a:rPr>
              <a:t> </a:t>
            </a:r>
            <a:r>
              <a:rPr sz="2180" i="1" spc="40" dirty="0">
                <a:latin typeface="DejaVu Sans Condensed"/>
                <a:cs typeface="DejaVu Sans Condensed"/>
              </a:rPr>
              <a:t>−</a:t>
            </a:r>
            <a:r>
              <a:rPr sz="2180" spc="40" dirty="0">
                <a:latin typeface="Lucida Sans Unicode"/>
                <a:cs typeface="Lucida Sans Unicode"/>
              </a:rPr>
              <a:t>(</a:t>
            </a:r>
            <a:r>
              <a:rPr sz="2180" i="1" spc="40" dirty="0">
                <a:latin typeface="Arial"/>
                <a:cs typeface="Arial"/>
              </a:rPr>
              <a:t>t</a:t>
            </a:r>
            <a:r>
              <a:rPr sz="2378" i="1" spc="59" baseline="-13888" dirty="0">
                <a:latin typeface="Arial"/>
                <a:cs typeface="Arial"/>
              </a:rPr>
              <a:t>j</a:t>
            </a:r>
            <a:r>
              <a:rPr sz="2378" i="1" spc="371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4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68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endParaRPr sz="2180">
              <a:latin typeface="Lucida Sans Unicode"/>
              <a:cs typeface="Lucida Sans Unicode"/>
            </a:endParaRPr>
          </a:p>
        </p:txBody>
      </p:sp>
      <p:sp>
        <p:nvSpPr>
          <p:cNvPr id="25" name="object 50"/>
          <p:cNvSpPr txBox="1"/>
          <p:nvPr/>
        </p:nvSpPr>
        <p:spPr>
          <a:xfrm>
            <a:off x="1074991" y="5333985"/>
            <a:ext cx="463827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Term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(</a:t>
            </a:r>
            <a:r>
              <a:rPr sz="2180" i="1" spc="30" dirty="0">
                <a:latin typeface="Arial"/>
                <a:cs typeface="Arial"/>
              </a:rPr>
              <a:t>t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400" baseline="-13888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30" dirty="0">
                <a:latin typeface="Lucida Sans Unicode"/>
                <a:cs typeface="Lucida Sans Unicode"/>
              </a:rPr>
              <a:t>)</a:t>
            </a:r>
            <a:r>
              <a:rPr sz="2180" i="1" spc="30" dirty="0">
                <a:latin typeface="Arial"/>
                <a:cs typeface="Arial"/>
              </a:rPr>
              <a:t>o</a:t>
            </a:r>
            <a:r>
              <a:rPr sz="2378" i="1" spc="44" baseline="-13888" dirty="0">
                <a:latin typeface="Arial"/>
                <a:cs typeface="Arial"/>
              </a:rPr>
              <a:t>j</a:t>
            </a:r>
            <a:r>
              <a:rPr sz="2378" i="1" spc="-327" baseline="-13888" dirty="0">
                <a:latin typeface="Arial"/>
                <a:cs typeface="Arial"/>
              </a:rPr>
              <a:t> </a:t>
            </a:r>
            <a:r>
              <a:rPr sz="2180" spc="59" dirty="0">
                <a:latin typeface="Lucida Sans Unicode"/>
                <a:cs typeface="Lucida Sans Unicode"/>
              </a:rPr>
              <a:t>(</a:t>
            </a:r>
            <a:r>
              <a:rPr sz="2180" spc="59" dirty="0">
                <a:latin typeface="Arial"/>
                <a:cs typeface="Arial"/>
              </a:rPr>
              <a:t>1</a:t>
            </a:r>
            <a:r>
              <a:rPr sz="2180" spc="-129" dirty="0">
                <a:latin typeface="Arial"/>
                <a:cs typeface="Arial"/>
              </a:rPr>
              <a:t> </a:t>
            </a:r>
            <a:r>
              <a:rPr sz="2180" i="1" spc="30" dirty="0">
                <a:latin typeface="DejaVu Sans Condensed"/>
                <a:cs typeface="DejaVu Sans Condensed"/>
              </a:rPr>
              <a:t>−</a:t>
            </a:r>
            <a:r>
              <a:rPr sz="2180" i="1" spc="-159" dirty="0">
                <a:latin typeface="DejaVu Sans Condensed"/>
                <a:cs typeface="DejaVu Sans Condensed"/>
              </a:rPr>
              <a:t> </a:t>
            </a:r>
            <a:r>
              <a:rPr sz="2180" i="1" spc="-10" dirty="0">
                <a:latin typeface="Arial"/>
                <a:cs typeface="Arial"/>
              </a:rPr>
              <a:t>o</a:t>
            </a:r>
            <a:r>
              <a:rPr sz="2378" i="1" spc="-14" baseline="-13888" dirty="0">
                <a:latin typeface="Arial"/>
                <a:cs typeface="Arial"/>
              </a:rPr>
              <a:t>j</a:t>
            </a:r>
            <a:r>
              <a:rPr sz="2378" i="1" spc="-311" baseline="-13888" dirty="0">
                <a:latin typeface="Arial"/>
                <a:cs typeface="Arial"/>
              </a:rPr>
              <a:t> </a:t>
            </a:r>
            <a:r>
              <a:rPr sz="2180" spc="129" dirty="0">
                <a:latin typeface="Lucida Sans Unicode"/>
                <a:cs typeface="Lucida Sans Unicode"/>
              </a:rPr>
              <a:t>)</a:t>
            </a:r>
            <a:r>
              <a:rPr sz="2180" spc="-99" dirty="0">
                <a:latin typeface="Lucida Sans Unicode"/>
                <a:cs typeface="Lucida Sans Unicode"/>
              </a:rPr>
              <a:t> </a:t>
            </a:r>
            <a:r>
              <a:rPr sz="2180" spc="-10" dirty="0">
                <a:latin typeface="Arial"/>
                <a:cs typeface="Arial"/>
              </a:rPr>
              <a:t>is treated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spc="-10" dirty="0">
                <a:latin typeface="Arial"/>
                <a:cs typeface="Arial"/>
              </a:rPr>
              <a:t>as</a:t>
            </a:r>
            <a:r>
              <a:rPr sz="2180" spc="-20" dirty="0">
                <a:latin typeface="Arial"/>
                <a:cs typeface="Arial"/>
              </a:rPr>
              <a:t> </a:t>
            </a:r>
            <a:r>
              <a:rPr sz="2180" i="1" spc="-188" dirty="0">
                <a:latin typeface="Verdana"/>
                <a:cs typeface="Verdana"/>
              </a:rPr>
              <a:t>δ</a:t>
            </a:r>
            <a:r>
              <a:rPr sz="2378" i="1" spc="-281" baseline="-13888" dirty="0">
                <a:latin typeface="Arial"/>
                <a:cs typeface="Arial"/>
              </a:rPr>
              <a:t>j</a:t>
            </a:r>
            <a:endParaRPr sz="2378" baseline="-13888">
              <a:latin typeface="Arial"/>
              <a:cs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77" y="5782090"/>
            <a:ext cx="9762623" cy="6949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28801" y="1042689"/>
            <a:ext cx="5334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2286001" y="1118889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 smtClean="0">
                <a:latin typeface="Arial"/>
                <a:cs typeface="Arial"/>
              </a:rPr>
              <a:t>Value </a:t>
            </a:r>
            <a:r>
              <a:rPr lang="en-IN" spc="20" dirty="0" smtClean="0">
                <a:latin typeface="Arial"/>
                <a:cs typeface="Arial"/>
              </a:rPr>
              <a:t>of 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Verdana"/>
                <a:cs typeface="Verdana"/>
              </a:rPr>
              <a:t>∂</a:t>
            </a:r>
            <a:r>
              <a:rPr lang="en-IN" i="1" spc="-59" baseline="33333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E</a:t>
            </a:r>
            <a:r>
              <a:rPr lang="en-IN" i="1" spc="-59" baseline="35714" dirty="0" smtClean="0">
                <a:uFill>
                  <a:solidFill>
                    <a:srgbClr val="3333B2"/>
                  </a:solidFill>
                </a:uFill>
                <a:latin typeface="Arial"/>
                <a:cs typeface="Arial"/>
              </a:rPr>
              <a:t>d</a:t>
            </a:r>
            <a:r>
              <a:rPr lang="en-IN" i="1" spc="-59" baseline="35714" dirty="0" smtClean="0">
                <a:latin typeface="Arial"/>
                <a:cs typeface="Arial"/>
              </a:rPr>
              <a:t>  </a:t>
            </a:r>
            <a:r>
              <a:rPr lang="en-IN" spc="-10" dirty="0" smtClean="0">
                <a:latin typeface="Arial"/>
                <a:cs typeface="Arial"/>
              </a:rPr>
              <a:t>for </a:t>
            </a:r>
            <a:r>
              <a:rPr lang="en-IN" spc="30" dirty="0" smtClean="0">
                <a:latin typeface="Arial"/>
                <a:cs typeface="Arial"/>
              </a:rPr>
              <a:t>hidden </a:t>
            </a:r>
            <a:r>
              <a:rPr lang="en-IN" spc="20" dirty="0" smtClean="0">
                <a:latin typeface="Arial"/>
                <a:cs typeface="Arial"/>
              </a:rPr>
              <a:t>units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38400" y="533400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IN" sz="2400" b="1" i="1" spc="-109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∂</a:t>
            </a:r>
            <a:r>
              <a:rPr lang="en-IN" sz="2400" b="1" i="1" spc="-10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net</a:t>
            </a:r>
            <a:r>
              <a:rPr lang="en-IN" sz="2400" b="1" i="1" spc="-14" baseline="-11904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</a:t>
            </a:r>
            <a:endParaRPr lang="en-IN" sz="2400" b="1" baseline="-11904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6099"/>
            <a:ext cx="4692196" cy="8975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3618144" cy="865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65" y="3014284"/>
            <a:ext cx="4582396" cy="8652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98" y="4005313"/>
            <a:ext cx="4734902" cy="7969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13" y="4911281"/>
            <a:ext cx="6576917" cy="6841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04408"/>
            <a:ext cx="10096384" cy="7725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65" y="5686242"/>
            <a:ext cx="6733673" cy="7858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590800" y="60960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600200"/>
            <a:ext cx="10160000" cy="1143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layers?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How many units in each layer?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should be the learning rate?</a:t>
            </a:r>
          </a:p>
          <a:p>
            <a:pPr>
              <a:spcBef>
                <a:spcPts val="0"/>
              </a:spcBef>
            </a:pPr>
            <a:r>
              <a:rPr lang="en-US" altLang="en-US" dirty="0" smtClean="0">
                <a:latin typeface="Helvetica" panose="020B0500000000000000" pitchFamily="34" charset="0"/>
              </a:rPr>
              <a:t>What is right activation function? etc.</a:t>
            </a:r>
          </a:p>
        </p:txBody>
      </p:sp>
      <p:sp>
        <p:nvSpPr>
          <p:cNvPr id="1638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8613" y="1143000"/>
            <a:ext cx="11198225" cy="395288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 are many interesting questions for the network</a:t>
            </a:r>
          </a:p>
        </p:txBody>
      </p:sp>
      <p:sp>
        <p:nvSpPr>
          <p:cNvPr id="1638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Hyperparameter Tuning</a:t>
            </a:r>
          </a:p>
        </p:txBody>
      </p:sp>
      <p:sp>
        <p:nvSpPr>
          <p:cNvPr id="16388" name="Text Placeholder 3"/>
          <p:cNvSpPr txBox="1">
            <a:spLocks/>
          </p:cNvSpPr>
          <p:nvPr/>
        </p:nvSpPr>
        <p:spPr bwMode="auto">
          <a:xfrm>
            <a:off x="457200" y="2743200"/>
            <a:ext cx="111982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1C1573"/>
                </a:solidFill>
                <a:latin typeface="Helvetica" panose="020B0500000000000000" pitchFamily="34" charset="0"/>
              </a:rPr>
              <a:t>Difficult to answer in the beginning</a:t>
            </a:r>
          </a:p>
        </p:txBody>
      </p:sp>
      <p:sp>
        <p:nvSpPr>
          <p:cNvPr id="16389" name="Text Placeholder 2"/>
          <p:cNvSpPr txBox="1">
            <a:spLocks/>
          </p:cNvSpPr>
          <p:nvPr/>
        </p:nvSpPr>
        <p:spPr bwMode="auto">
          <a:xfrm>
            <a:off x="914400" y="3124200"/>
            <a:ext cx="1016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It is an iterative process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53340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3"/>
              </a:rPr>
              <a:t>Demo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5791200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9005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build="p"/>
      <p:bldP spid="16386" grpId="0" build="p"/>
      <p:bldP spid="16388" grpId="0"/>
      <p:bldP spid="1638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</a:t>
            </a:r>
          </a:p>
        </p:txBody>
      </p:sp>
      <p:pic>
        <p:nvPicPr>
          <p:cNvPr id="19458" name="Picture 1" descr="Screenshot 2019-12-26 at 11.3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818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76250"/>
          </a:xfrm>
        </p:spPr>
        <p:txBody>
          <a:bodyPr/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As there could be L layers each with their parameters so</a:t>
            </a:r>
          </a:p>
        </p:txBody>
      </p:sp>
      <p:sp>
        <p:nvSpPr>
          <p:cNvPr id="1946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46200" y="2390775"/>
            <a:ext cx="10160000" cy="4286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where </a:t>
            </a:r>
            <a:r>
              <a:rPr lang="en-US" altLang="en-US" dirty="0" err="1" smtClean="0">
                <a:solidFill>
                  <a:srgbClr val="0000FF"/>
                </a:solidFill>
                <a:latin typeface="Helvetica" panose="020B0500000000000000" pitchFamily="34" charset="0"/>
              </a:rPr>
              <a:t>frobenius</a:t>
            </a:r>
            <a:r>
              <a:rPr lang="en-US" altLang="en-US" dirty="0" smtClean="0">
                <a:solidFill>
                  <a:srgbClr val="0000FF"/>
                </a:solidFill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Helvetica" panose="020B0500000000000000" pitchFamily="34" charset="0"/>
              </a:rPr>
              <a:t>norm is</a:t>
            </a:r>
          </a:p>
        </p:txBody>
      </p:sp>
      <p:pic>
        <p:nvPicPr>
          <p:cNvPr id="19461" name="Picture 8" descr="Screenshot 2019-12-26 at 11.40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49550"/>
            <a:ext cx="27384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3962400"/>
            <a:ext cx="10160000" cy="221672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How you update the parameter </a:t>
            </a:r>
            <a:r>
              <a:rPr lang="en-US" dirty="0" smtClean="0">
                <a:ea typeface="+mn-ea"/>
              </a:rPr>
              <a:t>earlier?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Get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                          </a:t>
            </a:r>
            <a:r>
              <a:rPr lang="en-US" dirty="0" smtClean="0">
                <a:ea typeface="+mn-ea"/>
              </a:rPr>
              <a:t> </a:t>
            </a:r>
            <a:r>
              <a:rPr lang="en-US" dirty="0" err="1" smtClean="0">
                <a:ea typeface="+mn-ea"/>
              </a:rPr>
              <a:t>dw</a:t>
            </a:r>
            <a:r>
              <a:rPr lang="en-US" baseline="30000" dirty="0" smtClean="0">
                <a:ea typeface="+mn-ea"/>
              </a:rPr>
              <a:t>[l]</a:t>
            </a:r>
            <a:r>
              <a:rPr lang="en-US" dirty="0" smtClean="0">
                <a:ea typeface="+mn-ea"/>
              </a:rPr>
              <a:t> = (</a:t>
            </a:r>
            <a:r>
              <a:rPr lang="en-US" i="1" dirty="0" smtClean="0">
                <a:ea typeface="+mn-ea"/>
              </a:rPr>
              <a:t>from </a:t>
            </a:r>
            <a:r>
              <a:rPr lang="en-US" i="1" dirty="0" err="1" smtClean="0">
                <a:ea typeface="+mn-ea"/>
              </a:rPr>
              <a:t>backpropagation</a:t>
            </a:r>
            <a:r>
              <a:rPr lang="en-US" dirty="0" smtClean="0">
                <a:ea typeface="+mn-ea"/>
              </a:rPr>
              <a:t>)            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then</a:t>
            </a:r>
            <a:endParaRPr lang="en-US" dirty="0">
              <a:ea typeface="+mn-ea"/>
            </a:endParaRPr>
          </a:p>
        </p:txBody>
      </p:sp>
      <p:pic>
        <p:nvPicPr>
          <p:cNvPr id="19463" name="Picture 10" descr="Screenshot 2019-12-26 at 11.45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6619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1" descr="Screenshot 2019-12-26 at 11.46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34000"/>
            <a:ext cx="2743200" cy="49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0" grpId="0" build="p"/>
      <p:bldP spid="10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Regularization for NN </a:t>
            </a:r>
            <a:r>
              <a:rPr lang="en-US" altLang="en-US" b="0" smtClean="0">
                <a:latin typeface="Helvetica" panose="020B0500000000000000" pitchFamily="34" charset="0"/>
              </a:rPr>
              <a:t>(contd</a:t>
            </a:r>
            <a:r>
              <a:rPr lang="mr-IN" altLang="en-US" b="0" smtClean="0">
                <a:latin typeface="Helvetica" panose="020B0500000000000000" pitchFamily="34" charset="0"/>
              </a:rPr>
              <a:t>…</a:t>
            </a:r>
            <a:r>
              <a:rPr lang="en-US" altLang="en-US" b="0" smtClean="0"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066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With regularization term </a:t>
            </a:r>
            <a:r>
              <a:rPr lang="en-US" altLang="en-US" i="1" smtClean="0">
                <a:latin typeface="Helvetica" panose="020B0500000000000000" pitchFamily="34" charset="0"/>
              </a:rPr>
              <a:t>dw</a:t>
            </a:r>
            <a:r>
              <a:rPr lang="en-US" altLang="en-US" i="1" baseline="30000" smtClean="0">
                <a:latin typeface="Helvetica" panose="020B0500000000000000" pitchFamily="34" charset="0"/>
              </a:rPr>
              <a:t>[l]</a:t>
            </a:r>
            <a:r>
              <a:rPr lang="en-US" altLang="en-US" smtClean="0">
                <a:latin typeface="Helvetica" panose="020B0500000000000000" pitchFamily="34" charset="0"/>
              </a:rPr>
              <a:t> = (</a:t>
            </a:r>
            <a:r>
              <a:rPr lang="en-US" altLang="en-US" i="1" smtClean="0">
                <a:latin typeface="Helvetica" panose="020B0500000000000000" pitchFamily="34" charset="0"/>
              </a:rPr>
              <a:t>from backpropogatio</a:t>
            </a:r>
            <a:r>
              <a:rPr lang="en-US" altLang="en-US" smtClean="0">
                <a:latin typeface="Helvetica" panose="020B0500000000000000" pitchFamily="34" charset="0"/>
              </a:rPr>
              <a:t>n) +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1905000"/>
            <a:ext cx="10160000" cy="22098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Helvetica" panose="020B0500000000000000" pitchFamily="34" charset="0"/>
              </a:rPr>
              <a:t>Therefore the update is modified to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		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sz="2000" dirty="0" smtClean="0">
                <a:latin typeface="Helvetica" panose="020B0500000000000000" pitchFamily="34" charset="0"/>
              </a:rPr>
              <a:t> =</a:t>
            </a:r>
            <a:r>
              <a:rPr lang="en-US" altLang="en-US" sz="2000" i="1" dirty="0" smtClean="0">
                <a:latin typeface="Helvetica" panose="020B0500000000000000" pitchFamily="34" charset="0"/>
              </a:rPr>
              <a:t> w</a:t>
            </a:r>
            <a:r>
              <a:rPr lang="en-US" altLang="en-US" sz="2000" i="1" baseline="30000" dirty="0" smtClean="0">
                <a:latin typeface="Helvetica" panose="020B0500000000000000" pitchFamily="34" charset="0"/>
              </a:rPr>
              <a:t>[l]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mr-IN" altLang="en-US" dirty="0" smtClean="0">
                <a:latin typeface="Helvetica" panose="020B0500000000000000" pitchFamily="34" charset="0"/>
              </a:rPr>
              <a:t>–</a:t>
            </a:r>
            <a:r>
              <a:rPr lang="en-US" altLang="en-US" dirty="0" smtClean="0">
                <a:latin typeface="Helvetica" panose="020B0500000000000000" pitchFamily="34" charset="0"/>
              </a:rPr>
              <a:t> </a:t>
            </a:r>
            <a:r>
              <a:rPr lang="en-US" altLang="en-US" dirty="0" smtClean="0">
                <a:latin typeface="Adobe Caslon Pro" pitchFamily="-65" charset="0"/>
              </a:rPr>
              <a:t>α</a:t>
            </a:r>
            <a:r>
              <a:rPr lang="en-US" altLang="en-US" dirty="0" smtClean="0">
                <a:latin typeface="Helvetica" panose="020B0500000000000000" pitchFamily="34" charset="0"/>
              </a:rPr>
              <a:t>.</a:t>
            </a:r>
            <a:r>
              <a:rPr lang="en-US" altLang="en-US" sz="2000" dirty="0" smtClean="0">
                <a:latin typeface="Helvetica" panose="020B0500000000000000" pitchFamily="34" charset="0"/>
              </a:rPr>
              <a:t>(</a:t>
            </a:r>
            <a:r>
              <a:rPr lang="en-US" altLang="en-US" dirty="0" smtClean="0">
                <a:latin typeface="Helvetica" panose="020B0500000000000000" pitchFamily="34" charset="0"/>
              </a:rPr>
              <a:t>(</a:t>
            </a:r>
            <a:r>
              <a:rPr lang="en-US" altLang="en-US" i="1" dirty="0" smtClean="0"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latin typeface="Helvetica" panose="020B0500000000000000" pitchFamily="34" charset="0"/>
              </a:rPr>
              <a:t>backpropagation</a:t>
            </a:r>
            <a:r>
              <a:rPr lang="en-US" altLang="en-US" dirty="0" smtClean="0">
                <a:latin typeface="Helvetica" panose="020B0500000000000000" pitchFamily="34" charset="0"/>
              </a:rPr>
              <a:t>) +	    </a:t>
            </a:r>
            <a:r>
              <a:rPr lang="en-US" altLang="en-US" sz="2000" dirty="0" smtClean="0">
                <a:latin typeface="Helvetica" panose="020B0500000000000000" pitchFamily="34" charset="0"/>
              </a:rPr>
              <a:t>)</a:t>
            </a: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dirty="0" smtClean="0">
              <a:latin typeface="Helvetica" panose="020B0500000000000000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 smtClean="0">
                <a:latin typeface="Helvetica" panose="020B0500000000000000" pitchFamily="34" charset="0"/>
              </a:rPr>
              <a:t>	Which is</a:t>
            </a:r>
          </a:p>
        </p:txBody>
      </p:sp>
      <p:pic>
        <p:nvPicPr>
          <p:cNvPr id="20484" name="Picture 15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14400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6" descr="Screenshot 2019-12-26 at 11.49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65921"/>
            <a:ext cx="7556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7" descr="Screenshot 2019-12-26 at 11.57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3352800"/>
            <a:ext cx="30956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18"/>
          <p:cNvSpPr>
            <a:spLocks noChangeArrowheads="1"/>
          </p:cNvSpPr>
          <p:nvPr/>
        </p:nvSpPr>
        <p:spPr bwMode="auto">
          <a:xfrm>
            <a:off x="4210050" y="3505200"/>
            <a:ext cx="25699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Helvetica" panose="020B0500000000000000" pitchFamily="34" charset="0"/>
              </a:rPr>
              <a:t>from </a:t>
            </a:r>
            <a:r>
              <a:rPr lang="en-US" altLang="en-US" i="1" dirty="0" err="1" smtClean="0">
                <a:solidFill>
                  <a:srgbClr val="000000"/>
                </a:solidFill>
                <a:latin typeface="Helvetica" panose="020B0500000000000000" pitchFamily="34" charset="0"/>
              </a:rPr>
              <a:t>backpropagation</a:t>
            </a:r>
            <a:r>
              <a:rPr lang="en-US" altLang="en-US" dirty="0">
                <a:solidFill>
                  <a:srgbClr val="000000"/>
                </a:solidFill>
                <a:latin typeface="Helvetica" panose="020B0500000000000000" pitchFamily="34" charset="0"/>
              </a:rPr>
              <a:t>)</a:t>
            </a:r>
          </a:p>
        </p:txBody>
      </p:sp>
      <p:sp>
        <p:nvSpPr>
          <p:cNvPr id="2048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250" y="46482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Due to the	          factor, this update method is also called </a:t>
            </a:r>
            <a:r>
              <a:rPr lang="en-US" altLang="en-US" smtClean="0">
                <a:solidFill>
                  <a:srgbClr val="0000FF"/>
                </a:solidFill>
                <a:latin typeface="Helvetica" panose="020B0500000000000000" pitchFamily="34" charset="0"/>
              </a:rPr>
              <a:t>weight decay</a:t>
            </a:r>
          </a:p>
        </p:txBody>
      </p:sp>
      <p:pic>
        <p:nvPicPr>
          <p:cNvPr id="20489" name="Picture 20" descr="Screenshot 2019-12-26 at 11.59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0461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5638800"/>
            <a:ext cx="10160000" cy="1219200"/>
          </a:xfrm>
        </p:spPr>
        <p:txBody>
          <a:bodyPr/>
          <a:lstStyle/>
          <a:p>
            <a:r>
              <a:rPr lang="en-US" altLang="en-US" smtClean="0">
                <a:latin typeface="Helvetica" panose="020B0500000000000000" pitchFamily="34" charset="0"/>
              </a:rPr>
              <a:t>Our objective here is to penalize the weight matrices being too large</a:t>
            </a:r>
            <a:endParaRPr lang="en-US" altLang="en-US" smtClean="0">
              <a:solidFill>
                <a:srgbClr val="0000FF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534783" y="3254893"/>
            <a:ext cx="7039535" cy="62743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13221" marR="448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000" spc="-4" dirty="0">
                <a:solidFill>
                  <a:prstClr val="black"/>
                </a:solidFill>
                <a:cs typeface="Calibri"/>
              </a:rPr>
              <a:t>The momentum method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maintains </a:t>
            </a:r>
            <a:r>
              <a:rPr sz="2000" dirty="0">
                <a:solidFill>
                  <a:prstClr val="black"/>
                </a:solidFill>
                <a:cs typeface="Calibri"/>
              </a:rPr>
              <a:t>a running 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average </a:t>
            </a:r>
            <a:r>
              <a:rPr sz="2000" dirty="0">
                <a:solidFill>
                  <a:prstClr val="black"/>
                </a:solidFill>
                <a:cs typeface="Calibri"/>
              </a:rPr>
              <a:t>of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all gradients until </a:t>
            </a:r>
            <a:r>
              <a:rPr sz="2000" dirty="0">
                <a:solidFill>
                  <a:prstClr val="black"/>
                </a:solidFill>
                <a:cs typeface="Calibri"/>
              </a:rPr>
              <a:t>the </a:t>
            </a:r>
            <a:r>
              <a:rPr sz="2000" i="1" spc="-9" dirty="0">
                <a:solidFill>
                  <a:prstClr val="black"/>
                </a:solidFill>
                <a:cs typeface="Calibri"/>
              </a:rPr>
              <a:t>current</a:t>
            </a:r>
            <a:r>
              <a:rPr sz="2000" i="1" spc="-4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13" dirty="0">
                <a:solidFill>
                  <a:prstClr val="black"/>
                </a:solidFill>
                <a:cs typeface="Calibri"/>
              </a:rPr>
              <a:t>step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4321" y="4036865"/>
            <a:ext cx="119679" cy="15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3582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1491" y="4030142"/>
            <a:ext cx="1245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7813" y="4036865"/>
            <a:ext cx="119679" cy="150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7074" y="4038210"/>
            <a:ext cx="200109" cy="150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66693" y="4081240"/>
            <a:ext cx="104130" cy="15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7216" y="4036865"/>
            <a:ext cx="116485" cy="150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3565" y="4057906"/>
            <a:ext cx="183776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lang="en-IN" sz="1279" spc="221" dirty="0">
                <a:solidFill>
                  <a:prstClr val="black"/>
                </a:solidFill>
                <a:latin typeface="Cambria"/>
                <a:cs typeface="Cambria"/>
              </a:rPr>
              <a:t>W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4476" y="4038211"/>
            <a:ext cx="433668" cy="150719"/>
          </a:xfrm>
          <a:custGeom>
            <a:avLst/>
            <a:gdLst/>
            <a:ahLst/>
            <a:cxnLst/>
            <a:rect l="l" t="t" r="r" b="b"/>
            <a:pathLst>
              <a:path w="491489" h="170814">
                <a:moveTo>
                  <a:pt x="105155" y="169164"/>
                </a:moveTo>
                <a:lnTo>
                  <a:pt x="0" y="169164"/>
                </a:lnTo>
                <a:lnTo>
                  <a:pt x="1333" y="163163"/>
                </a:lnTo>
                <a:lnTo>
                  <a:pt x="4571" y="162782"/>
                </a:lnTo>
                <a:lnTo>
                  <a:pt x="6953" y="161925"/>
                </a:lnTo>
                <a:lnTo>
                  <a:pt x="8476" y="160782"/>
                </a:lnTo>
                <a:lnTo>
                  <a:pt x="10096" y="159734"/>
                </a:lnTo>
                <a:lnTo>
                  <a:pt x="11429" y="158210"/>
                </a:lnTo>
                <a:lnTo>
                  <a:pt x="12582" y="155924"/>
                </a:lnTo>
                <a:lnTo>
                  <a:pt x="13525" y="154209"/>
                </a:lnTo>
                <a:lnTo>
                  <a:pt x="14477" y="151733"/>
                </a:lnTo>
                <a:lnTo>
                  <a:pt x="16382" y="146018"/>
                </a:lnTo>
                <a:lnTo>
                  <a:pt x="17716" y="140493"/>
                </a:lnTo>
                <a:lnTo>
                  <a:pt x="42481" y="28670"/>
                </a:lnTo>
                <a:lnTo>
                  <a:pt x="43338" y="22098"/>
                </a:lnTo>
                <a:lnTo>
                  <a:pt x="43338" y="13144"/>
                </a:lnTo>
                <a:lnTo>
                  <a:pt x="42385" y="10382"/>
                </a:lnTo>
                <a:lnTo>
                  <a:pt x="38576" y="7334"/>
                </a:lnTo>
                <a:lnTo>
                  <a:pt x="35432" y="6477"/>
                </a:lnTo>
                <a:lnTo>
                  <a:pt x="31146" y="6096"/>
                </a:lnTo>
                <a:lnTo>
                  <a:pt x="32575" y="0"/>
                </a:lnTo>
                <a:lnTo>
                  <a:pt x="82295" y="0"/>
                </a:lnTo>
                <a:lnTo>
                  <a:pt x="80867" y="6096"/>
                </a:lnTo>
                <a:lnTo>
                  <a:pt x="77819" y="6858"/>
                </a:lnTo>
                <a:lnTo>
                  <a:pt x="75533" y="7715"/>
                </a:lnTo>
                <a:lnTo>
                  <a:pt x="62769" y="37147"/>
                </a:lnTo>
                <a:lnTo>
                  <a:pt x="36194" y="158496"/>
                </a:lnTo>
                <a:lnTo>
                  <a:pt x="66770" y="158496"/>
                </a:lnTo>
                <a:lnTo>
                  <a:pt x="72294" y="158591"/>
                </a:lnTo>
                <a:lnTo>
                  <a:pt x="107881" y="158591"/>
                </a:lnTo>
                <a:lnTo>
                  <a:pt x="105155" y="169164"/>
                </a:lnTo>
                <a:close/>
              </a:path>
              <a:path w="491489" h="170814">
                <a:moveTo>
                  <a:pt x="107881" y="158591"/>
                </a:moveTo>
                <a:lnTo>
                  <a:pt x="72294" y="158591"/>
                </a:lnTo>
                <a:lnTo>
                  <a:pt x="76676" y="158115"/>
                </a:lnTo>
                <a:lnTo>
                  <a:pt x="79819" y="156972"/>
                </a:lnTo>
                <a:lnTo>
                  <a:pt x="83057" y="155924"/>
                </a:lnTo>
                <a:lnTo>
                  <a:pt x="86105" y="153924"/>
                </a:lnTo>
                <a:lnTo>
                  <a:pt x="88963" y="150971"/>
                </a:lnTo>
                <a:lnTo>
                  <a:pt x="91820" y="148113"/>
                </a:lnTo>
                <a:lnTo>
                  <a:pt x="94678" y="144113"/>
                </a:lnTo>
                <a:lnTo>
                  <a:pt x="97345" y="139065"/>
                </a:lnTo>
                <a:lnTo>
                  <a:pt x="100107" y="134112"/>
                </a:lnTo>
                <a:lnTo>
                  <a:pt x="102869" y="127920"/>
                </a:lnTo>
                <a:lnTo>
                  <a:pt x="105631" y="120396"/>
                </a:lnTo>
                <a:lnTo>
                  <a:pt x="117728" y="120396"/>
                </a:lnTo>
                <a:lnTo>
                  <a:pt x="107881" y="158591"/>
                </a:lnTo>
                <a:close/>
              </a:path>
              <a:path w="491489" h="170814">
                <a:moveTo>
                  <a:pt x="182689" y="170688"/>
                </a:moveTo>
                <a:lnTo>
                  <a:pt x="148235" y="154126"/>
                </a:lnTo>
                <a:lnTo>
                  <a:pt x="142208" y="122682"/>
                </a:lnTo>
                <a:lnTo>
                  <a:pt x="143255" y="115157"/>
                </a:lnTo>
                <a:lnTo>
                  <a:pt x="158114" y="75914"/>
                </a:lnTo>
                <a:lnTo>
                  <a:pt x="194512" y="50613"/>
                </a:lnTo>
                <a:lnTo>
                  <a:pt x="209740" y="48768"/>
                </a:lnTo>
                <a:lnTo>
                  <a:pt x="219080" y="49500"/>
                </a:lnTo>
                <a:lnTo>
                  <a:pt x="227242" y="51554"/>
                </a:lnTo>
                <a:lnTo>
                  <a:pt x="234225" y="54929"/>
                </a:lnTo>
                <a:lnTo>
                  <a:pt x="237910" y="57912"/>
                </a:lnTo>
                <a:lnTo>
                  <a:pt x="207168" y="57912"/>
                </a:lnTo>
                <a:lnTo>
                  <a:pt x="198596" y="58007"/>
                </a:lnTo>
                <a:lnTo>
                  <a:pt x="172558" y="90487"/>
                </a:lnTo>
                <a:lnTo>
                  <a:pt x="163924" y="134778"/>
                </a:lnTo>
                <a:lnTo>
                  <a:pt x="163924" y="144018"/>
                </a:lnTo>
                <a:lnTo>
                  <a:pt x="165829" y="150780"/>
                </a:lnTo>
                <a:lnTo>
                  <a:pt x="169640" y="155066"/>
                </a:lnTo>
                <a:lnTo>
                  <a:pt x="173449" y="159448"/>
                </a:lnTo>
                <a:lnTo>
                  <a:pt x="179069" y="161639"/>
                </a:lnTo>
                <a:lnTo>
                  <a:pt x="217231" y="161639"/>
                </a:lnTo>
                <a:lnTo>
                  <a:pt x="216605" y="162076"/>
                </a:lnTo>
                <a:lnTo>
                  <a:pt x="210692" y="165163"/>
                </a:lnTo>
                <a:lnTo>
                  <a:pt x="204388" y="167634"/>
                </a:lnTo>
                <a:lnTo>
                  <a:pt x="197619" y="169354"/>
                </a:lnTo>
                <a:lnTo>
                  <a:pt x="190386" y="170360"/>
                </a:lnTo>
                <a:lnTo>
                  <a:pt x="182689" y="170688"/>
                </a:lnTo>
                <a:close/>
              </a:path>
              <a:path w="491489" h="170814">
                <a:moveTo>
                  <a:pt x="217231" y="161639"/>
                </a:moveTo>
                <a:lnTo>
                  <a:pt x="194881" y="161639"/>
                </a:lnTo>
                <a:lnTo>
                  <a:pt x="202024" y="158019"/>
                </a:lnTo>
                <a:lnTo>
                  <a:pt x="208311" y="150685"/>
                </a:lnTo>
                <a:lnTo>
                  <a:pt x="225641" y="110347"/>
                </a:lnTo>
                <a:lnTo>
                  <a:pt x="228695" y="85058"/>
                </a:lnTo>
                <a:lnTo>
                  <a:pt x="228646" y="75914"/>
                </a:lnTo>
                <a:lnTo>
                  <a:pt x="207168" y="57912"/>
                </a:lnTo>
                <a:lnTo>
                  <a:pt x="237910" y="57912"/>
                </a:lnTo>
                <a:lnTo>
                  <a:pt x="250479" y="90082"/>
                </a:lnTo>
                <a:lnTo>
                  <a:pt x="250405" y="92916"/>
                </a:lnTo>
                <a:lnTo>
                  <a:pt x="239517" y="136148"/>
                </a:lnTo>
                <a:lnTo>
                  <a:pt x="222063" y="158258"/>
                </a:lnTo>
                <a:lnTo>
                  <a:pt x="217231" y="161639"/>
                </a:lnTo>
                <a:close/>
              </a:path>
              <a:path w="491489" h="170814">
                <a:moveTo>
                  <a:pt x="194881" y="161639"/>
                </a:moveTo>
                <a:lnTo>
                  <a:pt x="179069" y="161639"/>
                </a:lnTo>
                <a:lnTo>
                  <a:pt x="186689" y="161544"/>
                </a:lnTo>
                <a:lnTo>
                  <a:pt x="194881" y="161639"/>
                </a:lnTo>
                <a:close/>
              </a:path>
              <a:path w="491489" h="170814">
                <a:moveTo>
                  <a:pt x="346517" y="161639"/>
                </a:moveTo>
                <a:lnTo>
                  <a:pt x="320420" y="161639"/>
                </a:lnTo>
                <a:lnTo>
                  <a:pt x="326612" y="159924"/>
                </a:lnTo>
                <a:lnTo>
                  <a:pt x="330993" y="156400"/>
                </a:lnTo>
                <a:lnTo>
                  <a:pt x="335470" y="152971"/>
                </a:lnTo>
                <a:lnTo>
                  <a:pt x="337660" y="147923"/>
                </a:lnTo>
                <a:lnTo>
                  <a:pt x="337556" y="137160"/>
                </a:lnTo>
                <a:lnTo>
                  <a:pt x="309847" y="110871"/>
                </a:lnTo>
                <a:lnTo>
                  <a:pt x="304800" y="107441"/>
                </a:lnTo>
                <a:lnTo>
                  <a:pt x="301180" y="104203"/>
                </a:lnTo>
                <a:lnTo>
                  <a:pt x="297560" y="101155"/>
                </a:lnTo>
                <a:lnTo>
                  <a:pt x="294893" y="97726"/>
                </a:lnTo>
                <a:lnTo>
                  <a:pt x="293083" y="94012"/>
                </a:lnTo>
                <a:lnTo>
                  <a:pt x="291274" y="90392"/>
                </a:lnTo>
                <a:lnTo>
                  <a:pt x="290430" y="86677"/>
                </a:lnTo>
                <a:lnTo>
                  <a:pt x="317277" y="50196"/>
                </a:lnTo>
                <a:lnTo>
                  <a:pt x="333565" y="48768"/>
                </a:lnTo>
                <a:lnTo>
                  <a:pt x="341280" y="48863"/>
                </a:lnTo>
                <a:lnTo>
                  <a:pt x="373570" y="54864"/>
                </a:lnTo>
                <a:lnTo>
                  <a:pt x="372909" y="57912"/>
                </a:lnTo>
                <a:lnTo>
                  <a:pt x="332041" y="57912"/>
                </a:lnTo>
                <a:lnTo>
                  <a:pt x="325564" y="58007"/>
                </a:lnTo>
                <a:lnTo>
                  <a:pt x="320230" y="59721"/>
                </a:lnTo>
                <a:lnTo>
                  <a:pt x="316134" y="63055"/>
                </a:lnTo>
                <a:lnTo>
                  <a:pt x="312133" y="66484"/>
                </a:lnTo>
                <a:lnTo>
                  <a:pt x="310038" y="70961"/>
                </a:lnTo>
                <a:lnTo>
                  <a:pt x="310038" y="79438"/>
                </a:lnTo>
                <a:lnTo>
                  <a:pt x="310610" y="82105"/>
                </a:lnTo>
                <a:lnTo>
                  <a:pt x="312705" y="86677"/>
                </a:lnTo>
                <a:lnTo>
                  <a:pt x="314801" y="89249"/>
                </a:lnTo>
                <a:lnTo>
                  <a:pt x="317944" y="91916"/>
                </a:lnTo>
                <a:lnTo>
                  <a:pt x="321087" y="94773"/>
                </a:lnTo>
                <a:lnTo>
                  <a:pt x="325945" y="98107"/>
                </a:lnTo>
                <a:lnTo>
                  <a:pt x="332517" y="102012"/>
                </a:lnTo>
                <a:lnTo>
                  <a:pt x="337756" y="105251"/>
                </a:lnTo>
                <a:lnTo>
                  <a:pt x="356606" y="126587"/>
                </a:lnTo>
                <a:lnTo>
                  <a:pt x="357377" y="129158"/>
                </a:lnTo>
                <a:lnTo>
                  <a:pt x="357674" y="131825"/>
                </a:lnTo>
                <a:lnTo>
                  <a:pt x="357758" y="144018"/>
                </a:lnTo>
                <a:lnTo>
                  <a:pt x="355853" y="150209"/>
                </a:lnTo>
                <a:lnTo>
                  <a:pt x="351782" y="155448"/>
                </a:lnTo>
                <a:lnTo>
                  <a:pt x="347947" y="160591"/>
                </a:lnTo>
                <a:lnTo>
                  <a:pt x="346517" y="161639"/>
                </a:lnTo>
                <a:close/>
              </a:path>
              <a:path w="491489" h="170814">
                <a:moveTo>
                  <a:pt x="367950" y="80772"/>
                </a:moveTo>
                <a:lnTo>
                  <a:pt x="357854" y="80772"/>
                </a:lnTo>
                <a:lnTo>
                  <a:pt x="356996" y="73342"/>
                </a:lnTo>
                <a:lnTo>
                  <a:pt x="354615" y="67722"/>
                </a:lnTo>
                <a:lnTo>
                  <a:pt x="346709" y="60007"/>
                </a:lnTo>
                <a:lnTo>
                  <a:pt x="340518" y="58007"/>
                </a:lnTo>
                <a:lnTo>
                  <a:pt x="332041" y="57912"/>
                </a:lnTo>
                <a:lnTo>
                  <a:pt x="372909" y="57912"/>
                </a:lnTo>
                <a:lnTo>
                  <a:pt x="367950" y="80772"/>
                </a:lnTo>
                <a:close/>
              </a:path>
              <a:path w="491489" h="170814">
                <a:moveTo>
                  <a:pt x="321373" y="170688"/>
                </a:moveTo>
                <a:lnTo>
                  <a:pt x="305942" y="170688"/>
                </a:lnTo>
                <a:lnTo>
                  <a:pt x="299180" y="170212"/>
                </a:lnTo>
                <a:lnTo>
                  <a:pt x="292512" y="169164"/>
                </a:lnTo>
                <a:lnTo>
                  <a:pt x="285940" y="168211"/>
                </a:lnTo>
                <a:lnTo>
                  <a:pt x="278606" y="166497"/>
                </a:lnTo>
                <a:lnTo>
                  <a:pt x="270414" y="163925"/>
                </a:lnTo>
                <a:lnTo>
                  <a:pt x="276320" y="137160"/>
                </a:lnTo>
                <a:lnTo>
                  <a:pt x="286035" y="137160"/>
                </a:lnTo>
                <a:lnTo>
                  <a:pt x="286416" y="145351"/>
                </a:lnTo>
                <a:lnTo>
                  <a:pt x="288607" y="151447"/>
                </a:lnTo>
                <a:lnTo>
                  <a:pt x="292798" y="155448"/>
                </a:lnTo>
                <a:lnTo>
                  <a:pt x="296989" y="159639"/>
                </a:lnTo>
                <a:lnTo>
                  <a:pt x="303561" y="161639"/>
                </a:lnTo>
                <a:lnTo>
                  <a:pt x="346517" y="161639"/>
                </a:lnTo>
                <a:lnTo>
                  <a:pt x="342613" y="164496"/>
                </a:lnTo>
                <a:lnTo>
                  <a:pt x="329088" y="169449"/>
                </a:lnTo>
                <a:lnTo>
                  <a:pt x="321373" y="170688"/>
                </a:lnTo>
                <a:close/>
              </a:path>
              <a:path w="491489" h="170814">
                <a:moveTo>
                  <a:pt x="320420" y="161639"/>
                </a:moveTo>
                <a:lnTo>
                  <a:pt x="303561" y="161639"/>
                </a:lnTo>
                <a:lnTo>
                  <a:pt x="312515" y="161544"/>
                </a:lnTo>
                <a:lnTo>
                  <a:pt x="320420" y="161639"/>
                </a:lnTo>
                <a:close/>
              </a:path>
              <a:path w="491489" h="170814">
                <a:moveTo>
                  <a:pt x="463865" y="161639"/>
                </a:moveTo>
                <a:lnTo>
                  <a:pt x="437768" y="161639"/>
                </a:lnTo>
                <a:lnTo>
                  <a:pt x="443960" y="159924"/>
                </a:lnTo>
                <a:lnTo>
                  <a:pt x="448341" y="156400"/>
                </a:lnTo>
                <a:lnTo>
                  <a:pt x="452818" y="152971"/>
                </a:lnTo>
                <a:lnTo>
                  <a:pt x="455008" y="147923"/>
                </a:lnTo>
                <a:lnTo>
                  <a:pt x="454904" y="137160"/>
                </a:lnTo>
                <a:lnTo>
                  <a:pt x="427196" y="110871"/>
                </a:lnTo>
                <a:lnTo>
                  <a:pt x="422148" y="107441"/>
                </a:lnTo>
                <a:lnTo>
                  <a:pt x="418528" y="104203"/>
                </a:lnTo>
                <a:lnTo>
                  <a:pt x="414908" y="101155"/>
                </a:lnTo>
                <a:lnTo>
                  <a:pt x="412241" y="97726"/>
                </a:lnTo>
                <a:lnTo>
                  <a:pt x="410431" y="94012"/>
                </a:lnTo>
                <a:lnTo>
                  <a:pt x="408622" y="90392"/>
                </a:lnTo>
                <a:lnTo>
                  <a:pt x="407778" y="86677"/>
                </a:lnTo>
                <a:lnTo>
                  <a:pt x="434625" y="50196"/>
                </a:lnTo>
                <a:lnTo>
                  <a:pt x="450913" y="48768"/>
                </a:lnTo>
                <a:lnTo>
                  <a:pt x="458628" y="48863"/>
                </a:lnTo>
                <a:lnTo>
                  <a:pt x="490918" y="54864"/>
                </a:lnTo>
                <a:lnTo>
                  <a:pt x="490257" y="57912"/>
                </a:lnTo>
                <a:lnTo>
                  <a:pt x="449389" y="57912"/>
                </a:lnTo>
                <a:lnTo>
                  <a:pt x="442912" y="58007"/>
                </a:lnTo>
                <a:lnTo>
                  <a:pt x="437578" y="59721"/>
                </a:lnTo>
                <a:lnTo>
                  <a:pt x="433482" y="63055"/>
                </a:lnTo>
                <a:lnTo>
                  <a:pt x="429481" y="66484"/>
                </a:lnTo>
                <a:lnTo>
                  <a:pt x="427386" y="70961"/>
                </a:lnTo>
                <a:lnTo>
                  <a:pt x="427386" y="79438"/>
                </a:lnTo>
                <a:lnTo>
                  <a:pt x="427958" y="82105"/>
                </a:lnTo>
                <a:lnTo>
                  <a:pt x="430053" y="86677"/>
                </a:lnTo>
                <a:lnTo>
                  <a:pt x="432149" y="89249"/>
                </a:lnTo>
                <a:lnTo>
                  <a:pt x="435292" y="91916"/>
                </a:lnTo>
                <a:lnTo>
                  <a:pt x="438435" y="94773"/>
                </a:lnTo>
                <a:lnTo>
                  <a:pt x="443293" y="98107"/>
                </a:lnTo>
                <a:lnTo>
                  <a:pt x="449865" y="102012"/>
                </a:lnTo>
                <a:lnTo>
                  <a:pt x="455104" y="105251"/>
                </a:lnTo>
                <a:lnTo>
                  <a:pt x="473954" y="126587"/>
                </a:lnTo>
                <a:lnTo>
                  <a:pt x="474725" y="129158"/>
                </a:lnTo>
                <a:lnTo>
                  <a:pt x="475022" y="131825"/>
                </a:lnTo>
                <a:lnTo>
                  <a:pt x="475107" y="144018"/>
                </a:lnTo>
                <a:lnTo>
                  <a:pt x="473201" y="150209"/>
                </a:lnTo>
                <a:lnTo>
                  <a:pt x="469130" y="155448"/>
                </a:lnTo>
                <a:lnTo>
                  <a:pt x="465296" y="160591"/>
                </a:lnTo>
                <a:lnTo>
                  <a:pt x="463865" y="161639"/>
                </a:lnTo>
                <a:close/>
              </a:path>
              <a:path w="491489" h="170814">
                <a:moveTo>
                  <a:pt x="485298" y="80772"/>
                </a:moveTo>
                <a:lnTo>
                  <a:pt x="475201" y="80772"/>
                </a:lnTo>
                <a:lnTo>
                  <a:pt x="474344" y="73342"/>
                </a:lnTo>
                <a:lnTo>
                  <a:pt x="471963" y="67722"/>
                </a:lnTo>
                <a:lnTo>
                  <a:pt x="464057" y="60007"/>
                </a:lnTo>
                <a:lnTo>
                  <a:pt x="457866" y="58007"/>
                </a:lnTo>
                <a:lnTo>
                  <a:pt x="449389" y="57912"/>
                </a:lnTo>
                <a:lnTo>
                  <a:pt x="490257" y="57912"/>
                </a:lnTo>
                <a:lnTo>
                  <a:pt x="485298" y="80772"/>
                </a:lnTo>
                <a:close/>
              </a:path>
              <a:path w="491489" h="170814">
                <a:moveTo>
                  <a:pt x="438721" y="170688"/>
                </a:moveTo>
                <a:lnTo>
                  <a:pt x="423291" y="170688"/>
                </a:lnTo>
                <a:lnTo>
                  <a:pt x="416528" y="170212"/>
                </a:lnTo>
                <a:lnTo>
                  <a:pt x="409860" y="169164"/>
                </a:lnTo>
                <a:lnTo>
                  <a:pt x="403288" y="168211"/>
                </a:lnTo>
                <a:lnTo>
                  <a:pt x="395954" y="166497"/>
                </a:lnTo>
                <a:lnTo>
                  <a:pt x="387762" y="163925"/>
                </a:lnTo>
                <a:lnTo>
                  <a:pt x="393667" y="137160"/>
                </a:lnTo>
                <a:lnTo>
                  <a:pt x="403383" y="137160"/>
                </a:lnTo>
                <a:lnTo>
                  <a:pt x="403764" y="145351"/>
                </a:lnTo>
                <a:lnTo>
                  <a:pt x="405955" y="151447"/>
                </a:lnTo>
                <a:lnTo>
                  <a:pt x="410146" y="155448"/>
                </a:lnTo>
                <a:lnTo>
                  <a:pt x="414337" y="159639"/>
                </a:lnTo>
                <a:lnTo>
                  <a:pt x="420909" y="161639"/>
                </a:lnTo>
                <a:lnTo>
                  <a:pt x="463865" y="161639"/>
                </a:lnTo>
                <a:lnTo>
                  <a:pt x="459962" y="164496"/>
                </a:lnTo>
                <a:lnTo>
                  <a:pt x="446436" y="169449"/>
                </a:lnTo>
                <a:lnTo>
                  <a:pt x="438721" y="170688"/>
                </a:lnTo>
                <a:close/>
              </a:path>
              <a:path w="491489" h="170814">
                <a:moveTo>
                  <a:pt x="437768" y="161639"/>
                </a:moveTo>
                <a:lnTo>
                  <a:pt x="420909" y="161639"/>
                </a:lnTo>
                <a:lnTo>
                  <a:pt x="429863" y="161544"/>
                </a:lnTo>
                <a:lnTo>
                  <a:pt x="437768" y="161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47559" y="3988456"/>
            <a:ext cx="853888" cy="271743"/>
          </a:xfrm>
          <a:custGeom>
            <a:avLst/>
            <a:gdLst/>
            <a:ahLst/>
            <a:cxnLst/>
            <a:rect l="l" t="t" r="r" b="b"/>
            <a:pathLst>
              <a:path w="967740" h="307975">
                <a:moveTo>
                  <a:pt x="886968" y="307848"/>
                </a:moveTo>
                <a:lnTo>
                  <a:pt x="883920" y="297180"/>
                </a:lnTo>
                <a:lnTo>
                  <a:pt x="897921" y="289774"/>
                </a:lnTo>
                <a:lnTo>
                  <a:pt x="910209" y="279082"/>
                </a:lnTo>
                <a:lnTo>
                  <a:pt x="935878" y="227861"/>
                </a:lnTo>
                <a:lnTo>
                  <a:pt x="943784" y="180474"/>
                </a:lnTo>
                <a:lnTo>
                  <a:pt x="944880" y="153924"/>
                </a:lnTo>
                <a:lnTo>
                  <a:pt x="943784" y="126730"/>
                </a:lnTo>
                <a:lnTo>
                  <a:pt x="935878" y="79771"/>
                </a:lnTo>
                <a:lnTo>
                  <a:pt x="920781" y="41957"/>
                </a:lnTo>
                <a:lnTo>
                  <a:pt x="883920" y="10668"/>
                </a:lnTo>
                <a:lnTo>
                  <a:pt x="886968" y="0"/>
                </a:lnTo>
                <a:lnTo>
                  <a:pt x="921258" y="18097"/>
                </a:lnTo>
                <a:lnTo>
                  <a:pt x="946404" y="53340"/>
                </a:lnTo>
                <a:lnTo>
                  <a:pt x="962215" y="99060"/>
                </a:lnTo>
                <a:lnTo>
                  <a:pt x="967740" y="153924"/>
                </a:lnTo>
                <a:lnTo>
                  <a:pt x="966335" y="181641"/>
                </a:lnTo>
                <a:lnTo>
                  <a:pt x="955524" y="231933"/>
                </a:lnTo>
                <a:lnTo>
                  <a:pt x="934974" y="273986"/>
                </a:lnTo>
                <a:lnTo>
                  <a:pt x="905256" y="300370"/>
                </a:lnTo>
                <a:lnTo>
                  <a:pt x="886968" y="307848"/>
                </a:lnTo>
                <a:close/>
              </a:path>
              <a:path w="967740" h="307975">
                <a:moveTo>
                  <a:pt x="80772" y="307848"/>
                </a:moveTo>
                <a:lnTo>
                  <a:pt x="46482" y="289179"/>
                </a:lnTo>
                <a:lnTo>
                  <a:pt x="21336" y="254507"/>
                </a:lnTo>
                <a:lnTo>
                  <a:pt x="5524" y="207645"/>
                </a:lnTo>
                <a:lnTo>
                  <a:pt x="0" y="153924"/>
                </a:lnTo>
                <a:lnTo>
                  <a:pt x="1404" y="125349"/>
                </a:lnTo>
                <a:lnTo>
                  <a:pt x="12215" y="75057"/>
                </a:lnTo>
                <a:lnTo>
                  <a:pt x="32766" y="33647"/>
                </a:lnTo>
                <a:lnTo>
                  <a:pt x="62484" y="6834"/>
                </a:lnTo>
                <a:lnTo>
                  <a:pt x="80772" y="0"/>
                </a:lnTo>
                <a:lnTo>
                  <a:pt x="83820" y="10668"/>
                </a:lnTo>
                <a:lnTo>
                  <a:pt x="69818" y="17859"/>
                </a:lnTo>
                <a:lnTo>
                  <a:pt x="57531" y="28194"/>
                </a:lnTo>
                <a:lnTo>
                  <a:pt x="31861" y="79771"/>
                </a:lnTo>
                <a:lnTo>
                  <a:pt x="23955" y="126730"/>
                </a:lnTo>
                <a:lnTo>
                  <a:pt x="22860" y="153924"/>
                </a:lnTo>
                <a:lnTo>
                  <a:pt x="23955" y="180474"/>
                </a:lnTo>
                <a:lnTo>
                  <a:pt x="31861" y="227861"/>
                </a:lnTo>
                <a:lnTo>
                  <a:pt x="46958" y="265247"/>
                </a:lnTo>
                <a:lnTo>
                  <a:pt x="83820" y="297180"/>
                </a:lnTo>
                <a:lnTo>
                  <a:pt x="80772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756" y="4038210"/>
            <a:ext cx="200109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9442" y="3930140"/>
            <a:ext cx="3491753" cy="2092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512696" algn="l"/>
                <a:tab pos="1054530" algn="l"/>
                <a:tab pos="1757736" algn="l"/>
                <a:tab pos="3027430" algn="l"/>
              </a:tabLst>
            </a:pP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41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dbl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r>
              <a:rPr sz="12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spc="22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279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79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79" spc="35" dirty="0">
                <a:solidFill>
                  <a:prstClr val="black"/>
                </a:solidFill>
                <a:latin typeface="Cambria"/>
                <a:cs typeface="Cambria"/>
              </a:rPr>
              <a:t>(</a:t>
            </a:r>
            <a:r>
              <a:rPr sz="1279" spc="128" dirty="0">
                <a:solidFill>
                  <a:prstClr val="black"/>
                </a:solidFill>
                <a:latin typeface="Cambria"/>
                <a:cs typeface="Cambria"/>
              </a:rPr>
              <a:t>k</a:t>
            </a:r>
            <a:r>
              <a:rPr sz="1279" spc="300" dirty="0">
                <a:solidFill>
                  <a:prstClr val="black"/>
                </a:solidFill>
                <a:latin typeface="Cambria"/>
                <a:cs typeface="Cambria"/>
              </a:rPr>
              <a:t>–</a:t>
            </a:r>
            <a:r>
              <a:rPr sz="1279" spc="40" dirty="0">
                <a:solidFill>
                  <a:prstClr val="black"/>
                </a:solidFill>
                <a:latin typeface="Cambria"/>
                <a:cs typeface="Cambria"/>
              </a:rPr>
              <a:t>1</a:t>
            </a:r>
            <a:r>
              <a:rPr sz="1279" spc="44" dirty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9018" y="3847368"/>
            <a:ext cx="111498" cy="191233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47" spc="-88" dirty="0">
                <a:solidFill>
                  <a:prstClr val="black"/>
                </a:solidFill>
                <a:latin typeface="Cambria"/>
                <a:cs typeface="Cambria"/>
              </a:rPr>
              <a:t>𝑇</a:t>
            </a:r>
            <a:endParaRPr sz="1147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40310" y="4555433"/>
            <a:ext cx="200109" cy="150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8137" y="4555433"/>
            <a:ext cx="200109" cy="150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12270" y="4570226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2516" y="4640821"/>
            <a:ext cx="135591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066" y="0"/>
                </a:lnTo>
              </a:path>
            </a:pathLst>
          </a:custGeom>
          <a:ln w="16764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2270" y="4648219"/>
            <a:ext cx="15688" cy="63313"/>
          </a:xfrm>
          <a:custGeom>
            <a:avLst/>
            <a:gdLst/>
            <a:ahLst/>
            <a:cxnLst/>
            <a:rect l="l" t="t" r="r" b="b"/>
            <a:pathLst>
              <a:path w="17779" h="71754">
                <a:moveTo>
                  <a:pt x="17621" y="71628"/>
                </a:moveTo>
                <a:lnTo>
                  <a:pt x="0" y="71628"/>
                </a:lnTo>
                <a:lnTo>
                  <a:pt x="0" y="0"/>
                </a:lnTo>
                <a:lnTo>
                  <a:pt x="17621" y="0"/>
                </a:lnTo>
                <a:lnTo>
                  <a:pt x="17621" y="7162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59432" y="4554090"/>
            <a:ext cx="119679" cy="1506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8694" y="4555433"/>
            <a:ext cx="200109" cy="1506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2400" y="4876801"/>
            <a:ext cx="111862" cy="1842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4600" y="4416032"/>
            <a:ext cx="7371218" cy="1832368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2622316">
              <a:spcBef>
                <a:spcPts val="97"/>
              </a:spcBef>
              <a:tabLst>
                <a:tab pos="3123806" algn="l"/>
                <a:tab pos="3390521" algn="l"/>
                <a:tab pos="4479230" algn="l"/>
              </a:tabLst>
            </a:pP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r>
              <a:rPr lang="en-IN" sz="1279" spc="75" dirty="0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sz="1279" u="dbl" spc="75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 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	</a:t>
            </a:r>
            <a:r>
              <a:rPr sz="1279" spc="110" dirty="0">
                <a:solidFill>
                  <a:srgbClr val="BF0000"/>
                </a:solidFill>
                <a:latin typeface="Cambria"/>
                <a:cs typeface="Cambria"/>
              </a:rPr>
              <a:t>(k–1)	</a:t>
            </a:r>
            <a:r>
              <a:rPr sz="1279" spc="75" dirty="0">
                <a:solidFill>
                  <a:srgbClr val="BF0000"/>
                </a:solidFill>
                <a:latin typeface="Cambria"/>
                <a:cs typeface="Cambria"/>
              </a:rPr>
              <a:t>(k)</a:t>
            </a:r>
            <a:endParaRPr sz="1279" dirty="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spcBef>
                <a:spcPts val="26"/>
              </a:spcBef>
            </a:pPr>
            <a:endParaRPr sz="1147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4079">
              <a:tabLst>
                <a:tab pos="667346" algn="l"/>
                <a:tab pos="1447317" algn="l"/>
              </a:tabLst>
            </a:pPr>
            <a:r>
              <a:rPr sz="1588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2000" spc="-18" dirty="0">
                <a:solidFill>
                  <a:prstClr val="black"/>
                </a:solidFill>
                <a:cs typeface="Calibri"/>
              </a:rPr>
              <a:t>Typical	</a:t>
            </a:r>
            <a:r>
              <a:rPr lang="en-IN" sz="2000" spc="-18" dirty="0">
                <a:solidFill>
                  <a:prstClr val="black"/>
                </a:solidFill>
                <a:cs typeface="Calibri"/>
              </a:rPr>
              <a:t>    </a:t>
            </a:r>
            <a:r>
              <a:rPr sz="2000" spc="-9" dirty="0">
                <a:solidFill>
                  <a:prstClr val="black"/>
                </a:solidFill>
                <a:cs typeface="Calibri"/>
              </a:rPr>
              <a:t>value </a:t>
            </a:r>
            <a:r>
              <a:rPr sz="2000" dirty="0">
                <a:solidFill>
                  <a:prstClr val="black"/>
                </a:solidFill>
                <a:cs typeface="Calibri"/>
              </a:rPr>
              <a:t>is</a:t>
            </a:r>
            <a:r>
              <a:rPr sz="2000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2000" spc="-4" dirty="0">
                <a:solidFill>
                  <a:prstClr val="black"/>
                </a:solidFill>
                <a:cs typeface="Calibri"/>
              </a:rPr>
              <a:t>0.9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0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400" spc="-4" dirty="0">
                <a:solidFill>
                  <a:prstClr val="black"/>
                </a:solidFill>
                <a:cs typeface="Calibri"/>
              </a:rPr>
              <a:t>The running </a:t>
            </a:r>
            <a:r>
              <a:rPr sz="2400" spc="-18" dirty="0">
                <a:solidFill>
                  <a:prstClr val="black"/>
                </a:solidFill>
                <a:cs typeface="Calibri"/>
              </a:rPr>
              <a:t>average</a:t>
            </a:r>
            <a:r>
              <a:rPr sz="2400" spc="-9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3" dirty="0">
                <a:solidFill>
                  <a:prstClr val="black"/>
                </a:solidFill>
                <a:cs typeface="Calibri"/>
              </a:rPr>
              <a:t>steps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Get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longer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where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gradient </a:t>
            </a:r>
            <a:r>
              <a:rPr sz="2000" spc="-18" dirty="0">
                <a:solidFill>
                  <a:srgbClr val="3333FF"/>
                </a:solidFill>
                <a:cs typeface="Calibri"/>
              </a:rPr>
              <a:t>stays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same</a:t>
            </a:r>
            <a:r>
              <a:rPr sz="2000" spc="132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sign</a:t>
            </a:r>
            <a:endParaRPr sz="2000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79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sz="2000" spc="-4" dirty="0">
                <a:solidFill>
                  <a:srgbClr val="3333FF"/>
                </a:solidFill>
                <a:cs typeface="Calibri"/>
              </a:rPr>
              <a:t>Become shorter </a:t>
            </a:r>
            <a:r>
              <a:rPr sz="2000" dirty="0">
                <a:solidFill>
                  <a:srgbClr val="3333FF"/>
                </a:solidFill>
                <a:cs typeface="Calibri"/>
              </a:rPr>
              <a:t>in </a:t>
            </a:r>
            <a:r>
              <a:rPr sz="2000" spc="-9" dirty="0">
                <a:solidFill>
                  <a:srgbClr val="3333FF"/>
                </a:solidFill>
                <a:cs typeface="Calibri"/>
              </a:rPr>
              <a:t>directions where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the sign </a:t>
            </a:r>
            <a:r>
              <a:rPr sz="2000" spc="-13" dirty="0">
                <a:solidFill>
                  <a:srgbClr val="3333FF"/>
                </a:solidFill>
                <a:cs typeface="Calibri"/>
              </a:rPr>
              <a:t>keeps</a:t>
            </a:r>
            <a:r>
              <a:rPr sz="2000" spc="97" dirty="0">
                <a:solidFill>
                  <a:srgbClr val="3333FF"/>
                </a:solidFill>
                <a:cs typeface="Calibri"/>
              </a:rPr>
              <a:t> </a:t>
            </a:r>
            <a:r>
              <a:rPr sz="2000" spc="-4" dirty="0">
                <a:solidFill>
                  <a:srgbClr val="3333FF"/>
                </a:solidFill>
                <a:cs typeface="Calibri"/>
              </a:rPr>
              <a:t>flipping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68502" y="1870108"/>
            <a:ext cx="3092220" cy="12516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31480" y="1855402"/>
            <a:ext cx="3092220" cy="12528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4727" y="1585004"/>
            <a:ext cx="52040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777144" algn="l"/>
              </a:tabLst>
            </a:pPr>
            <a:r>
              <a:rPr sz="1588" spc="-4" dirty="0">
                <a:solidFill>
                  <a:prstClr val="black"/>
                </a:solidFill>
                <a:cs typeface="Calibri"/>
              </a:rPr>
              <a:t>Plain</a:t>
            </a:r>
            <a:r>
              <a:rPr sz="1588" spc="18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gradient</a:t>
            </a:r>
            <a:r>
              <a:rPr sz="1588" spc="22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9" dirty="0">
                <a:solidFill>
                  <a:prstClr val="black"/>
                </a:solidFill>
                <a:cs typeface="Calibri"/>
              </a:rPr>
              <a:t>update	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With</a:t>
            </a:r>
            <a:r>
              <a:rPr sz="1588" spc="-31" dirty="0">
                <a:solidFill>
                  <a:prstClr val="black"/>
                </a:solidFill>
                <a:cs typeface="Calibri"/>
              </a:rPr>
              <a:t> </a:t>
            </a:r>
            <a:r>
              <a:rPr sz="1588" spc="-4" dirty="0">
                <a:solidFill>
                  <a:prstClr val="black"/>
                </a:solidFill>
                <a:cs typeface="Calibri"/>
              </a:rPr>
              <a:t>momentum</a:t>
            </a:r>
            <a:endParaRPr sz="1588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8200" y="3962400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416032"/>
            <a:ext cx="3129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/>
              <a:t>Momentum</a:t>
            </a:r>
            <a:r>
              <a:rPr sz="3883" spc="-66" dirty="0"/>
              <a:t> </a:t>
            </a:r>
            <a:r>
              <a:rPr sz="3883" spc="-13" dirty="0"/>
              <a:t>Update</a:t>
            </a:r>
            <a:endParaRPr sz="3883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1066800" y="3886200"/>
            <a:ext cx="10160000" cy="2728913"/>
          </a:xfrm>
        </p:spPr>
        <p:txBody>
          <a:bodyPr>
            <a:normAutofit/>
          </a:bodyPr>
          <a:lstStyle/>
          <a:p>
            <a:pPr marL="31378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35" dirty="0">
                <a:solidFill>
                  <a:prstClr val="black"/>
                </a:solidFill>
                <a:cs typeface="Calibri"/>
              </a:rPr>
              <a:t>At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any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iteration, </a:t>
            </a:r>
            <a:r>
              <a:rPr lang="en-US" spc="-22" dirty="0">
                <a:solidFill>
                  <a:prstClr val="black"/>
                </a:solidFill>
                <a:cs typeface="Calibri"/>
              </a:rPr>
              <a:t>to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compute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current</a:t>
            </a:r>
            <a:r>
              <a:rPr lang="en-US" spc="15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 smtClean="0">
                <a:solidFill>
                  <a:prstClr val="black"/>
                </a:solidFill>
                <a:cs typeface="Calibri"/>
              </a:rPr>
              <a:t>step</a:t>
            </a:r>
            <a:endParaRPr lang="en-US" dirty="0" smtClean="0">
              <a:solidFill>
                <a:prstClr val="black"/>
              </a:solidFill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18" dirty="0" smtClean="0">
                <a:cs typeface="Calibri"/>
              </a:rPr>
              <a:t>First </a:t>
            </a:r>
            <a:r>
              <a:rPr lang="en-US" spc="-9" dirty="0">
                <a:cs typeface="Calibri"/>
              </a:rPr>
              <a:t>computes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gradient </a:t>
            </a:r>
            <a:r>
              <a:rPr lang="en-US" spc="-18" dirty="0">
                <a:cs typeface="Calibri"/>
              </a:rPr>
              <a:t>step </a:t>
            </a:r>
            <a:r>
              <a:rPr lang="en-US" spc="-13" dirty="0">
                <a:cs typeface="Calibri"/>
              </a:rPr>
              <a:t>at </a:t>
            </a:r>
            <a:r>
              <a:rPr lang="en-US" spc="-4" dirty="0">
                <a:cs typeface="Calibri"/>
              </a:rPr>
              <a:t>the </a:t>
            </a:r>
            <a:r>
              <a:rPr lang="en-US" spc="-13" dirty="0">
                <a:cs typeface="Calibri"/>
              </a:rPr>
              <a:t>current</a:t>
            </a:r>
            <a:r>
              <a:rPr lang="en-US" spc="132" dirty="0">
                <a:cs typeface="Calibri"/>
              </a:rPr>
              <a:t> </a:t>
            </a:r>
            <a:r>
              <a:rPr lang="en-US" spc="-9" dirty="0" smtClean="0">
                <a:cs typeface="Calibri"/>
              </a:rPr>
              <a:t>location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 smtClean="0">
                <a:cs typeface="Calibri"/>
              </a:rPr>
              <a:t>Then </a:t>
            </a:r>
            <a:r>
              <a:rPr lang="en-US" spc="-4" dirty="0">
                <a:cs typeface="Calibri"/>
              </a:rPr>
              <a:t>adds in the </a:t>
            </a:r>
            <a:r>
              <a:rPr lang="en-US" spc="-9" dirty="0">
                <a:cs typeface="Calibri"/>
              </a:rPr>
              <a:t>scaled </a:t>
            </a:r>
            <a:r>
              <a:rPr lang="en-US" i="1" spc="-9" dirty="0">
                <a:cs typeface="Calibri"/>
              </a:rPr>
              <a:t>previous</a:t>
            </a:r>
            <a:r>
              <a:rPr lang="en-US" i="1" dirty="0">
                <a:cs typeface="Calibri"/>
              </a:rPr>
              <a:t> </a:t>
            </a:r>
            <a:r>
              <a:rPr lang="en-US" spc="-18" dirty="0" smtClean="0">
                <a:cs typeface="Calibri"/>
              </a:rPr>
              <a:t>step</a:t>
            </a:r>
            <a:endParaRPr lang="en-US" dirty="0" smtClean="0">
              <a:cs typeface="Calibri"/>
            </a:endParaRPr>
          </a:p>
          <a:p>
            <a:pPr marL="1228181" lvl="2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pc="-4" dirty="0">
                <a:cs typeface="Calibri"/>
              </a:rPr>
              <a:t>w</a:t>
            </a:r>
            <a:r>
              <a:rPr lang="en-US" spc="-4" dirty="0" smtClean="0">
                <a:cs typeface="Calibri"/>
              </a:rPr>
              <a:t>hich </a:t>
            </a:r>
            <a:r>
              <a:rPr lang="en-US" spc="-4" dirty="0">
                <a:cs typeface="Calibri"/>
              </a:rPr>
              <a:t>is actually a running</a:t>
            </a:r>
            <a:r>
              <a:rPr lang="en-US" spc="18" dirty="0">
                <a:cs typeface="Calibri"/>
              </a:rPr>
              <a:t> </a:t>
            </a:r>
            <a:r>
              <a:rPr lang="en-US" spc="-22" dirty="0" smtClean="0">
                <a:cs typeface="Calibri"/>
              </a:rPr>
              <a:t>average</a:t>
            </a:r>
            <a:endParaRPr lang="en-US" dirty="0" smtClean="0">
              <a:cs typeface="Calibri"/>
            </a:endParaRPr>
          </a:p>
          <a:p>
            <a:pPr marL="770981" lvl="1" indent="-303135">
              <a:buFont typeface="Arial"/>
              <a:buChar char="•"/>
              <a:tabLst>
                <a:tab pos="313781" algn="l"/>
                <a:tab pos="314342" algn="l"/>
              </a:tabLst>
            </a:pPr>
            <a:r>
              <a:rPr lang="en-US" sz="1800" spc="-88" dirty="0" smtClean="0">
                <a:cs typeface="Calibri"/>
              </a:rPr>
              <a:t>To </a:t>
            </a:r>
            <a:r>
              <a:rPr lang="en-US" sz="1800" spc="-18" dirty="0">
                <a:cs typeface="Calibri"/>
              </a:rPr>
              <a:t>get </a:t>
            </a:r>
            <a:r>
              <a:rPr lang="en-US" sz="1800" spc="-4" dirty="0">
                <a:cs typeface="Calibri"/>
              </a:rPr>
              <a:t>the final</a:t>
            </a:r>
            <a:r>
              <a:rPr lang="en-US" sz="1800" spc="124" dirty="0">
                <a:cs typeface="Calibri"/>
              </a:rPr>
              <a:t> </a:t>
            </a:r>
            <a:r>
              <a:rPr lang="en-US" sz="1800" spc="-18" dirty="0" smtClean="0">
                <a:cs typeface="Calibri"/>
              </a:rPr>
              <a:t>step</a:t>
            </a:r>
            <a:endParaRPr lang="en-US" sz="1800" dirty="0">
              <a:cs typeface="Calibri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3657600" y="5486400"/>
            <a:ext cx="4892152" cy="338978"/>
            <a:chOff x="3582745" y="3832412"/>
            <a:chExt cx="4892152" cy="338978"/>
          </a:xfrm>
        </p:grpSpPr>
        <p:sp>
          <p:nvSpPr>
            <p:cNvPr id="4" name="object 4"/>
            <p:cNvSpPr/>
            <p:nvPr/>
          </p:nvSpPr>
          <p:spPr>
            <a:xfrm>
              <a:off x="3582745" y="3890235"/>
              <a:ext cx="149262" cy="189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57053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043979" y="3833755"/>
              <a:ext cx="264906" cy="189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6802" y="3970916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36802" y="4030084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04903" y="3884854"/>
              <a:ext cx="155201" cy="254374"/>
            </a:xfrm>
            <a:custGeom>
              <a:avLst/>
              <a:gdLst/>
              <a:ahLst/>
              <a:cxnLst/>
              <a:rect l="l" t="t" r="r" b="b"/>
              <a:pathLst>
                <a:path w="175895" h="288289">
                  <a:moveTo>
                    <a:pt x="25241" y="288036"/>
                  </a:moveTo>
                  <a:lnTo>
                    <a:pt x="0" y="288036"/>
                  </a:lnTo>
                  <a:lnTo>
                    <a:pt x="45815" y="83439"/>
                  </a:lnTo>
                  <a:lnTo>
                    <a:pt x="62579" y="37909"/>
                  </a:lnTo>
                  <a:lnTo>
                    <a:pt x="88868" y="9906"/>
                  </a:lnTo>
                  <a:lnTo>
                    <a:pt x="126015" y="0"/>
                  </a:lnTo>
                  <a:lnTo>
                    <a:pt x="137267" y="730"/>
                  </a:lnTo>
                  <a:lnTo>
                    <a:pt x="147161" y="2774"/>
                  </a:lnTo>
                  <a:lnTo>
                    <a:pt x="155698" y="6121"/>
                  </a:lnTo>
                  <a:lnTo>
                    <a:pt x="162877" y="10763"/>
                  </a:lnTo>
                  <a:lnTo>
                    <a:pt x="164250" y="12192"/>
                  </a:lnTo>
                  <a:lnTo>
                    <a:pt x="124491" y="12192"/>
                  </a:lnTo>
                  <a:lnTo>
                    <a:pt x="115044" y="13440"/>
                  </a:lnTo>
                  <a:lnTo>
                    <a:pt x="85360" y="42012"/>
                  </a:lnTo>
                  <a:lnTo>
                    <a:pt x="70104" y="88773"/>
                  </a:lnTo>
                  <a:lnTo>
                    <a:pt x="49244" y="185832"/>
                  </a:lnTo>
                  <a:lnTo>
                    <a:pt x="48515" y="194905"/>
                  </a:lnTo>
                  <a:lnTo>
                    <a:pt x="49149" y="197167"/>
                  </a:lnTo>
                  <a:lnTo>
                    <a:pt x="66008" y="209835"/>
                  </a:lnTo>
                  <a:lnTo>
                    <a:pt x="70008" y="211264"/>
                  </a:lnTo>
                  <a:lnTo>
                    <a:pt x="75152" y="211931"/>
                  </a:lnTo>
                  <a:lnTo>
                    <a:pt x="125953" y="211931"/>
                  </a:lnTo>
                  <a:lnTo>
                    <a:pt x="121729" y="214788"/>
                  </a:lnTo>
                  <a:lnTo>
                    <a:pt x="41814" y="214788"/>
                  </a:lnTo>
                  <a:lnTo>
                    <a:pt x="25241" y="288036"/>
                  </a:lnTo>
                  <a:close/>
                </a:path>
                <a:path w="175895" h="288289">
                  <a:moveTo>
                    <a:pt x="125953" y="211931"/>
                  </a:moveTo>
                  <a:lnTo>
                    <a:pt x="89630" y="211931"/>
                  </a:lnTo>
                  <a:lnTo>
                    <a:pt x="97250" y="209359"/>
                  </a:lnTo>
                  <a:lnTo>
                    <a:pt x="104108" y="204216"/>
                  </a:lnTo>
                  <a:lnTo>
                    <a:pt x="124670" y="167104"/>
                  </a:lnTo>
                  <a:lnTo>
                    <a:pt x="126111" y="149828"/>
                  </a:lnTo>
                  <a:lnTo>
                    <a:pt x="125518" y="141647"/>
                  </a:lnTo>
                  <a:lnTo>
                    <a:pt x="97336" y="112554"/>
                  </a:lnTo>
                  <a:lnTo>
                    <a:pt x="88868" y="111252"/>
                  </a:lnTo>
                  <a:lnTo>
                    <a:pt x="91059" y="100584"/>
                  </a:lnTo>
                  <a:lnTo>
                    <a:pt x="127611" y="86466"/>
                  </a:lnTo>
                  <a:lnTo>
                    <a:pt x="149551" y="46938"/>
                  </a:lnTo>
                  <a:lnTo>
                    <a:pt x="150018" y="30384"/>
                  </a:lnTo>
                  <a:lnTo>
                    <a:pt x="147923" y="23812"/>
                  </a:lnTo>
                  <a:lnTo>
                    <a:pt x="143637" y="19145"/>
                  </a:lnTo>
                  <a:lnTo>
                    <a:pt x="139350" y="14573"/>
                  </a:lnTo>
                  <a:lnTo>
                    <a:pt x="132969" y="12287"/>
                  </a:lnTo>
                  <a:lnTo>
                    <a:pt x="124491" y="12192"/>
                  </a:lnTo>
                  <a:lnTo>
                    <a:pt x="164250" y="12192"/>
                  </a:lnTo>
                  <a:lnTo>
                    <a:pt x="168558" y="16673"/>
                  </a:lnTo>
                  <a:lnTo>
                    <a:pt x="172604" y="23681"/>
                  </a:lnTo>
                  <a:lnTo>
                    <a:pt x="175026" y="31779"/>
                  </a:lnTo>
                  <a:lnTo>
                    <a:pt x="175831" y="40957"/>
                  </a:lnTo>
                  <a:lnTo>
                    <a:pt x="175757" y="46938"/>
                  </a:lnTo>
                  <a:lnTo>
                    <a:pt x="175164" y="52101"/>
                  </a:lnTo>
                  <a:lnTo>
                    <a:pt x="173603" y="58352"/>
                  </a:lnTo>
                  <a:lnTo>
                    <a:pt x="172116" y="64484"/>
                  </a:lnTo>
                  <a:lnTo>
                    <a:pt x="169164" y="70580"/>
                  </a:lnTo>
                  <a:lnTo>
                    <a:pt x="164687" y="76485"/>
                  </a:lnTo>
                  <a:lnTo>
                    <a:pt x="160305" y="82486"/>
                  </a:lnTo>
                  <a:lnTo>
                    <a:pt x="125460" y="103225"/>
                  </a:lnTo>
                  <a:lnTo>
                    <a:pt x="117157" y="106013"/>
                  </a:lnTo>
                  <a:lnTo>
                    <a:pt x="116871" y="107251"/>
                  </a:lnTo>
                  <a:lnTo>
                    <a:pt x="132998" y="115184"/>
                  </a:lnTo>
                  <a:lnTo>
                    <a:pt x="144518" y="125849"/>
                  </a:lnTo>
                  <a:lnTo>
                    <a:pt x="151429" y="139264"/>
                  </a:lnTo>
                  <a:lnTo>
                    <a:pt x="153733" y="155448"/>
                  </a:lnTo>
                  <a:lnTo>
                    <a:pt x="153231" y="164447"/>
                  </a:lnTo>
                  <a:lnTo>
                    <a:pt x="135576" y="203930"/>
                  </a:lnTo>
                  <a:lnTo>
                    <a:pt x="129051" y="209835"/>
                  </a:lnTo>
                  <a:lnTo>
                    <a:pt x="125953" y="211931"/>
                  </a:lnTo>
                  <a:close/>
                </a:path>
                <a:path w="175895" h="288289">
                  <a:moveTo>
                    <a:pt x="89630" y="211931"/>
                  </a:moveTo>
                  <a:lnTo>
                    <a:pt x="75152" y="211931"/>
                  </a:lnTo>
                  <a:lnTo>
                    <a:pt x="81248" y="211836"/>
                  </a:lnTo>
                  <a:lnTo>
                    <a:pt x="89630" y="211931"/>
                  </a:lnTo>
                  <a:close/>
                </a:path>
                <a:path w="175895" h="288289">
                  <a:moveTo>
                    <a:pt x="85629" y="224028"/>
                  </a:moveTo>
                  <a:lnTo>
                    <a:pt x="76866" y="224028"/>
                  </a:lnTo>
                  <a:lnTo>
                    <a:pt x="69151" y="223361"/>
                  </a:lnTo>
                  <a:lnTo>
                    <a:pt x="55816" y="220694"/>
                  </a:lnTo>
                  <a:lnTo>
                    <a:pt x="48958" y="218313"/>
                  </a:lnTo>
                  <a:lnTo>
                    <a:pt x="41814" y="214788"/>
                  </a:lnTo>
                  <a:lnTo>
                    <a:pt x="121729" y="214788"/>
                  </a:lnTo>
                  <a:lnTo>
                    <a:pt x="113584" y="218844"/>
                  </a:lnTo>
                  <a:lnTo>
                    <a:pt x="104858" y="221730"/>
                  </a:lnTo>
                  <a:lnTo>
                    <a:pt x="95543" y="223455"/>
                  </a:lnTo>
                  <a:lnTo>
                    <a:pt x="85629" y="224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87109" y="3890235"/>
              <a:ext cx="149262" cy="1896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418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48344" y="3833755"/>
              <a:ext cx="63285" cy="189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8438" y="3841824"/>
              <a:ext cx="105896" cy="137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62825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13515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817563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91282" y="3999155"/>
              <a:ext cx="168649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21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309052" y="3946712"/>
              <a:ext cx="129679" cy="192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84535" y="3890234"/>
              <a:ext cx="319788" cy="2474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31217" y="3892924"/>
              <a:ext cx="540124" cy="189940"/>
            </a:xfrm>
            <a:custGeom>
              <a:avLst/>
              <a:gdLst/>
              <a:ahLst/>
              <a:cxnLst/>
              <a:rect l="l" t="t" r="r" b="b"/>
              <a:pathLst>
                <a:path w="612139" h="215264">
                  <a:moveTo>
                    <a:pt x="130968" y="211835"/>
                  </a:moveTo>
                  <a:lnTo>
                    <a:pt x="0" y="211835"/>
                  </a:lnTo>
                  <a:lnTo>
                    <a:pt x="1714" y="204311"/>
                  </a:lnTo>
                  <a:lnTo>
                    <a:pt x="5715" y="203739"/>
                  </a:lnTo>
                  <a:lnTo>
                    <a:pt x="8668" y="202787"/>
                  </a:lnTo>
                  <a:lnTo>
                    <a:pt x="10573" y="201358"/>
                  </a:lnTo>
                  <a:lnTo>
                    <a:pt x="12573" y="200025"/>
                  </a:lnTo>
                  <a:lnTo>
                    <a:pt x="14192" y="198024"/>
                  </a:lnTo>
                  <a:lnTo>
                    <a:pt x="16859" y="193071"/>
                  </a:lnTo>
                  <a:lnTo>
                    <a:pt x="18097" y="190023"/>
                  </a:lnTo>
                  <a:lnTo>
                    <a:pt x="19240" y="186404"/>
                  </a:lnTo>
                  <a:lnTo>
                    <a:pt x="20383" y="182879"/>
                  </a:lnTo>
                  <a:lnTo>
                    <a:pt x="22098" y="175926"/>
                  </a:lnTo>
                  <a:lnTo>
                    <a:pt x="24289" y="165639"/>
                  </a:lnTo>
                  <a:lnTo>
                    <a:pt x="50673" y="46100"/>
                  </a:lnTo>
                  <a:lnTo>
                    <a:pt x="52958" y="35813"/>
                  </a:lnTo>
                  <a:lnTo>
                    <a:pt x="54007" y="27527"/>
                  </a:lnTo>
                  <a:lnTo>
                    <a:pt x="54007" y="16383"/>
                  </a:lnTo>
                  <a:lnTo>
                    <a:pt x="52864" y="13049"/>
                  </a:lnTo>
                  <a:lnTo>
                    <a:pt x="48006" y="9143"/>
                  </a:lnTo>
                  <a:lnTo>
                    <a:pt x="44196" y="8000"/>
                  </a:lnTo>
                  <a:lnTo>
                    <a:pt x="38862" y="7619"/>
                  </a:lnTo>
                  <a:lnTo>
                    <a:pt x="40576" y="0"/>
                  </a:lnTo>
                  <a:lnTo>
                    <a:pt x="102489" y="0"/>
                  </a:lnTo>
                  <a:lnTo>
                    <a:pt x="100774" y="7619"/>
                  </a:lnTo>
                  <a:lnTo>
                    <a:pt x="96869" y="8572"/>
                  </a:lnTo>
                  <a:lnTo>
                    <a:pt x="94107" y="9525"/>
                  </a:lnTo>
                  <a:lnTo>
                    <a:pt x="78200" y="46386"/>
                  </a:lnTo>
                  <a:lnTo>
                    <a:pt x="45053" y="198119"/>
                  </a:lnTo>
                  <a:lnTo>
                    <a:pt x="83153" y="198119"/>
                  </a:lnTo>
                  <a:lnTo>
                    <a:pt x="90106" y="198215"/>
                  </a:lnTo>
                  <a:lnTo>
                    <a:pt x="134459" y="198215"/>
                  </a:lnTo>
                  <a:lnTo>
                    <a:pt x="130968" y="211835"/>
                  </a:lnTo>
                  <a:close/>
                </a:path>
                <a:path w="612139" h="215264">
                  <a:moveTo>
                    <a:pt x="134459" y="198215"/>
                  </a:moveTo>
                  <a:lnTo>
                    <a:pt x="90106" y="198215"/>
                  </a:lnTo>
                  <a:lnTo>
                    <a:pt x="95536" y="197548"/>
                  </a:lnTo>
                  <a:lnTo>
                    <a:pt x="103536" y="194881"/>
                  </a:lnTo>
                  <a:lnTo>
                    <a:pt x="107251" y="192404"/>
                  </a:lnTo>
                  <a:lnTo>
                    <a:pt x="110775" y="188785"/>
                  </a:lnTo>
                  <a:lnTo>
                    <a:pt x="114395" y="185166"/>
                  </a:lnTo>
                  <a:lnTo>
                    <a:pt x="117824" y="180308"/>
                  </a:lnTo>
                  <a:lnTo>
                    <a:pt x="121253" y="174021"/>
                  </a:lnTo>
                  <a:lnTo>
                    <a:pt x="124682" y="167925"/>
                  </a:lnTo>
                  <a:lnTo>
                    <a:pt x="128111" y="160210"/>
                  </a:lnTo>
                  <a:lnTo>
                    <a:pt x="131635" y="150875"/>
                  </a:lnTo>
                  <a:lnTo>
                    <a:pt x="146589" y="150875"/>
                  </a:lnTo>
                  <a:lnTo>
                    <a:pt x="134459" y="198215"/>
                  </a:lnTo>
                  <a:close/>
                </a:path>
                <a:path w="612139" h="215264">
                  <a:moveTo>
                    <a:pt x="227838" y="214883"/>
                  </a:moveTo>
                  <a:lnTo>
                    <a:pt x="190595" y="201453"/>
                  </a:lnTo>
                  <a:lnTo>
                    <a:pt x="177355" y="162496"/>
                  </a:lnTo>
                  <a:lnTo>
                    <a:pt x="177587" y="156084"/>
                  </a:lnTo>
                  <a:lnTo>
                    <a:pt x="187559" y="113037"/>
                  </a:lnTo>
                  <a:lnTo>
                    <a:pt x="209847" y="80593"/>
                  </a:lnTo>
                  <a:lnTo>
                    <a:pt x="251784" y="61567"/>
                  </a:lnTo>
                  <a:lnTo>
                    <a:pt x="261461" y="60959"/>
                  </a:lnTo>
                  <a:lnTo>
                    <a:pt x="273142" y="61870"/>
                  </a:lnTo>
                  <a:lnTo>
                    <a:pt x="283333" y="64460"/>
                  </a:lnTo>
                  <a:lnTo>
                    <a:pt x="292041" y="68728"/>
                  </a:lnTo>
                  <a:lnTo>
                    <a:pt x="297421" y="73151"/>
                  </a:lnTo>
                  <a:lnTo>
                    <a:pt x="258317" y="73151"/>
                  </a:lnTo>
                  <a:lnTo>
                    <a:pt x="250552" y="74061"/>
                  </a:lnTo>
                  <a:lnTo>
                    <a:pt x="219503" y="103346"/>
                  </a:lnTo>
                  <a:lnTo>
                    <a:pt x="206216" y="149220"/>
                  </a:lnTo>
                  <a:lnTo>
                    <a:pt x="204502" y="169163"/>
                  </a:lnTo>
                  <a:lnTo>
                    <a:pt x="204947" y="177236"/>
                  </a:lnTo>
                  <a:lnTo>
                    <a:pt x="223361" y="202787"/>
                  </a:lnTo>
                  <a:lnTo>
                    <a:pt x="271706" y="202787"/>
                  </a:lnTo>
                  <a:lnTo>
                    <a:pt x="270019" y="203985"/>
                  </a:lnTo>
                  <a:lnTo>
                    <a:pt x="262699" y="207930"/>
                  </a:lnTo>
                  <a:lnTo>
                    <a:pt x="254841" y="210986"/>
                  </a:lnTo>
                  <a:lnTo>
                    <a:pt x="246412" y="213157"/>
                  </a:lnTo>
                  <a:lnTo>
                    <a:pt x="237411" y="214453"/>
                  </a:lnTo>
                  <a:lnTo>
                    <a:pt x="227838" y="214883"/>
                  </a:lnTo>
                  <a:close/>
                </a:path>
                <a:path w="612139" h="215264">
                  <a:moveTo>
                    <a:pt x="271706" y="202787"/>
                  </a:moveTo>
                  <a:lnTo>
                    <a:pt x="223361" y="202787"/>
                  </a:lnTo>
                  <a:lnTo>
                    <a:pt x="232791" y="202691"/>
                  </a:lnTo>
                  <a:lnTo>
                    <a:pt x="240163" y="201889"/>
                  </a:lnTo>
                  <a:lnTo>
                    <a:pt x="270248" y="172616"/>
                  </a:lnTo>
                  <a:lnTo>
                    <a:pt x="283416" y="127396"/>
                  </a:lnTo>
                  <a:lnTo>
                    <a:pt x="285083" y="107060"/>
                  </a:lnTo>
                  <a:lnTo>
                    <a:pt x="284687" y="99204"/>
                  </a:lnTo>
                  <a:lnTo>
                    <a:pt x="258317" y="73151"/>
                  </a:lnTo>
                  <a:lnTo>
                    <a:pt x="297421" y="73151"/>
                  </a:lnTo>
                  <a:lnTo>
                    <a:pt x="312189" y="113037"/>
                  </a:lnTo>
                  <a:lnTo>
                    <a:pt x="312223" y="113776"/>
                  </a:lnTo>
                  <a:lnTo>
                    <a:pt x="311819" y="122988"/>
                  </a:lnTo>
                  <a:lnTo>
                    <a:pt x="302457" y="162308"/>
                  </a:lnTo>
                  <a:lnTo>
                    <a:pt x="276820" y="199155"/>
                  </a:lnTo>
                  <a:lnTo>
                    <a:pt x="271706" y="202787"/>
                  </a:lnTo>
                  <a:close/>
                </a:path>
                <a:path w="612139" h="215264">
                  <a:moveTo>
                    <a:pt x="432838" y="202787"/>
                  </a:moveTo>
                  <a:lnTo>
                    <a:pt x="399573" y="202787"/>
                  </a:lnTo>
                  <a:lnTo>
                    <a:pt x="407193" y="200596"/>
                  </a:lnTo>
                  <a:lnTo>
                    <a:pt x="412718" y="196119"/>
                  </a:lnTo>
                  <a:lnTo>
                    <a:pt x="418243" y="191738"/>
                  </a:lnTo>
                  <a:lnTo>
                    <a:pt x="421005" y="185356"/>
                  </a:lnTo>
                  <a:lnTo>
                    <a:pt x="420951" y="172211"/>
                  </a:lnTo>
                  <a:lnTo>
                    <a:pt x="394430" y="143255"/>
                  </a:lnTo>
                  <a:lnTo>
                    <a:pt x="386429" y="138493"/>
                  </a:lnTo>
                  <a:lnTo>
                    <a:pt x="380143" y="134111"/>
                  </a:lnTo>
                  <a:lnTo>
                    <a:pt x="375570" y="130111"/>
                  </a:lnTo>
                  <a:lnTo>
                    <a:pt x="371094" y="126301"/>
                  </a:lnTo>
                  <a:lnTo>
                    <a:pt x="367760" y="122015"/>
                  </a:lnTo>
                  <a:lnTo>
                    <a:pt x="363188" y="112871"/>
                  </a:lnTo>
                  <a:lnTo>
                    <a:pt x="362045" y="107632"/>
                  </a:lnTo>
                  <a:lnTo>
                    <a:pt x="362045" y="93440"/>
                  </a:lnTo>
                  <a:lnTo>
                    <a:pt x="393854" y="63866"/>
                  </a:lnTo>
                  <a:lnTo>
                    <a:pt x="415861" y="60959"/>
                  </a:lnTo>
                  <a:lnTo>
                    <a:pt x="422969" y="61122"/>
                  </a:lnTo>
                  <a:lnTo>
                    <a:pt x="465772" y="68484"/>
                  </a:lnTo>
                  <a:lnTo>
                    <a:pt x="464761" y="73151"/>
                  </a:lnTo>
                  <a:lnTo>
                    <a:pt x="414052" y="73151"/>
                  </a:lnTo>
                  <a:lnTo>
                    <a:pt x="405955" y="73247"/>
                  </a:lnTo>
                  <a:lnTo>
                    <a:pt x="399383" y="75342"/>
                  </a:lnTo>
                  <a:lnTo>
                    <a:pt x="394239" y="79438"/>
                  </a:lnTo>
                  <a:lnTo>
                    <a:pt x="389191" y="83629"/>
                  </a:lnTo>
                  <a:lnTo>
                    <a:pt x="386620" y="89153"/>
                  </a:lnTo>
                  <a:lnTo>
                    <a:pt x="386620" y="99631"/>
                  </a:lnTo>
                  <a:lnTo>
                    <a:pt x="387286" y="102869"/>
                  </a:lnTo>
                  <a:lnTo>
                    <a:pt x="388620" y="105632"/>
                  </a:lnTo>
                  <a:lnTo>
                    <a:pt x="389953" y="108489"/>
                  </a:lnTo>
                  <a:lnTo>
                    <a:pt x="392525" y="111633"/>
                  </a:lnTo>
                  <a:lnTo>
                    <a:pt x="396430" y="114966"/>
                  </a:lnTo>
                  <a:lnTo>
                    <a:pt x="400336" y="118395"/>
                  </a:lnTo>
                  <a:lnTo>
                    <a:pt x="406432" y="122586"/>
                  </a:lnTo>
                  <a:lnTo>
                    <a:pt x="414623" y="127444"/>
                  </a:lnTo>
                  <a:lnTo>
                    <a:pt x="421195" y="131444"/>
                  </a:lnTo>
                  <a:lnTo>
                    <a:pt x="444532" y="158400"/>
                  </a:lnTo>
                  <a:lnTo>
                    <a:pt x="445579" y="162020"/>
                  </a:lnTo>
                  <a:lnTo>
                    <a:pt x="446055" y="166401"/>
                  </a:lnTo>
                  <a:lnTo>
                    <a:pt x="446055" y="180784"/>
                  </a:lnTo>
                  <a:lnTo>
                    <a:pt x="443674" y="188785"/>
                  </a:lnTo>
                  <a:lnTo>
                    <a:pt x="438721" y="195357"/>
                  </a:lnTo>
                  <a:lnTo>
                    <a:pt x="433864" y="202025"/>
                  </a:lnTo>
                  <a:lnTo>
                    <a:pt x="432838" y="202787"/>
                  </a:lnTo>
                  <a:close/>
                </a:path>
                <a:path w="612139" h="215264">
                  <a:moveTo>
                    <a:pt x="458819" y="100583"/>
                  </a:moveTo>
                  <a:lnTo>
                    <a:pt x="446246" y="100583"/>
                  </a:lnTo>
                  <a:lnTo>
                    <a:pt x="445103" y="91725"/>
                  </a:lnTo>
                  <a:lnTo>
                    <a:pt x="442150" y="84962"/>
                  </a:lnTo>
                  <a:lnTo>
                    <a:pt x="437096" y="80104"/>
                  </a:lnTo>
                  <a:lnTo>
                    <a:pt x="432339" y="75628"/>
                  </a:lnTo>
                  <a:lnTo>
                    <a:pt x="424624" y="73247"/>
                  </a:lnTo>
                  <a:lnTo>
                    <a:pt x="414052" y="73151"/>
                  </a:lnTo>
                  <a:lnTo>
                    <a:pt x="464761" y="73151"/>
                  </a:lnTo>
                  <a:lnTo>
                    <a:pt x="458819" y="100583"/>
                  </a:lnTo>
                  <a:close/>
                </a:path>
                <a:path w="612139" h="215264">
                  <a:moveTo>
                    <a:pt x="390048" y="214883"/>
                  </a:moveTo>
                  <a:lnTo>
                    <a:pt x="381476" y="214883"/>
                  </a:lnTo>
                  <a:lnTo>
                    <a:pt x="373094" y="214312"/>
                  </a:lnTo>
                  <a:lnTo>
                    <a:pt x="337280" y="206311"/>
                  </a:lnTo>
                  <a:lnTo>
                    <a:pt x="344709" y="172211"/>
                  </a:lnTo>
                  <a:lnTo>
                    <a:pt x="356806" y="172211"/>
                  </a:lnTo>
                  <a:lnTo>
                    <a:pt x="357187" y="182403"/>
                  </a:lnTo>
                  <a:lnTo>
                    <a:pt x="360045" y="190023"/>
                  </a:lnTo>
                  <a:lnTo>
                    <a:pt x="432838" y="202787"/>
                  </a:lnTo>
                  <a:lnTo>
                    <a:pt x="427196" y="206978"/>
                  </a:lnTo>
                  <a:lnTo>
                    <a:pt x="418814" y="210121"/>
                  </a:lnTo>
                  <a:lnTo>
                    <a:pt x="412297" y="212231"/>
                  </a:lnTo>
                  <a:lnTo>
                    <a:pt x="405324" y="213717"/>
                  </a:lnTo>
                  <a:lnTo>
                    <a:pt x="397905" y="214595"/>
                  </a:lnTo>
                  <a:lnTo>
                    <a:pt x="390048" y="214883"/>
                  </a:lnTo>
                  <a:close/>
                </a:path>
                <a:path w="612139" h="215264">
                  <a:moveTo>
                    <a:pt x="579142" y="202787"/>
                  </a:moveTo>
                  <a:lnTo>
                    <a:pt x="545877" y="202787"/>
                  </a:lnTo>
                  <a:lnTo>
                    <a:pt x="553498" y="200596"/>
                  </a:lnTo>
                  <a:lnTo>
                    <a:pt x="559022" y="196119"/>
                  </a:lnTo>
                  <a:lnTo>
                    <a:pt x="564546" y="191738"/>
                  </a:lnTo>
                  <a:lnTo>
                    <a:pt x="567308" y="185356"/>
                  </a:lnTo>
                  <a:lnTo>
                    <a:pt x="567255" y="172211"/>
                  </a:lnTo>
                  <a:lnTo>
                    <a:pt x="540734" y="143255"/>
                  </a:lnTo>
                  <a:lnTo>
                    <a:pt x="532733" y="138493"/>
                  </a:lnTo>
                  <a:lnTo>
                    <a:pt x="526446" y="134111"/>
                  </a:lnTo>
                  <a:lnTo>
                    <a:pt x="521875" y="130111"/>
                  </a:lnTo>
                  <a:lnTo>
                    <a:pt x="517398" y="126301"/>
                  </a:lnTo>
                  <a:lnTo>
                    <a:pt x="514064" y="122015"/>
                  </a:lnTo>
                  <a:lnTo>
                    <a:pt x="509492" y="112871"/>
                  </a:lnTo>
                  <a:lnTo>
                    <a:pt x="508349" y="107632"/>
                  </a:lnTo>
                  <a:lnTo>
                    <a:pt x="508349" y="93440"/>
                  </a:lnTo>
                  <a:lnTo>
                    <a:pt x="540158" y="63866"/>
                  </a:lnTo>
                  <a:lnTo>
                    <a:pt x="562165" y="60959"/>
                  </a:lnTo>
                  <a:lnTo>
                    <a:pt x="569273" y="61122"/>
                  </a:lnTo>
                  <a:lnTo>
                    <a:pt x="612076" y="68484"/>
                  </a:lnTo>
                  <a:lnTo>
                    <a:pt x="611065" y="73151"/>
                  </a:lnTo>
                  <a:lnTo>
                    <a:pt x="560355" y="73151"/>
                  </a:lnTo>
                  <a:lnTo>
                    <a:pt x="552259" y="73247"/>
                  </a:lnTo>
                  <a:lnTo>
                    <a:pt x="545687" y="75342"/>
                  </a:lnTo>
                  <a:lnTo>
                    <a:pt x="540543" y="79438"/>
                  </a:lnTo>
                  <a:lnTo>
                    <a:pt x="535495" y="83629"/>
                  </a:lnTo>
                  <a:lnTo>
                    <a:pt x="532923" y="89153"/>
                  </a:lnTo>
                  <a:lnTo>
                    <a:pt x="532923" y="99631"/>
                  </a:lnTo>
                  <a:lnTo>
                    <a:pt x="533590" y="102869"/>
                  </a:lnTo>
                  <a:lnTo>
                    <a:pt x="534924" y="105632"/>
                  </a:lnTo>
                  <a:lnTo>
                    <a:pt x="536257" y="108489"/>
                  </a:lnTo>
                  <a:lnTo>
                    <a:pt x="538829" y="111633"/>
                  </a:lnTo>
                  <a:lnTo>
                    <a:pt x="542734" y="114966"/>
                  </a:lnTo>
                  <a:lnTo>
                    <a:pt x="546639" y="118395"/>
                  </a:lnTo>
                  <a:lnTo>
                    <a:pt x="552736" y="122586"/>
                  </a:lnTo>
                  <a:lnTo>
                    <a:pt x="560927" y="127444"/>
                  </a:lnTo>
                  <a:lnTo>
                    <a:pt x="567499" y="131444"/>
                  </a:lnTo>
                  <a:lnTo>
                    <a:pt x="590836" y="158400"/>
                  </a:lnTo>
                  <a:lnTo>
                    <a:pt x="591883" y="162020"/>
                  </a:lnTo>
                  <a:lnTo>
                    <a:pt x="592359" y="166401"/>
                  </a:lnTo>
                  <a:lnTo>
                    <a:pt x="592359" y="180784"/>
                  </a:lnTo>
                  <a:lnTo>
                    <a:pt x="589978" y="188785"/>
                  </a:lnTo>
                  <a:lnTo>
                    <a:pt x="585025" y="195357"/>
                  </a:lnTo>
                  <a:lnTo>
                    <a:pt x="580168" y="202025"/>
                  </a:lnTo>
                  <a:lnTo>
                    <a:pt x="579142" y="202787"/>
                  </a:lnTo>
                  <a:close/>
                </a:path>
                <a:path w="612139" h="215264">
                  <a:moveTo>
                    <a:pt x="605123" y="100583"/>
                  </a:moveTo>
                  <a:lnTo>
                    <a:pt x="592550" y="100583"/>
                  </a:lnTo>
                  <a:lnTo>
                    <a:pt x="591407" y="91725"/>
                  </a:lnTo>
                  <a:lnTo>
                    <a:pt x="588454" y="84962"/>
                  </a:lnTo>
                  <a:lnTo>
                    <a:pt x="583400" y="80104"/>
                  </a:lnTo>
                  <a:lnTo>
                    <a:pt x="578643" y="75628"/>
                  </a:lnTo>
                  <a:lnTo>
                    <a:pt x="570928" y="73247"/>
                  </a:lnTo>
                  <a:lnTo>
                    <a:pt x="560355" y="73151"/>
                  </a:lnTo>
                  <a:lnTo>
                    <a:pt x="611065" y="73151"/>
                  </a:lnTo>
                  <a:lnTo>
                    <a:pt x="605123" y="100583"/>
                  </a:lnTo>
                  <a:close/>
                </a:path>
                <a:path w="612139" h="215264">
                  <a:moveTo>
                    <a:pt x="536352" y="214883"/>
                  </a:moveTo>
                  <a:lnTo>
                    <a:pt x="527780" y="214883"/>
                  </a:lnTo>
                  <a:lnTo>
                    <a:pt x="519398" y="214312"/>
                  </a:lnTo>
                  <a:lnTo>
                    <a:pt x="483584" y="206311"/>
                  </a:lnTo>
                  <a:lnTo>
                    <a:pt x="491014" y="172211"/>
                  </a:lnTo>
                  <a:lnTo>
                    <a:pt x="503110" y="172211"/>
                  </a:lnTo>
                  <a:lnTo>
                    <a:pt x="503491" y="182403"/>
                  </a:lnTo>
                  <a:lnTo>
                    <a:pt x="506349" y="190023"/>
                  </a:lnTo>
                  <a:lnTo>
                    <a:pt x="579142" y="202787"/>
                  </a:lnTo>
                  <a:lnTo>
                    <a:pt x="573500" y="206978"/>
                  </a:lnTo>
                  <a:lnTo>
                    <a:pt x="565118" y="210121"/>
                  </a:lnTo>
                  <a:lnTo>
                    <a:pt x="558601" y="212231"/>
                  </a:lnTo>
                  <a:lnTo>
                    <a:pt x="551628" y="213717"/>
                  </a:lnTo>
                  <a:lnTo>
                    <a:pt x="544209" y="214595"/>
                  </a:lnTo>
                  <a:lnTo>
                    <a:pt x="536352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409778" y="3832412"/>
              <a:ext cx="1065119" cy="338978"/>
            </a:xfrm>
            <a:custGeom>
              <a:avLst/>
              <a:gdLst/>
              <a:ahLst/>
              <a:cxnLst/>
              <a:rect l="l" t="t" r="r" b="b"/>
              <a:pathLst>
                <a:path w="1207134" h="384175">
                  <a:moveTo>
                    <a:pt x="1106424" y="384048"/>
                  </a:moveTo>
                  <a:lnTo>
                    <a:pt x="1101852" y="370332"/>
                  </a:lnTo>
                  <a:lnTo>
                    <a:pt x="1119235" y="361449"/>
                  </a:lnTo>
                  <a:lnTo>
                    <a:pt x="1134618" y="348424"/>
                  </a:lnTo>
                  <a:lnTo>
                    <a:pt x="1158240" y="309372"/>
                  </a:lnTo>
                  <a:lnTo>
                    <a:pt x="1173289" y="256413"/>
                  </a:lnTo>
                  <a:lnTo>
                    <a:pt x="1178052" y="192024"/>
                  </a:lnTo>
                  <a:lnTo>
                    <a:pt x="1176885" y="158257"/>
                  </a:lnTo>
                  <a:lnTo>
                    <a:pt x="1167122" y="99869"/>
                  </a:lnTo>
                  <a:lnTo>
                    <a:pt x="1147714" y="52935"/>
                  </a:lnTo>
                  <a:lnTo>
                    <a:pt x="1119235" y="22598"/>
                  </a:lnTo>
                  <a:lnTo>
                    <a:pt x="1101852" y="13716"/>
                  </a:lnTo>
                  <a:lnTo>
                    <a:pt x="1106424" y="0"/>
                  </a:lnTo>
                  <a:lnTo>
                    <a:pt x="1148715" y="23241"/>
                  </a:lnTo>
                  <a:lnTo>
                    <a:pt x="1179576" y="67056"/>
                  </a:lnTo>
                  <a:lnTo>
                    <a:pt x="1200150" y="124396"/>
                  </a:lnTo>
                  <a:lnTo>
                    <a:pt x="1207008" y="192024"/>
                  </a:lnTo>
                  <a:lnTo>
                    <a:pt x="1205293" y="227218"/>
                  </a:lnTo>
                  <a:lnTo>
                    <a:pt x="1191577" y="290179"/>
                  </a:lnTo>
                  <a:lnTo>
                    <a:pt x="1165574" y="342257"/>
                  </a:lnTo>
                  <a:lnTo>
                    <a:pt x="1128998" y="374880"/>
                  </a:lnTo>
                  <a:lnTo>
                    <a:pt x="1106424" y="384048"/>
                  </a:lnTo>
                  <a:close/>
                </a:path>
                <a:path w="1207134" h="384175">
                  <a:moveTo>
                    <a:pt x="100584" y="384048"/>
                  </a:moveTo>
                  <a:lnTo>
                    <a:pt x="57531" y="360997"/>
                  </a:lnTo>
                  <a:lnTo>
                    <a:pt x="25908" y="318515"/>
                  </a:lnTo>
                  <a:lnTo>
                    <a:pt x="6096" y="259842"/>
                  </a:lnTo>
                  <a:lnTo>
                    <a:pt x="0" y="192024"/>
                  </a:lnTo>
                  <a:lnTo>
                    <a:pt x="1476" y="156852"/>
                  </a:lnTo>
                  <a:lnTo>
                    <a:pt x="14144" y="94511"/>
                  </a:lnTo>
                  <a:lnTo>
                    <a:pt x="40147" y="42433"/>
                  </a:lnTo>
                  <a:lnTo>
                    <a:pt x="77771" y="9191"/>
                  </a:lnTo>
                  <a:lnTo>
                    <a:pt x="100584" y="0"/>
                  </a:lnTo>
                  <a:lnTo>
                    <a:pt x="103632" y="13716"/>
                  </a:lnTo>
                  <a:lnTo>
                    <a:pt x="86463" y="22598"/>
                  </a:lnTo>
                  <a:lnTo>
                    <a:pt x="71437" y="35623"/>
                  </a:lnTo>
                  <a:lnTo>
                    <a:pt x="47244" y="74676"/>
                  </a:lnTo>
                  <a:lnTo>
                    <a:pt x="32766" y="127635"/>
                  </a:lnTo>
                  <a:lnTo>
                    <a:pt x="27432" y="192024"/>
                  </a:lnTo>
                  <a:lnTo>
                    <a:pt x="28813" y="225790"/>
                  </a:lnTo>
                  <a:lnTo>
                    <a:pt x="39004" y="284178"/>
                  </a:lnTo>
                  <a:lnTo>
                    <a:pt x="58412" y="331112"/>
                  </a:lnTo>
                  <a:lnTo>
                    <a:pt x="86463" y="361449"/>
                  </a:lnTo>
                  <a:lnTo>
                    <a:pt x="103632" y="370332"/>
                  </a:lnTo>
                  <a:lnTo>
                    <a:pt x="100584" y="384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524919" y="3892923"/>
              <a:ext cx="249331" cy="189940"/>
            </a:xfrm>
            <a:custGeom>
              <a:avLst/>
              <a:gdLst/>
              <a:ahLst/>
              <a:cxnLst/>
              <a:rect l="l" t="t" r="r" b="b"/>
              <a:pathLst>
                <a:path w="282575" h="215264">
                  <a:moveTo>
                    <a:pt x="50006" y="214883"/>
                  </a:moveTo>
                  <a:lnTo>
                    <a:pt x="25717" y="214883"/>
                  </a:lnTo>
                  <a:lnTo>
                    <a:pt x="18381" y="39338"/>
                  </a:lnTo>
                  <a:lnTo>
                    <a:pt x="18097" y="32956"/>
                  </a:lnTo>
                  <a:lnTo>
                    <a:pt x="17145" y="26384"/>
                  </a:lnTo>
                  <a:lnTo>
                    <a:pt x="15716" y="21812"/>
                  </a:lnTo>
                  <a:lnTo>
                    <a:pt x="14382" y="17240"/>
                  </a:lnTo>
                  <a:lnTo>
                    <a:pt x="12477" y="13906"/>
                  </a:lnTo>
                  <a:lnTo>
                    <a:pt x="10096" y="11810"/>
                  </a:lnTo>
                  <a:lnTo>
                    <a:pt x="7810" y="9715"/>
                  </a:lnTo>
                  <a:lnTo>
                    <a:pt x="4381" y="8381"/>
                  </a:lnTo>
                  <a:lnTo>
                    <a:pt x="0" y="7715"/>
                  </a:lnTo>
                  <a:lnTo>
                    <a:pt x="1714" y="0"/>
                  </a:lnTo>
                  <a:lnTo>
                    <a:pt x="66294" y="0"/>
                  </a:lnTo>
                  <a:lnTo>
                    <a:pt x="64579" y="7619"/>
                  </a:lnTo>
                  <a:lnTo>
                    <a:pt x="60007" y="8001"/>
                  </a:lnTo>
                  <a:lnTo>
                    <a:pt x="56388" y="9429"/>
                  </a:lnTo>
                  <a:lnTo>
                    <a:pt x="46577" y="32099"/>
                  </a:lnTo>
                  <a:lnTo>
                    <a:pt x="46577" y="46958"/>
                  </a:lnTo>
                  <a:lnTo>
                    <a:pt x="46767" y="50768"/>
                  </a:lnTo>
                  <a:lnTo>
                    <a:pt x="48196" y="111823"/>
                  </a:lnTo>
                  <a:lnTo>
                    <a:pt x="48196" y="177736"/>
                  </a:lnTo>
                  <a:lnTo>
                    <a:pt x="67911" y="177736"/>
                  </a:lnTo>
                  <a:lnTo>
                    <a:pt x="50006" y="214883"/>
                  </a:lnTo>
                  <a:close/>
                </a:path>
                <a:path w="282575" h="215264">
                  <a:moveTo>
                    <a:pt x="67911" y="177736"/>
                  </a:moveTo>
                  <a:lnTo>
                    <a:pt x="49720" y="177736"/>
                  </a:lnTo>
                  <a:lnTo>
                    <a:pt x="135350" y="0"/>
                  </a:lnTo>
                  <a:lnTo>
                    <a:pt x="158686" y="0"/>
                  </a:lnTo>
                  <a:lnTo>
                    <a:pt x="158686" y="42957"/>
                  </a:lnTo>
                  <a:lnTo>
                    <a:pt x="132873" y="42957"/>
                  </a:lnTo>
                  <a:lnTo>
                    <a:pt x="67911" y="177736"/>
                  </a:lnTo>
                  <a:close/>
                </a:path>
                <a:path w="282575" h="215264">
                  <a:moveTo>
                    <a:pt x="176844" y="177736"/>
                  </a:moveTo>
                  <a:lnTo>
                    <a:pt x="158877" y="177736"/>
                  </a:lnTo>
                  <a:lnTo>
                    <a:pt x="221551" y="55435"/>
                  </a:lnTo>
                  <a:lnTo>
                    <a:pt x="224021" y="50768"/>
                  </a:lnTo>
                  <a:lnTo>
                    <a:pt x="226409" y="45624"/>
                  </a:lnTo>
                  <a:lnTo>
                    <a:pt x="229076" y="39338"/>
                  </a:lnTo>
                  <a:lnTo>
                    <a:pt x="231743" y="33242"/>
                  </a:lnTo>
                  <a:lnTo>
                    <a:pt x="232981" y="27813"/>
                  </a:lnTo>
                  <a:lnTo>
                    <a:pt x="232981" y="14668"/>
                  </a:lnTo>
                  <a:lnTo>
                    <a:pt x="227838" y="9429"/>
                  </a:lnTo>
                  <a:lnTo>
                    <a:pt x="217455" y="7619"/>
                  </a:lnTo>
                  <a:lnTo>
                    <a:pt x="219170" y="0"/>
                  </a:lnTo>
                  <a:lnTo>
                    <a:pt x="282511" y="0"/>
                  </a:lnTo>
                  <a:lnTo>
                    <a:pt x="280797" y="7619"/>
                  </a:lnTo>
                  <a:lnTo>
                    <a:pt x="276034" y="8381"/>
                  </a:lnTo>
                  <a:lnTo>
                    <a:pt x="271557" y="11048"/>
                  </a:lnTo>
                  <a:lnTo>
                    <a:pt x="249840" y="42576"/>
                  </a:lnTo>
                  <a:lnTo>
                    <a:pt x="176844" y="177736"/>
                  </a:lnTo>
                  <a:close/>
                </a:path>
                <a:path w="282575" h="215264">
                  <a:moveTo>
                    <a:pt x="156781" y="214883"/>
                  </a:moveTo>
                  <a:lnTo>
                    <a:pt x="132969" y="214883"/>
                  </a:lnTo>
                  <a:lnTo>
                    <a:pt x="133058" y="86824"/>
                  </a:lnTo>
                  <a:lnTo>
                    <a:pt x="133326" y="72544"/>
                  </a:lnTo>
                  <a:lnTo>
                    <a:pt x="133772" y="57925"/>
                  </a:lnTo>
                  <a:lnTo>
                    <a:pt x="134397" y="42957"/>
                  </a:lnTo>
                  <a:lnTo>
                    <a:pt x="158686" y="42957"/>
                  </a:lnTo>
                  <a:lnTo>
                    <a:pt x="158597" y="118546"/>
                  </a:lnTo>
                  <a:lnTo>
                    <a:pt x="158329" y="135576"/>
                  </a:lnTo>
                  <a:lnTo>
                    <a:pt x="157882" y="155303"/>
                  </a:lnTo>
                  <a:lnTo>
                    <a:pt x="157257" y="177736"/>
                  </a:lnTo>
                  <a:lnTo>
                    <a:pt x="176844" y="177736"/>
                  </a:lnTo>
                  <a:lnTo>
                    <a:pt x="156781" y="214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845" y="3833755"/>
              <a:ext cx="184645" cy="1896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026326" y="3919145"/>
              <a:ext cx="115421" cy="0"/>
            </a:xfrm>
            <a:custGeom>
              <a:avLst/>
              <a:gdLst/>
              <a:ahLst/>
              <a:cxnLst/>
              <a:rect l="l" t="t" r="r" b="b"/>
              <a:pathLst>
                <a:path w="130809">
                  <a:moveTo>
                    <a:pt x="0" y="0"/>
                  </a:moveTo>
                  <a:lnTo>
                    <a:pt x="130301" y="0"/>
                  </a:lnTo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016" y="3849893"/>
              <a:ext cx="84632" cy="1277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79719" y="3833755"/>
              <a:ext cx="63285" cy="189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3200400" y="1524001"/>
            <a:ext cx="5791200" cy="2057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8200" y="52578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/>
              <a:t>T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514600"/>
                <a:ext cx="838691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181600" y="2971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5146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6" dirty="0"/>
              <a:t>Nestorov’s </a:t>
            </a:r>
            <a:r>
              <a:rPr sz="3883" spc="-18" dirty="0"/>
              <a:t>Accelerated</a:t>
            </a:r>
            <a:r>
              <a:rPr sz="3883" spc="-71" dirty="0"/>
              <a:t> </a:t>
            </a:r>
            <a:r>
              <a:rPr sz="3883" spc="-18" dirty="0"/>
              <a:t>Gradient</a:t>
            </a:r>
            <a:endParaRPr sz="3883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2687171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4757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69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69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69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69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4711" y="4576035"/>
            <a:ext cx="283732" cy="204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109" y="4724623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6109" y="4787824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95557" y="4631166"/>
            <a:ext cx="168088" cy="274544"/>
          </a:xfrm>
          <a:custGeom>
            <a:avLst/>
            <a:gdLst/>
            <a:ahLst/>
            <a:cxnLst/>
            <a:rect l="l" t="t" r="r" b="b"/>
            <a:pathLst>
              <a:path w="190500" h="311150">
                <a:moveTo>
                  <a:pt x="27336" y="310896"/>
                </a:moveTo>
                <a:lnTo>
                  <a:pt x="0" y="310896"/>
                </a:lnTo>
                <a:lnTo>
                  <a:pt x="49530" y="90106"/>
                </a:lnTo>
                <a:lnTo>
                  <a:pt x="62308" y="51329"/>
                </a:lnTo>
                <a:lnTo>
                  <a:pt x="87961" y="16577"/>
                </a:lnTo>
                <a:lnTo>
                  <a:pt x="125119" y="715"/>
                </a:lnTo>
                <a:lnTo>
                  <a:pt x="136302" y="0"/>
                </a:lnTo>
                <a:lnTo>
                  <a:pt x="148499" y="769"/>
                </a:lnTo>
                <a:lnTo>
                  <a:pt x="159222" y="2940"/>
                </a:lnTo>
                <a:lnTo>
                  <a:pt x="168463" y="6523"/>
                </a:lnTo>
                <a:lnTo>
                  <a:pt x="176212" y="11525"/>
                </a:lnTo>
                <a:lnTo>
                  <a:pt x="178336" y="13716"/>
                </a:lnTo>
                <a:lnTo>
                  <a:pt x="134588" y="13716"/>
                </a:lnTo>
                <a:lnTo>
                  <a:pt x="124444" y="15053"/>
                </a:lnTo>
                <a:lnTo>
                  <a:pt x="92347" y="45770"/>
                </a:lnTo>
                <a:lnTo>
                  <a:pt x="75819" y="96107"/>
                </a:lnTo>
                <a:lnTo>
                  <a:pt x="52673" y="203263"/>
                </a:lnTo>
                <a:lnTo>
                  <a:pt x="52387" y="210216"/>
                </a:lnTo>
                <a:lnTo>
                  <a:pt x="53149" y="212788"/>
                </a:lnTo>
                <a:lnTo>
                  <a:pt x="71342" y="226409"/>
                </a:lnTo>
                <a:lnTo>
                  <a:pt x="75723" y="227933"/>
                </a:lnTo>
                <a:lnTo>
                  <a:pt x="81248" y="228695"/>
                </a:lnTo>
                <a:lnTo>
                  <a:pt x="136879" y="228695"/>
                </a:lnTo>
                <a:lnTo>
                  <a:pt x="132148" y="231933"/>
                </a:lnTo>
                <a:lnTo>
                  <a:pt x="45243" y="231933"/>
                </a:lnTo>
                <a:lnTo>
                  <a:pt x="27336" y="310896"/>
                </a:lnTo>
                <a:close/>
              </a:path>
              <a:path w="190500" h="311150">
                <a:moveTo>
                  <a:pt x="136879" y="228695"/>
                </a:moveTo>
                <a:lnTo>
                  <a:pt x="81248" y="228695"/>
                </a:lnTo>
                <a:lnTo>
                  <a:pt x="87915" y="228600"/>
                </a:lnTo>
                <a:lnTo>
                  <a:pt x="94543" y="228135"/>
                </a:lnTo>
                <a:lnTo>
                  <a:pt x="126649" y="203744"/>
                </a:lnTo>
                <a:lnTo>
                  <a:pt x="136493" y="160972"/>
                </a:lnTo>
                <a:lnTo>
                  <a:pt x="135847" y="152042"/>
                </a:lnTo>
                <a:lnTo>
                  <a:pt x="105267" y="120284"/>
                </a:lnTo>
                <a:lnTo>
                  <a:pt x="96107" y="118872"/>
                </a:lnTo>
                <a:lnTo>
                  <a:pt x="98488" y="108204"/>
                </a:lnTo>
                <a:lnTo>
                  <a:pt x="137957" y="93114"/>
                </a:lnTo>
                <a:lnTo>
                  <a:pt x="160139" y="59007"/>
                </a:lnTo>
                <a:lnTo>
                  <a:pt x="162210" y="33147"/>
                </a:lnTo>
                <a:lnTo>
                  <a:pt x="159924" y="26098"/>
                </a:lnTo>
                <a:lnTo>
                  <a:pt x="150685" y="16287"/>
                </a:lnTo>
                <a:lnTo>
                  <a:pt x="143732" y="13811"/>
                </a:lnTo>
                <a:lnTo>
                  <a:pt x="134588" y="13716"/>
                </a:lnTo>
                <a:lnTo>
                  <a:pt x="178336" y="13716"/>
                </a:lnTo>
                <a:lnTo>
                  <a:pt x="182338" y="17844"/>
                </a:lnTo>
                <a:lnTo>
                  <a:pt x="186713" y="25360"/>
                </a:lnTo>
                <a:lnTo>
                  <a:pt x="189339" y="34054"/>
                </a:lnTo>
                <a:lnTo>
                  <a:pt x="190214" y="43910"/>
                </a:lnTo>
                <a:lnTo>
                  <a:pt x="190214" y="49625"/>
                </a:lnTo>
                <a:lnTo>
                  <a:pt x="174283" y="86571"/>
                </a:lnTo>
                <a:lnTo>
                  <a:pt x="135707" y="110534"/>
                </a:lnTo>
                <a:lnTo>
                  <a:pt x="126777" y="113538"/>
                </a:lnTo>
                <a:lnTo>
                  <a:pt x="126396" y="114871"/>
                </a:lnTo>
                <a:lnTo>
                  <a:pt x="143884" y="123516"/>
                </a:lnTo>
                <a:lnTo>
                  <a:pt x="156352" y="135171"/>
                </a:lnTo>
                <a:lnTo>
                  <a:pt x="163821" y="149844"/>
                </a:lnTo>
                <a:lnTo>
                  <a:pt x="166306" y="167544"/>
                </a:lnTo>
                <a:lnTo>
                  <a:pt x="165767" y="177368"/>
                </a:lnTo>
                <a:lnTo>
                  <a:pt x="146673" y="220360"/>
                </a:lnTo>
                <a:lnTo>
                  <a:pt x="139715" y="226754"/>
                </a:lnTo>
                <a:lnTo>
                  <a:pt x="136879" y="228695"/>
                </a:lnTo>
                <a:close/>
              </a:path>
              <a:path w="190500" h="311150">
                <a:moveTo>
                  <a:pt x="92583" y="242316"/>
                </a:moveTo>
                <a:lnTo>
                  <a:pt x="83153" y="242316"/>
                </a:lnTo>
                <a:lnTo>
                  <a:pt x="74866" y="241554"/>
                </a:lnTo>
                <a:lnTo>
                  <a:pt x="60388" y="238506"/>
                </a:lnTo>
                <a:lnTo>
                  <a:pt x="52959" y="235839"/>
                </a:lnTo>
                <a:lnTo>
                  <a:pt x="45243" y="231933"/>
                </a:lnTo>
                <a:lnTo>
                  <a:pt x="132148" y="231933"/>
                </a:lnTo>
                <a:lnTo>
                  <a:pt x="92583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3734" y="4637891"/>
            <a:ext cx="161365" cy="204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2663" y="4640581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92619" y="4576035"/>
            <a:ext cx="199353" cy="20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1892" y="4668819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84769" y="4593515"/>
            <a:ext cx="91355" cy="138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97219" y="4576035"/>
            <a:ext cx="68244" cy="204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84302" y="4755552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7539" y="4698402"/>
            <a:ext cx="140245" cy="207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16890" y="4637891"/>
            <a:ext cx="345589" cy="267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90466" y="4640581"/>
            <a:ext cx="584387" cy="204507"/>
          </a:xfrm>
          <a:custGeom>
            <a:avLst/>
            <a:gdLst/>
            <a:ahLst/>
            <a:cxnLst/>
            <a:rect l="l" t="t" r="r" b="b"/>
            <a:pathLst>
              <a:path w="662304" h="231775">
                <a:moveTo>
                  <a:pt x="141636" y="228600"/>
                </a:moveTo>
                <a:lnTo>
                  <a:pt x="0" y="228600"/>
                </a:lnTo>
                <a:lnTo>
                  <a:pt x="1809" y="220408"/>
                </a:lnTo>
                <a:lnTo>
                  <a:pt x="6096" y="219837"/>
                </a:lnTo>
                <a:lnTo>
                  <a:pt x="9334" y="218694"/>
                </a:lnTo>
                <a:lnTo>
                  <a:pt x="11430" y="217170"/>
                </a:lnTo>
                <a:lnTo>
                  <a:pt x="13525" y="215741"/>
                </a:lnTo>
                <a:lnTo>
                  <a:pt x="15335" y="213646"/>
                </a:lnTo>
                <a:lnTo>
                  <a:pt x="16764" y="210883"/>
                </a:lnTo>
                <a:lnTo>
                  <a:pt x="18193" y="208216"/>
                </a:lnTo>
                <a:lnTo>
                  <a:pt x="19526" y="204978"/>
                </a:lnTo>
                <a:lnTo>
                  <a:pt x="20764" y="201073"/>
                </a:lnTo>
                <a:lnTo>
                  <a:pt x="22002" y="197262"/>
                </a:lnTo>
                <a:lnTo>
                  <a:pt x="23812" y="189833"/>
                </a:lnTo>
                <a:lnTo>
                  <a:pt x="54768" y="49340"/>
                </a:lnTo>
                <a:lnTo>
                  <a:pt x="58388" y="22288"/>
                </a:lnTo>
                <a:lnTo>
                  <a:pt x="58388" y="17145"/>
                </a:lnTo>
                <a:lnTo>
                  <a:pt x="57150" y="13430"/>
                </a:lnTo>
                <a:lnTo>
                  <a:pt x="51911" y="9334"/>
                </a:lnTo>
                <a:lnTo>
                  <a:pt x="47720" y="8096"/>
                </a:lnTo>
                <a:lnTo>
                  <a:pt x="42005" y="7620"/>
                </a:lnTo>
                <a:lnTo>
                  <a:pt x="43815" y="0"/>
                </a:lnTo>
                <a:lnTo>
                  <a:pt x="110775" y="0"/>
                </a:lnTo>
                <a:lnTo>
                  <a:pt x="108966" y="7620"/>
                </a:lnTo>
                <a:lnTo>
                  <a:pt x="104775" y="8572"/>
                </a:lnTo>
                <a:lnTo>
                  <a:pt x="101726" y="9620"/>
                </a:lnTo>
                <a:lnTo>
                  <a:pt x="84582" y="49530"/>
                </a:lnTo>
                <a:lnTo>
                  <a:pt x="48672" y="213360"/>
                </a:lnTo>
                <a:lnTo>
                  <a:pt x="89916" y="213360"/>
                </a:lnTo>
                <a:lnTo>
                  <a:pt x="97440" y="213455"/>
                </a:lnTo>
                <a:lnTo>
                  <a:pt x="145532" y="213455"/>
                </a:lnTo>
                <a:lnTo>
                  <a:pt x="141636" y="228600"/>
                </a:lnTo>
                <a:close/>
              </a:path>
              <a:path w="662304" h="231775">
                <a:moveTo>
                  <a:pt x="145532" y="213455"/>
                </a:moveTo>
                <a:lnTo>
                  <a:pt x="97440" y="213455"/>
                </a:lnTo>
                <a:lnTo>
                  <a:pt x="103346" y="212788"/>
                </a:lnTo>
                <a:lnTo>
                  <a:pt x="107632" y="211265"/>
                </a:lnTo>
                <a:lnTo>
                  <a:pt x="111918" y="209931"/>
                </a:lnTo>
                <a:lnTo>
                  <a:pt x="116014" y="207264"/>
                </a:lnTo>
                <a:lnTo>
                  <a:pt x="119824" y="203359"/>
                </a:lnTo>
                <a:lnTo>
                  <a:pt x="123634" y="199548"/>
                </a:lnTo>
                <a:lnTo>
                  <a:pt x="142303" y="163068"/>
                </a:lnTo>
                <a:lnTo>
                  <a:pt x="158496" y="163068"/>
                </a:lnTo>
                <a:lnTo>
                  <a:pt x="145532" y="213455"/>
                </a:lnTo>
                <a:close/>
              </a:path>
              <a:path w="662304" h="231775">
                <a:moveTo>
                  <a:pt x="246316" y="231648"/>
                </a:moveTo>
                <a:lnTo>
                  <a:pt x="206121" y="217170"/>
                </a:lnTo>
                <a:lnTo>
                  <a:pt x="191738" y="175069"/>
                </a:lnTo>
                <a:lnTo>
                  <a:pt x="191988" y="168141"/>
                </a:lnTo>
                <a:lnTo>
                  <a:pt x="202739" y="121741"/>
                </a:lnTo>
                <a:lnTo>
                  <a:pt x="226826" y="86737"/>
                </a:lnTo>
                <a:lnTo>
                  <a:pt x="262080" y="68020"/>
                </a:lnTo>
                <a:lnTo>
                  <a:pt x="282606" y="65532"/>
                </a:lnTo>
                <a:lnTo>
                  <a:pt x="295248" y="66512"/>
                </a:lnTo>
                <a:lnTo>
                  <a:pt x="306300" y="69306"/>
                </a:lnTo>
                <a:lnTo>
                  <a:pt x="315744" y="73903"/>
                </a:lnTo>
                <a:lnTo>
                  <a:pt x="322282" y="79248"/>
                </a:lnTo>
                <a:lnTo>
                  <a:pt x="279273" y="79248"/>
                </a:lnTo>
                <a:lnTo>
                  <a:pt x="270896" y="80214"/>
                </a:lnTo>
                <a:lnTo>
                  <a:pt x="237318" y="111697"/>
                </a:lnTo>
                <a:lnTo>
                  <a:pt x="225254" y="148616"/>
                </a:lnTo>
                <a:lnTo>
                  <a:pt x="221075" y="182023"/>
                </a:lnTo>
                <a:lnTo>
                  <a:pt x="221556" y="190686"/>
                </a:lnTo>
                <a:lnTo>
                  <a:pt x="241459" y="218027"/>
                </a:lnTo>
                <a:lnTo>
                  <a:pt x="294537" y="218027"/>
                </a:lnTo>
                <a:lnTo>
                  <a:pt x="291963" y="219856"/>
                </a:lnTo>
                <a:lnTo>
                  <a:pt x="284035" y="224123"/>
                </a:lnTo>
                <a:lnTo>
                  <a:pt x="275516" y="227428"/>
                </a:lnTo>
                <a:lnTo>
                  <a:pt x="266390" y="229778"/>
                </a:lnTo>
                <a:lnTo>
                  <a:pt x="256657" y="231182"/>
                </a:lnTo>
                <a:lnTo>
                  <a:pt x="246316" y="231648"/>
                </a:lnTo>
                <a:close/>
              </a:path>
              <a:path w="662304" h="231775">
                <a:moveTo>
                  <a:pt x="294537" y="218027"/>
                </a:moveTo>
                <a:lnTo>
                  <a:pt x="241459" y="218027"/>
                </a:lnTo>
                <a:lnTo>
                  <a:pt x="251650" y="217932"/>
                </a:lnTo>
                <a:lnTo>
                  <a:pt x="259688" y="217074"/>
                </a:lnTo>
                <a:lnTo>
                  <a:pt x="292250" y="185785"/>
                </a:lnTo>
                <a:lnTo>
                  <a:pt x="304130" y="149386"/>
                </a:lnTo>
                <a:lnTo>
                  <a:pt x="308228" y="115538"/>
                </a:lnTo>
                <a:lnTo>
                  <a:pt x="307798" y="107145"/>
                </a:lnTo>
                <a:lnTo>
                  <a:pt x="279273" y="79248"/>
                </a:lnTo>
                <a:lnTo>
                  <a:pt x="322282" y="79248"/>
                </a:lnTo>
                <a:lnTo>
                  <a:pt x="337527" y="121741"/>
                </a:lnTo>
                <a:lnTo>
                  <a:pt x="337545" y="122808"/>
                </a:lnTo>
                <a:lnTo>
                  <a:pt x="337152" y="132302"/>
                </a:lnTo>
                <a:lnTo>
                  <a:pt x="327104" y="174748"/>
                </a:lnTo>
                <a:lnTo>
                  <a:pt x="306069" y="208465"/>
                </a:lnTo>
                <a:lnTo>
                  <a:pt x="299311" y="214634"/>
                </a:lnTo>
                <a:lnTo>
                  <a:pt x="294537" y="218027"/>
                </a:lnTo>
                <a:close/>
              </a:path>
              <a:path w="662304" h="231775">
                <a:moveTo>
                  <a:pt x="467490" y="217932"/>
                </a:moveTo>
                <a:lnTo>
                  <a:pt x="421290" y="217932"/>
                </a:lnTo>
                <a:lnTo>
                  <a:pt x="428845" y="217555"/>
                </a:lnTo>
                <a:lnTo>
                  <a:pt x="435507" y="216277"/>
                </a:lnTo>
                <a:lnTo>
                  <a:pt x="455087" y="185928"/>
                </a:lnTo>
                <a:lnTo>
                  <a:pt x="454342" y="181737"/>
                </a:lnTo>
                <a:lnTo>
                  <a:pt x="452628" y="178117"/>
                </a:lnTo>
                <a:lnTo>
                  <a:pt x="451009" y="174593"/>
                </a:lnTo>
                <a:lnTo>
                  <a:pt x="417671" y="150114"/>
                </a:lnTo>
                <a:lnTo>
                  <a:pt x="410908" y="145351"/>
                </a:lnTo>
                <a:lnTo>
                  <a:pt x="406050" y="140970"/>
                </a:lnTo>
                <a:lnTo>
                  <a:pt x="401192" y="136779"/>
                </a:lnTo>
                <a:lnTo>
                  <a:pt x="397573" y="132112"/>
                </a:lnTo>
                <a:lnTo>
                  <a:pt x="395096" y="127063"/>
                </a:lnTo>
                <a:lnTo>
                  <a:pt x="392620" y="122110"/>
                </a:lnTo>
                <a:lnTo>
                  <a:pt x="391382" y="116395"/>
                </a:lnTo>
                <a:lnTo>
                  <a:pt x="391382" y="100965"/>
                </a:lnTo>
                <a:lnTo>
                  <a:pt x="393763" y="93154"/>
                </a:lnTo>
                <a:lnTo>
                  <a:pt x="425737" y="68677"/>
                </a:lnTo>
                <a:lnTo>
                  <a:pt x="449580" y="65532"/>
                </a:lnTo>
                <a:lnTo>
                  <a:pt x="457244" y="65710"/>
                </a:lnTo>
                <a:lnTo>
                  <a:pt x="497227" y="71858"/>
                </a:lnTo>
                <a:lnTo>
                  <a:pt x="503586" y="73914"/>
                </a:lnTo>
                <a:lnTo>
                  <a:pt x="502451" y="79248"/>
                </a:lnTo>
                <a:lnTo>
                  <a:pt x="447579" y="79248"/>
                </a:lnTo>
                <a:lnTo>
                  <a:pt x="438816" y="79343"/>
                </a:lnTo>
                <a:lnTo>
                  <a:pt x="431768" y="81629"/>
                </a:lnTo>
                <a:lnTo>
                  <a:pt x="426243" y="86106"/>
                </a:lnTo>
                <a:lnTo>
                  <a:pt x="420719" y="90678"/>
                </a:lnTo>
                <a:lnTo>
                  <a:pt x="417957" y="96678"/>
                </a:lnTo>
                <a:lnTo>
                  <a:pt x="417957" y="108013"/>
                </a:lnTo>
                <a:lnTo>
                  <a:pt x="448246" y="138207"/>
                </a:lnTo>
                <a:lnTo>
                  <a:pt x="455294" y="142589"/>
                </a:lnTo>
                <a:lnTo>
                  <a:pt x="480631" y="171259"/>
                </a:lnTo>
                <a:lnTo>
                  <a:pt x="482250" y="179832"/>
                </a:lnTo>
                <a:lnTo>
                  <a:pt x="482193" y="186023"/>
                </a:lnTo>
                <a:lnTo>
                  <a:pt x="470002" y="215790"/>
                </a:lnTo>
                <a:lnTo>
                  <a:pt x="467490" y="217932"/>
                </a:lnTo>
                <a:close/>
              </a:path>
              <a:path w="662304" h="231775">
                <a:moveTo>
                  <a:pt x="495966" y="109728"/>
                </a:moveTo>
                <a:lnTo>
                  <a:pt x="482441" y="109728"/>
                </a:lnTo>
                <a:lnTo>
                  <a:pt x="481298" y="99822"/>
                </a:lnTo>
                <a:lnTo>
                  <a:pt x="478059" y="92297"/>
                </a:lnTo>
                <a:lnTo>
                  <a:pt x="447579" y="79248"/>
                </a:lnTo>
                <a:lnTo>
                  <a:pt x="502451" y="79248"/>
                </a:lnTo>
                <a:lnTo>
                  <a:pt x="495966" y="109728"/>
                </a:lnTo>
                <a:close/>
              </a:path>
              <a:path w="662304" h="231775">
                <a:moveTo>
                  <a:pt x="421671" y="231648"/>
                </a:moveTo>
                <a:lnTo>
                  <a:pt x="380273" y="226814"/>
                </a:lnTo>
                <a:lnTo>
                  <a:pt x="364617" y="222504"/>
                </a:lnTo>
                <a:lnTo>
                  <a:pt x="372617" y="185928"/>
                </a:lnTo>
                <a:lnTo>
                  <a:pt x="385667" y="185928"/>
                </a:lnTo>
                <a:lnTo>
                  <a:pt x="386505" y="193429"/>
                </a:lnTo>
                <a:lnTo>
                  <a:pt x="388298" y="199930"/>
                </a:lnTo>
                <a:lnTo>
                  <a:pt x="421290" y="217932"/>
                </a:lnTo>
                <a:lnTo>
                  <a:pt x="467490" y="217932"/>
                </a:lnTo>
                <a:lnTo>
                  <a:pt x="464962" y="220087"/>
                </a:lnTo>
                <a:lnTo>
                  <a:pt x="430153" y="231341"/>
                </a:lnTo>
                <a:lnTo>
                  <a:pt x="421671" y="231648"/>
                </a:lnTo>
                <a:close/>
              </a:path>
              <a:path w="662304" h="231775">
                <a:moveTo>
                  <a:pt x="625986" y="217932"/>
                </a:moveTo>
                <a:lnTo>
                  <a:pt x="579786" y="217932"/>
                </a:lnTo>
                <a:lnTo>
                  <a:pt x="587341" y="217555"/>
                </a:lnTo>
                <a:lnTo>
                  <a:pt x="594002" y="216277"/>
                </a:lnTo>
                <a:lnTo>
                  <a:pt x="613583" y="185928"/>
                </a:lnTo>
                <a:lnTo>
                  <a:pt x="612838" y="181737"/>
                </a:lnTo>
                <a:lnTo>
                  <a:pt x="611124" y="178117"/>
                </a:lnTo>
                <a:lnTo>
                  <a:pt x="609504" y="174593"/>
                </a:lnTo>
                <a:lnTo>
                  <a:pt x="576167" y="150114"/>
                </a:lnTo>
                <a:lnTo>
                  <a:pt x="569404" y="145351"/>
                </a:lnTo>
                <a:lnTo>
                  <a:pt x="564546" y="140970"/>
                </a:lnTo>
                <a:lnTo>
                  <a:pt x="559689" y="136779"/>
                </a:lnTo>
                <a:lnTo>
                  <a:pt x="556069" y="132112"/>
                </a:lnTo>
                <a:lnTo>
                  <a:pt x="553592" y="127063"/>
                </a:lnTo>
                <a:lnTo>
                  <a:pt x="551116" y="122110"/>
                </a:lnTo>
                <a:lnTo>
                  <a:pt x="549878" y="116395"/>
                </a:lnTo>
                <a:lnTo>
                  <a:pt x="549878" y="100965"/>
                </a:lnTo>
                <a:lnTo>
                  <a:pt x="552259" y="93154"/>
                </a:lnTo>
                <a:lnTo>
                  <a:pt x="584232" y="68677"/>
                </a:lnTo>
                <a:lnTo>
                  <a:pt x="608076" y="65532"/>
                </a:lnTo>
                <a:lnTo>
                  <a:pt x="615740" y="65710"/>
                </a:lnTo>
                <a:lnTo>
                  <a:pt x="655723" y="71858"/>
                </a:lnTo>
                <a:lnTo>
                  <a:pt x="662082" y="73914"/>
                </a:lnTo>
                <a:lnTo>
                  <a:pt x="660947" y="79248"/>
                </a:lnTo>
                <a:lnTo>
                  <a:pt x="606075" y="79248"/>
                </a:lnTo>
                <a:lnTo>
                  <a:pt x="597312" y="79343"/>
                </a:lnTo>
                <a:lnTo>
                  <a:pt x="590264" y="81629"/>
                </a:lnTo>
                <a:lnTo>
                  <a:pt x="584739" y="86106"/>
                </a:lnTo>
                <a:lnTo>
                  <a:pt x="579215" y="90678"/>
                </a:lnTo>
                <a:lnTo>
                  <a:pt x="576453" y="96678"/>
                </a:lnTo>
                <a:lnTo>
                  <a:pt x="576453" y="108013"/>
                </a:lnTo>
                <a:lnTo>
                  <a:pt x="606742" y="138207"/>
                </a:lnTo>
                <a:lnTo>
                  <a:pt x="613791" y="142589"/>
                </a:lnTo>
                <a:lnTo>
                  <a:pt x="639127" y="171259"/>
                </a:lnTo>
                <a:lnTo>
                  <a:pt x="640746" y="179832"/>
                </a:lnTo>
                <a:lnTo>
                  <a:pt x="640689" y="186023"/>
                </a:lnTo>
                <a:lnTo>
                  <a:pt x="628498" y="215790"/>
                </a:lnTo>
                <a:lnTo>
                  <a:pt x="625986" y="217932"/>
                </a:lnTo>
                <a:close/>
              </a:path>
              <a:path w="662304" h="231775">
                <a:moveTo>
                  <a:pt x="654462" y="109728"/>
                </a:moveTo>
                <a:lnTo>
                  <a:pt x="640937" y="109728"/>
                </a:lnTo>
                <a:lnTo>
                  <a:pt x="639794" y="99822"/>
                </a:lnTo>
                <a:lnTo>
                  <a:pt x="636555" y="92297"/>
                </a:lnTo>
                <a:lnTo>
                  <a:pt x="606075" y="79248"/>
                </a:lnTo>
                <a:lnTo>
                  <a:pt x="660947" y="79248"/>
                </a:lnTo>
                <a:lnTo>
                  <a:pt x="654462" y="109728"/>
                </a:lnTo>
                <a:close/>
              </a:path>
              <a:path w="662304" h="231775">
                <a:moveTo>
                  <a:pt x="580168" y="231648"/>
                </a:moveTo>
                <a:lnTo>
                  <a:pt x="538769" y="226814"/>
                </a:lnTo>
                <a:lnTo>
                  <a:pt x="523112" y="222504"/>
                </a:lnTo>
                <a:lnTo>
                  <a:pt x="531114" y="185928"/>
                </a:lnTo>
                <a:lnTo>
                  <a:pt x="544163" y="185928"/>
                </a:lnTo>
                <a:lnTo>
                  <a:pt x="545001" y="193429"/>
                </a:lnTo>
                <a:lnTo>
                  <a:pt x="546794" y="199930"/>
                </a:lnTo>
                <a:lnTo>
                  <a:pt x="579786" y="217932"/>
                </a:lnTo>
                <a:lnTo>
                  <a:pt x="625986" y="217932"/>
                </a:lnTo>
                <a:lnTo>
                  <a:pt x="623458" y="220087"/>
                </a:lnTo>
                <a:lnTo>
                  <a:pt x="588649" y="231341"/>
                </a:lnTo>
                <a:lnTo>
                  <a:pt x="580168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18107" y="4573344"/>
            <a:ext cx="2953058" cy="365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73973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83929" y="5039958"/>
            <a:ext cx="283732" cy="2043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03981" y="5188547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3981" y="5251749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08052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8008" y="5039958"/>
            <a:ext cx="199353" cy="204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47281" y="5132742"/>
            <a:ext cx="124385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589" y="0"/>
                </a:lnTo>
              </a:path>
            </a:pathLst>
          </a:custGeom>
          <a:ln w="1828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08813" y="5057439"/>
            <a:ext cx="91355" cy="1385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21263" y="5039958"/>
            <a:ext cx="68244" cy="2043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00667" y="5124675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9690" y="5219475"/>
            <a:ext cx="182096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216" y="0"/>
                </a:lnTo>
              </a:path>
            </a:pathLst>
          </a:custGeom>
          <a:ln w="22860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00667" y="5229561"/>
            <a:ext cx="0" cy="85165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23717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88885" y="5101814"/>
            <a:ext cx="161365" cy="2043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6470" y="5104504"/>
            <a:ext cx="270062" cy="204507"/>
          </a:xfrm>
          <a:custGeom>
            <a:avLst/>
            <a:gdLst/>
            <a:ahLst/>
            <a:cxnLst/>
            <a:rect l="l" t="t" r="r" b="b"/>
            <a:pathLst>
              <a:path w="306070" h="231775">
                <a:moveTo>
                  <a:pt x="54102" y="231648"/>
                </a:moveTo>
                <a:lnTo>
                  <a:pt x="27813" y="231648"/>
                </a:lnTo>
                <a:lnTo>
                  <a:pt x="19526" y="35528"/>
                </a:lnTo>
                <a:lnTo>
                  <a:pt x="18573" y="28384"/>
                </a:lnTo>
                <a:lnTo>
                  <a:pt x="0" y="8286"/>
                </a:lnTo>
                <a:lnTo>
                  <a:pt x="1905" y="0"/>
                </a:lnTo>
                <a:lnTo>
                  <a:pt x="71723" y="0"/>
                </a:lnTo>
                <a:lnTo>
                  <a:pt x="69818" y="7620"/>
                </a:lnTo>
                <a:lnTo>
                  <a:pt x="64865" y="8096"/>
                </a:lnTo>
                <a:lnTo>
                  <a:pt x="60864" y="9620"/>
                </a:lnTo>
                <a:lnTo>
                  <a:pt x="50387" y="34099"/>
                </a:lnTo>
                <a:lnTo>
                  <a:pt x="50387" y="50101"/>
                </a:lnTo>
                <a:lnTo>
                  <a:pt x="50577" y="54292"/>
                </a:lnTo>
                <a:lnTo>
                  <a:pt x="52211" y="125322"/>
                </a:lnTo>
                <a:lnTo>
                  <a:pt x="52232" y="167311"/>
                </a:lnTo>
                <a:lnTo>
                  <a:pt x="52101" y="191547"/>
                </a:lnTo>
                <a:lnTo>
                  <a:pt x="73472" y="191547"/>
                </a:lnTo>
                <a:lnTo>
                  <a:pt x="54102" y="231648"/>
                </a:lnTo>
                <a:close/>
              </a:path>
              <a:path w="306070" h="231775">
                <a:moveTo>
                  <a:pt x="73472" y="191547"/>
                </a:moveTo>
                <a:lnTo>
                  <a:pt x="53721" y="191547"/>
                </a:lnTo>
                <a:lnTo>
                  <a:pt x="146399" y="0"/>
                </a:lnTo>
                <a:lnTo>
                  <a:pt x="171640" y="0"/>
                </a:lnTo>
                <a:lnTo>
                  <a:pt x="171640" y="46291"/>
                </a:lnTo>
                <a:lnTo>
                  <a:pt x="143637" y="46291"/>
                </a:lnTo>
                <a:lnTo>
                  <a:pt x="73472" y="191547"/>
                </a:lnTo>
                <a:close/>
              </a:path>
              <a:path w="306070" h="231775">
                <a:moveTo>
                  <a:pt x="191300" y="191547"/>
                </a:moveTo>
                <a:lnTo>
                  <a:pt x="171831" y="191547"/>
                </a:lnTo>
                <a:lnTo>
                  <a:pt x="239649" y="59340"/>
                </a:lnTo>
                <a:lnTo>
                  <a:pt x="242308" y="54292"/>
                </a:lnTo>
                <a:lnTo>
                  <a:pt x="244887" y="48672"/>
                </a:lnTo>
                <a:lnTo>
                  <a:pt x="247745" y="41910"/>
                </a:lnTo>
                <a:lnTo>
                  <a:pt x="250602" y="35242"/>
                </a:lnTo>
                <a:lnTo>
                  <a:pt x="252031" y="29527"/>
                </a:lnTo>
                <a:lnTo>
                  <a:pt x="252031" y="15240"/>
                </a:lnTo>
                <a:lnTo>
                  <a:pt x="246507" y="9525"/>
                </a:lnTo>
                <a:lnTo>
                  <a:pt x="235267" y="7620"/>
                </a:lnTo>
                <a:lnTo>
                  <a:pt x="237077" y="0"/>
                </a:lnTo>
                <a:lnTo>
                  <a:pt x="305562" y="0"/>
                </a:lnTo>
                <a:lnTo>
                  <a:pt x="303752" y="7620"/>
                </a:lnTo>
                <a:lnTo>
                  <a:pt x="298608" y="8381"/>
                </a:lnTo>
                <a:lnTo>
                  <a:pt x="293751" y="11334"/>
                </a:lnTo>
                <a:lnTo>
                  <a:pt x="270224" y="45434"/>
                </a:lnTo>
                <a:lnTo>
                  <a:pt x="191300" y="191547"/>
                </a:lnTo>
                <a:close/>
              </a:path>
              <a:path w="306070" h="231775">
                <a:moveTo>
                  <a:pt x="169640" y="231648"/>
                </a:moveTo>
                <a:lnTo>
                  <a:pt x="143827" y="231648"/>
                </a:lnTo>
                <a:lnTo>
                  <a:pt x="143931" y="93627"/>
                </a:lnTo>
                <a:lnTo>
                  <a:pt x="144232" y="78200"/>
                </a:lnTo>
                <a:lnTo>
                  <a:pt x="144711" y="62415"/>
                </a:lnTo>
                <a:lnTo>
                  <a:pt x="145351" y="46291"/>
                </a:lnTo>
                <a:lnTo>
                  <a:pt x="171640" y="46291"/>
                </a:lnTo>
                <a:lnTo>
                  <a:pt x="171549" y="127696"/>
                </a:lnTo>
                <a:lnTo>
                  <a:pt x="171271" y="146030"/>
                </a:lnTo>
                <a:lnTo>
                  <a:pt x="170796" y="167311"/>
                </a:lnTo>
                <a:lnTo>
                  <a:pt x="170116" y="191547"/>
                </a:lnTo>
                <a:lnTo>
                  <a:pt x="191300" y="191547"/>
                </a:lnTo>
                <a:lnTo>
                  <a:pt x="169640" y="23164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86427" y="5039958"/>
            <a:ext cx="283733" cy="2043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19400" y="1828800"/>
            <a:ext cx="6019800" cy="2362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28956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(k-1)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43600" y="29718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b="1" baseline="30000" dirty="0" smtClean="0">
                <a:solidFill>
                  <a:srgbClr val="FF0000"/>
                </a:solidFill>
              </a:rPr>
              <a:t>(k)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b="1" baseline="30000" dirty="0" smtClean="0">
                    <a:solidFill>
                      <a:srgbClr val="FF0000"/>
                    </a:solidFill>
                  </a:rPr>
                  <a:t>(k-1)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971800"/>
                <a:ext cx="838691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493"/>
            <a:ext cx="9321800" cy="4545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Smoothing the</a:t>
            </a:r>
            <a:r>
              <a:rPr spc="-31" dirty="0"/>
              <a:t> </a:t>
            </a:r>
            <a:r>
              <a:rPr spc="-13" dirty="0"/>
              <a:t>trajectory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90600" y="4419600"/>
            <a:ext cx="10160000" cy="2057400"/>
          </a:xfrm>
        </p:spPr>
        <p:txBody>
          <a:bodyPr/>
          <a:lstStyle/>
          <a:p>
            <a:pPr marL="313221" marR="247103" indent="-302575">
              <a:spcBef>
                <a:spcPts val="9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Simple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gradient </a:t>
            </a:r>
            <a:r>
              <a:rPr lang="en-US" dirty="0">
                <a:solidFill>
                  <a:prstClr val="black"/>
                </a:solidFill>
                <a:cs typeface="Calibri"/>
              </a:rPr>
              <a:t>and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acceleration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methods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still demonstrate oscillatory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behavior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some directions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lvl="1" indent="-253827">
              <a:spcBef>
                <a:spcPts val="387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Depends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on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magic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size</a:t>
            </a:r>
            <a:r>
              <a:rPr lang="en-US" spc="4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parameters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Observation: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Steps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“oscillatory” directions show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large total</a:t>
            </a:r>
            <a:r>
              <a:rPr lang="en-US" spc="2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movement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667346" marR="91892" lvl="1" indent="-253266">
              <a:spcBef>
                <a:spcPts val="388"/>
              </a:spcBef>
              <a:buFont typeface="Arial"/>
              <a:buChar char="–"/>
              <a:tabLst>
                <a:tab pos="667346" algn="l"/>
                <a:tab pos="667906" algn="l"/>
              </a:tabLst>
            </a:pPr>
            <a:r>
              <a:rPr lang="en-US" spc="-4" dirty="0">
                <a:solidFill>
                  <a:prstClr val="black"/>
                </a:solidFill>
                <a:cs typeface="Calibri"/>
              </a:rPr>
              <a:t>In 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example,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total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motion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vertical direction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is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much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greater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than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horizontal</a:t>
            </a:r>
            <a:r>
              <a:rPr lang="en-US" spc="13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9" dirty="0">
                <a:solidFill>
                  <a:prstClr val="black"/>
                </a:solidFill>
                <a:cs typeface="Calibri"/>
              </a:rPr>
              <a:t>direction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pPr marL="31322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13" dirty="0">
                <a:solidFill>
                  <a:prstClr val="black"/>
                </a:solidFill>
                <a:cs typeface="Calibri"/>
              </a:rPr>
              <a:t>Improvement: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Dampen </a:t>
            </a:r>
            <a:r>
              <a:rPr lang="en-US" spc="-13" dirty="0">
                <a:solidFill>
                  <a:prstClr val="black"/>
                </a:solidFill>
                <a:cs typeface="Calibri"/>
              </a:rPr>
              <a:t>step size </a:t>
            </a:r>
            <a:r>
              <a:rPr lang="en-US" dirty="0">
                <a:solidFill>
                  <a:prstClr val="black"/>
                </a:solidFill>
                <a:cs typeface="Calibri"/>
              </a:rPr>
              <a:t>in </a:t>
            </a:r>
            <a:r>
              <a:rPr lang="en-US" spc="-4" dirty="0">
                <a:solidFill>
                  <a:prstClr val="black"/>
                </a:solidFill>
                <a:cs typeface="Calibri"/>
              </a:rPr>
              <a:t>directions </a:t>
            </a:r>
            <a:r>
              <a:rPr lang="en-US" dirty="0">
                <a:solidFill>
                  <a:prstClr val="black"/>
                </a:solidFill>
                <a:cs typeface="Calibri"/>
              </a:rPr>
              <a:t>with high</a:t>
            </a:r>
            <a:r>
              <a:rPr lang="en-US" spc="66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cs typeface="Calibri"/>
              </a:rPr>
              <a:t>motion</a:t>
            </a:r>
          </a:p>
          <a:p>
            <a:pPr marL="770421" lvl="1" indent="-302575">
              <a:spcBef>
                <a:spcPts val="415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lang="en-US" spc="-4" dirty="0" smtClean="0">
                <a:solidFill>
                  <a:prstClr val="black"/>
                </a:solidFill>
                <a:cs typeface="Calibri"/>
              </a:rPr>
              <a:t>Using second order term</a:t>
            </a:r>
            <a:endParaRPr lang="en-US" dirty="0">
              <a:solidFill>
                <a:prstClr val="black"/>
              </a:solidFill>
              <a:cs typeface="Calibri"/>
            </a:endParaRPr>
          </a:p>
          <a:p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219200" y="1676400"/>
            <a:ext cx="5638800" cy="2590800"/>
            <a:chOff x="2374877" y="1753913"/>
            <a:chExt cx="4692642" cy="1899976"/>
          </a:xfrm>
        </p:grpSpPr>
        <p:sp>
          <p:nvSpPr>
            <p:cNvPr id="6" name="object 6"/>
            <p:cNvSpPr/>
            <p:nvPr/>
          </p:nvSpPr>
          <p:spPr>
            <a:xfrm>
              <a:off x="2374877" y="1753913"/>
              <a:ext cx="4692642" cy="189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005428" y="2442843"/>
              <a:ext cx="490257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  <a:tabLst>
                  <a:tab pos="375977" algn="l"/>
                </a:tabLst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1	2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610543" y="2738703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3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46686" y="253837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4</a:t>
              </a:r>
              <a:endParaRPr sz="1588" dirty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82074" y="2793858"/>
              <a:ext cx="124946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b="1" dirty="0">
                  <a:solidFill>
                    <a:srgbClr val="BF0000"/>
                  </a:solidFill>
                  <a:cs typeface="Calibri"/>
                </a:rPr>
                <a:t>5</a:t>
              </a:r>
              <a:endParaRPr sz="1588">
                <a:solidFill>
                  <a:prstClr val="black"/>
                </a:solidFill>
                <a:cs typeface="Calibri"/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77282"/>
              </p:ext>
            </p:extLst>
          </p:nvPr>
        </p:nvGraphicFramePr>
        <p:xfrm>
          <a:off x="7391400" y="1828800"/>
          <a:ext cx="2819400" cy="2285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363"/>
                <a:gridCol w="1112921"/>
                <a:gridCol w="1187116"/>
              </a:tblGrid>
              <a:tr h="3804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component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component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7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-3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+2.5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2044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-2</a:t>
                      </a:r>
                    </a:p>
                  </a:txBody>
                  <a:tcPr marL="0" marR="0" marT="268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  <a:tr h="380478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1.5</a:t>
                      </a:r>
                    </a:p>
                  </a:txBody>
                  <a:tcPr marL="0" marR="0" marT="252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30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</p:spPr>
            <p:txBody>
              <a:bodyPr>
                <a:normAutofit/>
              </a:bodyPr>
              <a:lstStyle/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  <a:tab pos="2931615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Modified</a:t>
                </a:r>
                <a:r>
                  <a:rPr lang="en-US" spc="26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cs typeface="Calibri"/>
                  </a:rPr>
                  <a:t>rule: </a:t>
                </a:r>
                <a:r>
                  <a:rPr lang="en-US" spc="-49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want</a:t>
                </a:r>
                <a:r>
                  <a:rPr lang="en-US" spc="5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to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56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down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with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large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137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 of Loss w.r.t. w’s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L="667346" lvl="1" indent="-253266">
                  <a:spcBef>
                    <a:spcPts val="234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up updates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with small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mean squared</a:t>
                </a:r>
                <a:r>
                  <a:rPr lang="en-US" spc="8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derivatives</a:t>
                </a:r>
                <a:endParaRPr lang="en-US" sz="1800" spc="-13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31378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Notation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Updates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are </a:t>
                </a:r>
                <a:r>
                  <a:rPr lang="en-US" b="1" i="1" spc="-13" dirty="0">
                    <a:solidFill>
                      <a:srgbClr val="3333FF"/>
                    </a:solidFill>
                    <a:cs typeface="Calibri"/>
                  </a:rPr>
                  <a:t>by</a:t>
                </a:r>
                <a:r>
                  <a:rPr lang="en-US" b="1" i="1" spc="31" dirty="0">
                    <a:solidFill>
                      <a:srgbClr val="3333FF"/>
                    </a:solidFill>
                    <a:cs typeface="Calibri"/>
                  </a:rPr>
                  <a:t> </a:t>
                </a:r>
                <a:r>
                  <a:rPr lang="en-US" b="1" i="1" spc="-9" dirty="0" smtClean="0">
                    <a:solidFill>
                      <a:srgbClr val="3333FF"/>
                    </a:solidFill>
                    <a:cs typeface="Calibri"/>
                  </a:rPr>
                  <a:t>parameter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S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m</a:t>
                </a:r>
                <a:r>
                  <a:rPr lang="en-US" spc="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ri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22" dirty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t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31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f</a:t>
                </a:r>
                <a:r>
                  <a:rPr lang="en-US" spc="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loss</a:t>
                </a:r>
                <a:r>
                  <a:rPr lang="en-US" spc="9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2" dirty="0">
                    <a:solidFill>
                      <a:prstClr val="black"/>
                    </a:solidFill>
                    <a:cs typeface="Calibri"/>
                  </a:rPr>
                  <a:t>w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199" dirty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9" dirty="0">
                    <a:solidFill>
                      <a:prstClr val="black"/>
                    </a:solidFill>
                    <a:cs typeface="Calibri"/>
                  </a:rPr>
                  <a:t>.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 a</a:t>
                </a:r>
                <a:r>
                  <a:rPr lang="en-US" spc="-35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y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n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v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i</a:t>
                </a:r>
                <a:r>
                  <a:rPr lang="en-US" spc="4" dirty="0">
                    <a:solidFill>
                      <a:prstClr val="black"/>
                    </a:solidFill>
                    <a:cs typeface="Calibri"/>
                  </a:rPr>
                  <a:t>d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u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al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p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</a:t>
                </a:r>
                <a:r>
                  <a:rPr lang="en-US" spc="-44" dirty="0" smtClean="0">
                    <a:solidFill>
                      <a:prstClr val="black"/>
                    </a:solidFill>
                    <a:cs typeface="Calibri"/>
                  </a:rPr>
                  <a:t>r</a:t>
                </a:r>
                <a:r>
                  <a:rPr lang="en-US" spc="-4" dirty="0" smtClean="0">
                    <a:solidFill>
                      <a:prstClr val="black"/>
                    </a:solidFill>
                    <a:cs typeface="Calibri"/>
                  </a:rPr>
                  <a:t>am</a:t>
                </a:r>
                <a:r>
                  <a:rPr lang="en-US" spc="-22" dirty="0" smtClean="0">
                    <a:solidFill>
                      <a:prstClr val="black"/>
                    </a:solidFill>
                    <a:cs typeface="Calibri"/>
                  </a:rPr>
                  <a:t>e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ter </a:t>
                </a:r>
                <a:r>
                  <a:rPr lang="en-US" i="1" spc="-18" dirty="0" smtClean="0">
                    <a:solidFill>
                      <a:prstClr val="black"/>
                    </a:solidFill>
                    <a:cs typeface="Calibri"/>
                  </a:rPr>
                  <a:t>w </a:t>
                </a:r>
                <a:r>
                  <a:rPr lang="en-US" spc="-18" dirty="0" smtClean="0">
                    <a:solidFill>
                      <a:prstClr val="black"/>
                    </a:solidFill>
                    <a:cs typeface="Calibri"/>
                  </a:rPr>
                  <a:t>shown as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𝐿𝑜𝑠𝑠</m:t>
                        </m:r>
                      </m:num>
                      <m:den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IN" b="0" i="1" spc="-18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den>
                    </m:f>
                  </m:oMath>
                </a14:m>
                <a:endParaRPr lang="en-US" spc="-18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770981" lvl="1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IN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IN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IN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r>
                  <a:rPr lang="en-IN" spc="-4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IN" spc="-4" dirty="0" smtClean="0">
                    <a:solidFill>
                      <a:prstClr val="black"/>
                    </a:solidFill>
                    <a:cs typeface="Calibri"/>
                  </a:rPr>
                  <a:t>is</a:t>
                </a:r>
                <a:endParaRPr lang="en-US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short-hand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notation represents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derivative,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not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the 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second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z="1600" b="1" i="1" spc="-9" dirty="0">
                    <a:solidFill>
                      <a:srgbClr val="3333FF"/>
                    </a:solidFill>
                    <a:cs typeface="Calibri"/>
                  </a:rPr>
                  <a:t>mean </a:t>
                </a:r>
                <a:r>
                  <a:rPr lang="en-US" sz="1600" b="1" i="1" spc="-4" dirty="0">
                    <a:solidFill>
                      <a:srgbClr val="3333FF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is a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running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sz="1600" dirty="0">
                    <a:solidFill>
                      <a:prstClr val="black"/>
                    </a:solidFill>
                    <a:cs typeface="Calibri"/>
                  </a:rPr>
                  <a:t>of</a:t>
                </a:r>
                <a:r>
                  <a:rPr lang="en-US" sz="1600" spc="141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cs typeface="Calibri"/>
                  </a:rPr>
                  <a:t>the</a:t>
                </a:r>
                <a:r>
                  <a:rPr lang="en-US" sz="1600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22" dirty="0">
                    <a:solidFill>
                      <a:prstClr val="black"/>
                    </a:solidFill>
                    <a:cs typeface="Calibri"/>
                  </a:rPr>
                  <a:t>average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squared </a:t>
                </a:r>
                <a:r>
                  <a:rPr lang="en-US" sz="1600" spc="-13" dirty="0">
                    <a:solidFill>
                      <a:prstClr val="black"/>
                    </a:solidFill>
                    <a:cs typeface="Calibri"/>
                  </a:rPr>
                  <a:t>derivative. </a:t>
                </a:r>
              </a:p>
              <a:p>
                <a:pPr marL="1228181" lvl="2" indent="-303135">
                  <a:spcBef>
                    <a:spcPts val="375"/>
                  </a:spcBef>
                  <a:buFont typeface="Arial"/>
                  <a:buChar char="•"/>
                  <a:tabLst>
                    <a:tab pos="313781" algn="l"/>
                    <a:tab pos="314342" algn="l"/>
                  </a:tabLst>
                </a:pPr>
                <a:r>
                  <a:rPr lang="en-US" sz="1600" spc="-44" dirty="0" smtClean="0">
                    <a:solidFill>
                      <a:prstClr val="black"/>
                    </a:solidFill>
                    <a:cs typeface="Calibri"/>
                  </a:rPr>
                  <a:t>We </a:t>
                </a:r>
                <a:r>
                  <a:rPr lang="en-US" sz="1600" spc="-9" dirty="0">
                    <a:solidFill>
                      <a:prstClr val="black"/>
                    </a:solidFill>
                    <a:cs typeface="Calibri"/>
                  </a:rPr>
                  <a:t>will show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this</a:t>
                </a:r>
                <a:r>
                  <a:rPr lang="en-US" sz="1600" spc="172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1600" spc="-4" dirty="0">
                    <a:solidFill>
                      <a:prstClr val="black"/>
                    </a:solidFill>
                    <a:cs typeface="Calibri"/>
                  </a:rPr>
                  <a:t>as</a:t>
                </a:r>
                <a:endParaRPr lang="en-US" sz="1600" dirty="0">
                  <a:solidFill>
                    <a:prstClr val="black"/>
                  </a:solidFill>
                  <a:cs typeface="Calibri"/>
                </a:endParaRPr>
              </a:p>
              <a:p>
                <a:pPr marL="925046" lvl="2" indent="0">
                  <a:spcBef>
                    <a:spcPts val="375"/>
                  </a:spcBef>
                  <a:buNone/>
                  <a:tabLst>
                    <a:tab pos="313781" algn="l"/>
                    <a:tab pos="314342" algn="l"/>
                  </a:tabLst>
                </a:pPr>
                <a:endParaRPr lang="en-US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1" name="Text Placeholder 3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733799"/>
              </a:xfrm>
              <a:blipFill rotWithShape="0">
                <a:blip r:embed="rId3"/>
                <a:stretch>
                  <a:fillRect l="-300" t="-1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7498948" y="3093163"/>
            <a:ext cx="425852" cy="259637"/>
            <a:chOff x="4202402" y="4619331"/>
            <a:chExt cx="425852" cy="259637"/>
          </a:xfrm>
        </p:grpSpPr>
        <p:sp>
          <p:nvSpPr>
            <p:cNvPr id="6" name="object 6"/>
            <p:cNvSpPr/>
            <p:nvPr/>
          </p:nvSpPr>
          <p:spPr>
            <a:xfrm>
              <a:off x="4202402" y="4619331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300426" y="4649784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481093" y="4627398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191000" y="3288609"/>
            <a:ext cx="1553635" cy="368991"/>
            <a:chOff x="5775707" y="5073427"/>
            <a:chExt cx="1553635" cy="368991"/>
          </a:xfrm>
        </p:grpSpPr>
        <p:sp>
          <p:nvSpPr>
            <p:cNvPr id="10" name="object 10"/>
            <p:cNvSpPr/>
            <p:nvPr/>
          </p:nvSpPr>
          <p:spPr>
            <a:xfrm>
              <a:off x="5775707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54398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67992" y="5172006"/>
              <a:ext cx="623047" cy="228599"/>
            </a:xfrm>
            <a:custGeom>
              <a:avLst/>
              <a:gdLst/>
              <a:ahLst/>
              <a:cxnLst/>
              <a:rect l="l" t="t" r="r" b="b"/>
              <a:pathLst>
                <a:path w="706120" h="259079">
                  <a:moveTo>
                    <a:pt x="623316" y="259080"/>
                  </a:moveTo>
                  <a:lnTo>
                    <a:pt x="620268" y="248412"/>
                  </a:lnTo>
                  <a:lnTo>
                    <a:pt x="635150" y="241554"/>
                  </a:lnTo>
                  <a:lnTo>
                    <a:pt x="647890" y="232410"/>
                  </a:lnTo>
                  <a:lnTo>
                    <a:pt x="674393" y="190380"/>
                  </a:lnTo>
                  <a:lnTo>
                    <a:pt x="681870" y="150899"/>
                  </a:lnTo>
                  <a:lnTo>
                    <a:pt x="682752" y="128016"/>
                  </a:lnTo>
                  <a:lnTo>
                    <a:pt x="681870" y="106037"/>
                  </a:lnTo>
                  <a:lnTo>
                    <a:pt x="674393" y="67794"/>
                  </a:lnTo>
                  <a:lnTo>
                    <a:pt x="647890" y="26670"/>
                  </a:lnTo>
                  <a:lnTo>
                    <a:pt x="620268" y="10668"/>
                  </a:lnTo>
                  <a:lnTo>
                    <a:pt x="623316" y="0"/>
                  </a:lnTo>
                  <a:lnTo>
                    <a:pt x="658939" y="17145"/>
                  </a:lnTo>
                  <a:lnTo>
                    <a:pt x="684276" y="45720"/>
                  </a:lnTo>
                  <a:lnTo>
                    <a:pt x="700659" y="84201"/>
                  </a:lnTo>
                  <a:lnTo>
                    <a:pt x="705612" y="129540"/>
                  </a:lnTo>
                  <a:lnTo>
                    <a:pt x="704421" y="153566"/>
                  </a:lnTo>
                  <a:lnTo>
                    <a:pt x="694039" y="195333"/>
                  </a:lnTo>
                  <a:lnTo>
                    <a:pt x="672822" y="229076"/>
                  </a:lnTo>
                  <a:lnTo>
                    <a:pt x="642485" y="251936"/>
                  </a:lnTo>
                  <a:lnTo>
                    <a:pt x="623316" y="259080"/>
                  </a:lnTo>
                  <a:close/>
                </a:path>
                <a:path w="706120" h="259079">
                  <a:moveTo>
                    <a:pt x="82296" y="259080"/>
                  </a:moveTo>
                  <a:lnTo>
                    <a:pt x="46482" y="241935"/>
                  </a:lnTo>
                  <a:lnTo>
                    <a:pt x="19812" y="213360"/>
                  </a:lnTo>
                  <a:lnTo>
                    <a:pt x="4762" y="175450"/>
                  </a:lnTo>
                  <a:lnTo>
                    <a:pt x="0" y="129540"/>
                  </a:lnTo>
                  <a:lnTo>
                    <a:pt x="1190" y="106156"/>
                  </a:lnTo>
                  <a:lnTo>
                    <a:pt x="11572" y="63960"/>
                  </a:lnTo>
                  <a:lnTo>
                    <a:pt x="32789" y="30003"/>
                  </a:lnTo>
                  <a:lnTo>
                    <a:pt x="82296" y="0"/>
                  </a:lnTo>
                  <a:lnTo>
                    <a:pt x="85344" y="10668"/>
                  </a:lnTo>
                  <a:lnTo>
                    <a:pt x="70461" y="17526"/>
                  </a:lnTo>
                  <a:lnTo>
                    <a:pt x="57721" y="26670"/>
                  </a:lnTo>
                  <a:lnTo>
                    <a:pt x="31218" y="67794"/>
                  </a:lnTo>
                  <a:lnTo>
                    <a:pt x="23736" y="106156"/>
                  </a:lnTo>
                  <a:lnTo>
                    <a:pt x="22860" y="128016"/>
                  </a:lnTo>
                  <a:lnTo>
                    <a:pt x="23741" y="150899"/>
                  </a:lnTo>
                  <a:lnTo>
                    <a:pt x="31218" y="190380"/>
                  </a:lnTo>
                  <a:lnTo>
                    <a:pt x="57721" y="232410"/>
                  </a:lnTo>
                  <a:lnTo>
                    <a:pt x="85344" y="248412"/>
                  </a:lnTo>
                  <a:lnTo>
                    <a:pt x="82296" y="2590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60524" y="5182763"/>
              <a:ext cx="109834" cy="173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873669" y="5213234"/>
              <a:ext cx="1055034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895958" algn="l"/>
                </a:tabLst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	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39215" y="5190830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900592" y="5073427"/>
              <a:ext cx="1428750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  <a:tabLst>
                  <a:tab pos="410717" algn="l"/>
                  <a:tab pos="603469" algn="l"/>
                  <a:tab pos="1312839" algn="l"/>
                </a:tabLst>
              </a:pP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	</a:t>
              </a:r>
              <a:r>
                <a:rPr sz="1412" u="dbl" dirty="0" smtClean="0">
                  <a:solidFill>
                    <a:srgbClr val="BF0000"/>
                  </a:solidFill>
                  <a:uFill>
                    <a:solidFill>
                      <a:srgbClr val="BF0000"/>
                    </a:solidFill>
                  </a:uFill>
                  <a:latin typeface="Times New Roman"/>
                  <a:cs typeface="Times New Roman"/>
                </a:rPr>
                <a:t> 	</a:t>
              </a:r>
              <a:r>
                <a:rPr sz="1412" dirty="0">
                  <a:solidFill>
                    <a:srgbClr val="BF0000"/>
                  </a:solidFill>
                  <a:latin typeface="Times New Roman"/>
                  <a:cs typeface="Times New Roman"/>
                </a:rPr>
                <a:t>	</a:t>
              </a:r>
              <a:r>
                <a:rPr sz="1412" spc="35" dirty="0">
                  <a:solidFill>
                    <a:srgbClr val="BF0000"/>
                  </a:solidFill>
                  <a:latin typeface="Cambria"/>
                  <a:cs typeface="Cambria"/>
                </a:rPr>
                <a:t>2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11747" y="4191000"/>
            <a:ext cx="765053" cy="271813"/>
            <a:chOff x="8080870" y="6509987"/>
            <a:chExt cx="765053" cy="271813"/>
          </a:xfrm>
        </p:grpSpPr>
        <p:sp>
          <p:nvSpPr>
            <p:cNvPr id="19" name="object 19"/>
            <p:cNvSpPr/>
            <p:nvPr/>
          </p:nvSpPr>
          <p:spPr>
            <a:xfrm>
              <a:off x="8080870" y="6530157"/>
              <a:ext cx="142034" cy="164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9213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835838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9213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266355" y="6509987"/>
              <a:ext cx="53788" cy="8965"/>
            </a:xfrm>
            <a:custGeom>
              <a:avLst/>
              <a:gdLst/>
              <a:ahLst/>
              <a:cxnLst/>
              <a:rect l="l" t="t" r="r" b="b"/>
              <a:pathLst>
                <a:path w="60959" h="10160">
                  <a:moveTo>
                    <a:pt x="0" y="0"/>
                  </a:moveTo>
                  <a:lnTo>
                    <a:pt x="60960" y="0"/>
                  </a:lnTo>
                  <a:lnTo>
                    <a:pt x="60960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276441" y="6518951"/>
              <a:ext cx="0" cy="211790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40029"/>
                  </a:lnTo>
                </a:path>
              </a:pathLst>
            </a:custGeom>
            <a:ln w="22860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66355" y="6730742"/>
              <a:ext cx="53788" cy="7844"/>
            </a:xfrm>
            <a:custGeom>
              <a:avLst/>
              <a:gdLst/>
              <a:ahLst/>
              <a:cxnLst/>
              <a:rect l="l" t="t" r="r" b="b"/>
              <a:pathLst>
                <a:path w="60959" h="8889">
                  <a:moveTo>
                    <a:pt x="0" y="0"/>
                  </a:moveTo>
                  <a:lnTo>
                    <a:pt x="60960" y="0"/>
                  </a:lnTo>
                  <a:lnTo>
                    <a:pt x="60960" y="8890"/>
                  </a:lnTo>
                  <a:lnTo>
                    <a:pt x="0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337372" y="6522089"/>
              <a:ext cx="109834" cy="173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435404" y="6552616"/>
              <a:ext cx="170329" cy="2291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12" spc="66" dirty="0">
                  <a:solidFill>
                    <a:srgbClr val="BF0000"/>
                  </a:solidFill>
                  <a:latin typeface="Cambria"/>
                  <a:cs typeface="Cambria"/>
                </a:rPr>
                <a:t>w</a:t>
              </a:r>
              <a:endParaRPr sz="1412" dirty="0">
                <a:solidFill>
                  <a:prstClr val="black"/>
                </a:solidFill>
                <a:latin typeface="Cambria"/>
                <a:cs typeface="Cambria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616063" y="6530157"/>
              <a:ext cx="147161" cy="1640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 Placeholder 6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This is a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variant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</a:t>
            </a:r>
            <a:r>
              <a:rPr lang="en-US" i="1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basic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mini-batch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SGD</a:t>
            </a:r>
            <a:r>
              <a:rPr lang="en-US" spc="4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 </a:t>
            </a:r>
            <a:r>
              <a:rPr lang="en-US" spc="-4" dirty="0" smtClean="0">
                <a:solidFill>
                  <a:schemeClr val="accent5">
                    <a:lumMod val="50000"/>
                  </a:schemeClr>
                </a:solidFill>
                <a:cs typeface="Calibri"/>
              </a:rPr>
              <a:t>algorithm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Example: Information gain</a:t>
            </a:r>
            <a:endParaRPr/>
          </a:p>
        </p:txBody>
      </p:sp>
      <p:sp>
        <p:nvSpPr>
          <p:cNvPr id="722" name="Google Shape;722;p14"/>
          <p:cNvSpPr txBox="1">
            <a:spLocks noGrp="1"/>
          </p:cNvSpPr>
          <p:nvPr>
            <p:ph type="body" sz="quarter" idx="13"/>
          </p:nvPr>
        </p:nvSpPr>
        <p:spPr>
          <a:xfrm>
            <a:off x="609600" y="1600200"/>
            <a:ext cx="8839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342900">
              <a:lnSpc>
                <a:spcPct val="110000"/>
              </a:lnSpc>
              <a:spcBef>
                <a:spcPts val="0"/>
              </a:spcBef>
              <a:buSzPts val="2960"/>
            </a:pPr>
            <a:r>
              <a:rPr lang="en-US" sz="2300" dirty="0"/>
              <a:t>Let</a:t>
            </a:r>
            <a:endParaRPr sz="2300" dirty="0"/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Values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{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}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[9+, 5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|S| = 14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[6+, 2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</a:t>
            </a: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= [3+, 3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−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]</a:t>
            </a:r>
          </a:p>
          <a:p>
            <a:pPr marL="742950" lvl="1" indent="-285750">
              <a:lnSpc>
                <a:spcPct val="110000"/>
              </a:lnSpc>
              <a:spcBef>
                <a:spcPts val="444"/>
              </a:spcBef>
              <a:buSzPts val="2220"/>
            </a:pP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100" i="1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444"/>
              </a:spcBef>
              <a:buSzPts val="2220"/>
              <a:buNone/>
            </a:pPr>
            <a:endParaRPr sz="2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3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Information gain due to knowing</a:t>
            </a:r>
            <a:r>
              <a:rPr lang="en-US" sz="23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3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3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:</a:t>
            </a:r>
            <a:endParaRPr lang="en-US" sz="23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00100" lvl="1">
              <a:lnSpc>
                <a:spcPct val="110000"/>
              </a:lnSpc>
              <a:spcBef>
                <a:spcPts val="1480"/>
              </a:spcBef>
              <a:buSzPts val="2960"/>
            </a:pP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8/14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Weak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sz="21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− 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6/14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Entropy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sz="21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sz="2100" i="1" baseline="-25000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Strong</a:t>
            </a: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0.94 − 8/14 × 0.811 − 6/14 × 1.00  </a:t>
            </a:r>
            <a:endParaRPr lang="en-US" sz="2100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571500" lvl="1" indent="0">
              <a:lnSpc>
                <a:spcPct val="110000"/>
              </a:lnSpc>
              <a:spcBef>
                <a:spcPts val="1480"/>
              </a:spcBef>
              <a:buSzPts val="2960"/>
              <a:buNone/>
            </a:pP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</a:t>
            </a:r>
            <a:r>
              <a:rPr lang="en-US" sz="2100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     = </a:t>
            </a:r>
            <a:r>
              <a:rPr lang="en-US" sz="21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 </a:t>
            </a:r>
            <a:endParaRPr sz="21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7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143000"/>
            <a:ext cx="5702300" cy="3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10591800" y="46482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4" dirty="0"/>
              <a:t>RMS</a:t>
            </a:r>
            <a:r>
              <a:rPr sz="3883" spc="-106" dirty="0"/>
              <a:t> </a:t>
            </a:r>
            <a:r>
              <a:rPr sz="3883" spc="-18" dirty="0"/>
              <a:t>Prop</a:t>
            </a:r>
            <a:endParaRPr sz="388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Placeholder 64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</p:spPr>
            <p:txBody>
              <a:bodyPr>
                <a:normAutofit fontScale="92500" lnSpcReduction="10000"/>
              </a:bodyPr>
              <a:lstStyle/>
              <a:p>
                <a:pPr marR="418001">
                  <a:spcBef>
                    <a:spcPts val="490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 smtClean="0">
                    <a:solidFill>
                      <a:prstClr val="black"/>
                    </a:solidFill>
                    <a:cs typeface="Calibri"/>
                  </a:rPr>
                  <a:t>Maintain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a running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estimate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mean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squared value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derivatives </a:t>
                </a:r>
                <a:r>
                  <a:rPr lang="en-US" spc="-18" dirty="0">
                    <a:solidFill>
                      <a:prstClr val="black"/>
                    </a:solidFill>
                    <a:cs typeface="Calibri"/>
                  </a:rPr>
                  <a:t>for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each</a:t>
                </a:r>
                <a:r>
                  <a:rPr lang="en-US" spc="35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</a:t>
                </a:r>
                <a:endParaRPr lang="en-US" dirty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Scale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update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spc="-13" dirty="0">
                    <a:solidFill>
                      <a:prstClr val="black"/>
                    </a:solidFill>
                    <a:cs typeface="Calibri"/>
                  </a:rPr>
                  <a:t>parameter </a:t>
                </a:r>
                <a:r>
                  <a:rPr lang="en-US" spc="-9" dirty="0">
                    <a:solidFill>
                      <a:prstClr val="black"/>
                    </a:solidFill>
                    <a:cs typeface="Calibri"/>
                  </a:rPr>
                  <a:t>by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9" dirty="0">
                    <a:solidFill>
                      <a:prstClr val="black"/>
                    </a:solidFill>
                    <a:cs typeface="Calibri"/>
                  </a:rPr>
                  <a:t>inverse </a:t>
                </a:r>
                <a:r>
                  <a:rPr lang="en-US" dirty="0">
                    <a:solidFill>
                      <a:prstClr val="black"/>
                    </a:solidFill>
                    <a:cs typeface="Calibri"/>
                  </a:rPr>
                  <a:t>of </a:t>
                </a:r>
                <a:r>
                  <a:rPr lang="en-US" spc="-4" dirty="0">
                    <a:solidFill>
                      <a:prstClr val="black"/>
                    </a:solidFill>
                    <a:cs typeface="Calibri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cs typeface="Calibri"/>
                  </a:rPr>
                  <a:t>root mean </a:t>
                </a:r>
                <a:r>
                  <a:rPr lang="en-US" i="1" spc="-4" dirty="0" smtClean="0">
                    <a:solidFill>
                      <a:prstClr val="black"/>
                    </a:solidFill>
                    <a:cs typeface="Calibri"/>
                  </a:rPr>
                  <a:t>squared</a:t>
                </a:r>
                <a:r>
                  <a:rPr lang="en-US" i="1" spc="-26" dirty="0" smtClean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pc="-13" dirty="0" smtClean="0">
                    <a:solidFill>
                      <a:prstClr val="black"/>
                    </a:solidFill>
                    <a:cs typeface="Calibri"/>
                  </a:rPr>
                  <a:t>derivative</a:t>
                </a:r>
                <a:endParaRPr lang="en-IN" dirty="0" smtClean="0"/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IN" dirty="0" smtClean="0">
                    <a:solidFill>
                      <a:prstClr val="black"/>
                    </a:solidFill>
                    <a:cs typeface="Calibri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=0.001, 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IN" sz="2141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endParaRPr lang="en-US" sz="2141" dirty="0" smtClean="0">
                  <a:solidFill>
                    <a:prstClr val="black"/>
                  </a:solidFill>
                  <a:cs typeface="Calibri"/>
                </a:endParaRPr>
              </a:p>
              <a:p>
                <a:pPr marR="4483">
                  <a:spcBef>
                    <a:spcPts val="463"/>
                  </a:spcBef>
                  <a:tabLst>
                    <a:tab pos="667346" algn="l"/>
                    <a:tab pos="667906" algn="l"/>
                  </a:tabLst>
                </a:pPr>
                <a:r>
                  <a:rPr lang="en-US" sz="1900" dirty="0">
                    <a:solidFill>
                      <a:prstClr val="black"/>
                    </a:solidFill>
                    <a:cs typeface="Calibri"/>
                  </a:rPr>
                  <a:t>k</a:t>
                </a:r>
                <a:r>
                  <a:rPr lang="en-US" sz="1900" dirty="0" smtClean="0">
                    <a:solidFill>
                      <a:prstClr val="black"/>
                    </a:solidFill>
                    <a:cs typeface="Calibri"/>
                  </a:rPr>
                  <a:t> denotes the iteration number.</a:t>
                </a:r>
                <a:endParaRPr lang="en-US" sz="1900" dirty="0">
                  <a:solidFill>
                    <a:prstClr val="black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5" name="Text Placeholder 6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1219199"/>
              </a:xfrm>
              <a:blipFill rotWithShape="0">
                <a:blip r:embed="rId3"/>
                <a:stretch>
                  <a:fillRect l="-420" t="-6000" b="-3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352800"/>
            <a:ext cx="6324600" cy="1645180"/>
          </a:xfrm>
          <a:prstGeom prst="rect">
            <a:avLst/>
          </a:prstGeom>
        </p:spPr>
      </p:pic>
      <p:sp>
        <p:nvSpPr>
          <p:cNvPr id="69" name="Text Placeholder 6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9" dirty="0" smtClean="0">
                <a:solidFill>
                  <a:prstClr val="black"/>
                </a:solidFill>
                <a:cs typeface="Calibri"/>
              </a:rPr>
              <a:t>Procedure</a:t>
            </a:r>
            <a:endParaRPr lang="en-US" dirty="0">
              <a:solidFill>
                <a:prstClr val="black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2" dirty="0"/>
              <a:t>ADAM: </a:t>
            </a:r>
            <a:r>
              <a:rPr sz="3883" spc="-9" dirty="0"/>
              <a:t>RMSprop with</a:t>
            </a:r>
            <a:r>
              <a:rPr sz="3883" spc="-4" dirty="0"/>
              <a:t> momentum</a:t>
            </a:r>
            <a:endParaRPr sz="3883"/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RMS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prop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only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considers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a </a:t>
            </a:r>
            <a:r>
              <a:rPr lang="en-US" spc="-4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second-moment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normalized </a:t>
            </a:r>
            <a:r>
              <a:rPr lang="en-US" spc="-13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version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the  </a:t>
            </a:r>
            <a:r>
              <a:rPr lang="en-US" spc="-9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current gradient</a:t>
            </a:r>
            <a:endParaRPr lang="en-US" dirty="0">
              <a:solidFill>
                <a:schemeClr val="accent5">
                  <a:lumMod val="50000"/>
                </a:schemeClr>
              </a:solidFill>
              <a:cs typeface="Calibri"/>
            </a:endParaRP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31322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ADAM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utilizes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smoothed </a:t>
                </a:r>
                <a:r>
                  <a:rPr lang="en-US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version </a:t>
                </a:r>
                <a:r>
                  <a:rPr lang="en-US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momentum-augmented</a:t>
                </a:r>
                <a:r>
                  <a:rPr lang="en-US" i="1" spc="35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gradient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770421" lvl="1" indent="-302575">
                  <a:spcBef>
                    <a:spcPts val="42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Considers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both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first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second</a:t>
                </a:r>
                <a:r>
                  <a:rPr lang="en-US" sz="1600" spc="57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moments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13221" indent="-302575">
                  <a:spcBef>
                    <a:spcPts val="4"/>
                  </a:spcBef>
                  <a:buFont typeface="Arial"/>
                  <a:buChar char="•"/>
                  <a:tabLst>
                    <a:tab pos="313221" algn="l"/>
                    <a:tab pos="313781" algn="l"/>
                  </a:tabLst>
                </a:pPr>
                <a:r>
                  <a:rPr lang="en-US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Procedure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87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 </a:t>
                </a:r>
                <a:r>
                  <a:rPr lang="en-US" sz="1600" spc="-13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</a:t>
                </a:r>
                <a:r>
                  <a:rPr lang="en-US" sz="1600" spc="15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marR="10646" lvl="1" indent="-253266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Maintain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running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estimate 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value of derivatives </a:t>
                </a:r>
                <a:r>
                  <a:rPr lang="en-US" sz="1600" spc="-18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each 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</a:t>
                </a:r>
                <a:endParaRPr lang="en-US" sz="16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Scale update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parameter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by the </a:t>
                </a:r>
                <a:r>
                  <a:rPr lang="en-US" sz="1600" i="1" spc="-9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inverse 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of </a:t>
                </a:r>
                <a:r>
                  <a:rPr lang="en-US" sz="1600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1600" i="1" spc="-4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root </a:t>
                </a:r>
                <a:r>
                  <a:rPr lang="en-US" sz="1600" i="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mean</a:t>
                </a:r>
                <a:r>
                  <a:rPr lang="en-US" sz="1600" i="1" spc="101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i="1" spc="-4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squared</a:t>
                </a: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600" spc="-9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derivative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sz="1600" dirty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Typical parameters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𝜂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=0.001 , 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𝛿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 ,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=0.9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cs typeface="Calibri"/>
                  </a:rPr>
                  <a:t>99</a:t>
                </a:r>
              </a:p>
              <a:p>
                <a:pPr marL="667346" lvl="1" indent="-253827">
                  <a:spcBef>
                    <a:spcPts val="379"/>
                  </a:spcBef>
                  <a:buFont typeface="Arial"/>
                  <a:buChar char="–"/>
                  <a:tabLst>
                    <a:tab pos="667346" algn="l"/>
                    <a:tab pos="667906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 initial iterations, smoother trajectory is ensured than in later iterations.</a:t>
                </a:r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10058400" cy="2474093"/>
              </a:xfrm>
              <a:prstGeom prst="rect">
                <a:avLst/>
              </a:prstGeom>
              <a:blipFill rotWithShape="0">
                <a:blip r:embed="rId3"/>
                <a:stretch>
                  <a:fillRect l="-1152" t="-296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67200"/>
            <a:ext cx="3929063" cy="2072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25582" y="1174315"/>
            <a:ext cx="8475200" cy="3568602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389201" indent="-362360">
              <a:spcBef>
                <a:spcPts val="856"/>
              </a:spcBef>
              <a:buFont typeface="Arial" panose="020B0604020202020204" pitchFamily="34" charset="0"/>
              <a:buChar char="•"/>
            </a:pPr>
            <a:r>
              <a:rPr sz="2536" spc="106" dirty="0">
                <a:solidFill>
                  <a:prstClr val="black"/>
                </a:solidFill>
                <a:latin typeface="Trebuchet MS"/>
                <a:cs typeface="Trebuchet MS"/>
              </a:rPr>
              <a:t>Suppose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we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want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detect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from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image.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will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have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vertical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horizontal</a:t>
            </a:r>
            <a:r>
              <a:rPr sz="2536" spc="-3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edges.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Convolve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image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with </a:t>
            </a: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kernel or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extract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both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vertical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edges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horizontal</a:t>
            </a:r>
            <a:r>
              <a:rPr sz="2536" spc="-2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edges.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106"/>
              </a:spcBef>
            </a:pPr>
            <a:endParaRPr sz="264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88294"/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66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680275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728589">
              <a:spcBef>
                <a:spcPts val="645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0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 dirty="0">
              <a:solidFill>
                <a:prstClr val="black"/>
              </a:solidFill>
              <a:latin typeface="LM Roman 12"/>
              <a:cs typeface="LM Roman 1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</a:t>
            </a:r>
            <a:r>
              <a:rPr sz="3593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9964" y="181896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07879" y="2341167"/>
          <a:ext cx="3059928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509988"/>
                <a:gridCol w="509988"/>
                <a:gridCol w="509988"/>
                <a:gridCol w="509988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140952" y="356516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93663"/>
              </p:ext>
            </p:extLst>
          </p:nvPr>
        </p:nvGraphicFramePr>
        <p:xfrm>
          <a:off x="5381829" y="3229649"/>
          <a:ext cx="2070821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123"/>
                <a:gridCol w="644196"/>
                <a:gridCol w="873502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525899" y="356516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8603" y="2411273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829341" y="2933505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74049" y="1829328"/>
          <a:ext cx="3333705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907"/>
                <a:gridCol w="599907"/>
                <a:gridCol w="599907"/>
                <a:gridCol w="511328"/>
                <a:gridCol w="511328"/>
                <a:gridCol w="511328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74756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66020"/>
              </p:ext>
            </p:extLst>
          </p:nvPr>
        </p:nvGraphicFramePr>
        <p:xfrm>
          <a:off x="5515633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714575"/>
                <a:gridCol w="846257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59703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2409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963147" y="2421666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9464" y="1829328"/>
          <a:ext cx="3414234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09988"/>
                <a:gridCol w="509988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19368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60243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04287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6992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07757" y="2421666"/>
          <a:ext cx="3094822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641"/>
                <a:gridCol w="712641"/>
                <a:gridCol w="712641"/>
                <a:gridCol w="956899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9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462613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-11" dirty="0"/>
              <a:t>Convolution</a:t>
            </a:r>
            <a:r>
              <a:rPr spc="-180" dirty="0"/>
              <a:t> </a:t>
            </a:r>
            <a:r>
              <a:rPr spc="-11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9964" y="130712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40244" y="1829328"/>
          <a:ext cx="3591386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98563"/>
                <a:gridCol w="598565"/>
              </a:tblGrid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08562" y="3053320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49464" y="2717807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93509" y="3053320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6213" y="1899432"/>
            <a:ext cx="533743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50028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96951" y="2421666"/>
          <a:ext cx="3097505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850"/>
                <a:gridCol w="707273"/>
                <a:gridCol w="618694"/>
                <a:gridCol w="97568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5" dirty="0">
                          <a:latin typeface="Trebuchet MS"/>
                          <a:cs typeface="Trebuchet MS"/>
                        </a:rPr>
                        <a:t>-10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5" dirty="0">
                          <a:latin typeface="Trebuchet MS"/>
                          <a:cs typeface="Trebuchet MS"/>
                        </a:rPr>
                        <a:t>-16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7865" y="5560617"/>
            <a:ext cx="10497706" cy="967184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26841">
              <a:spcBef>
                <a:spcPts val="856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value</a:t>
            </a:r>
            <a:r>
              <a:rPr sz="2536" i="1" spc="-14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2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9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2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21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881742">
              <a:spcBef>
                <a:spcPts val="634"/>
              </a:spcBef>
            </a:pP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42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16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5" y="202589"/>
            <a:ext cx="4658340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85" dirty="0">
                <a:solidFill>
                  <a:srgbClr val="FFFFFF"/>
                </a:solidFill>
                <a:latin typeface="Trebuchet MS"/>
                <a:cs typeface="Trebuchet MS"/>
              </a:rPr>
              <a:t>Vertical </a:t>
            </a:r>
            <a:r>
              <a:rPr sz="3593" spc="201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3593" spc="-2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42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7882" y="1392209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88162" y="1914441"/>
          <a:ext cx="3595414" cy="3553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509988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756508" y="3138408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04092"/>
              </p:ext>
            </p:extLst>
          </p:nvPr>
        </p:nvGraphicFramePr>
        <p:xfrm>
          <a:off x="5997385" y="2802921"/>
          <a:ext cx="2070820" cy="177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715970"/>
                <a:gridCol w="844862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41427" y="3138408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4134" y="1984519"/>
            <a:ext cx="4499975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642541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44898" y="2506753"/>
          <a:ext cx="2396944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688484"/>
                <a:gridCol w="688484"/>
                <a:gridCol w="509988"/>
              </a:tblGrid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472352" y="5724831"/>
            <a:ext cx="675063" cy="797192"/>
            <a:chOff x="1641525" y="2708693"/>
            <a:chExt cx="319405" cy="377190"/>
          </a:xfrm>
        </p:grpSpPr>
        <p:sp>
          <p:nvSpPr>
            <p:cNvPr id="11" name="object 11"/>
            <p:cNvSpPr/>
            <p:nvPr/>
          </p:nvSpPr>
          <p:spPr>
            <a:xfrm>
              <a:off x="1641525" y="2711221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5">
                  <a:moveTo>
                    <a:pt x="0" y="0"/>
                  </a:moveTo>
                  <a:lnTo>
                    <a:pt x="31884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44065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00948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03488" y="2713748"/>
              <a:ext cx="152400" cy="183515"/>
            </a:xfrm>
            <a:custGeom>
              <a:avLst/>
              <a:gdLst/>
              <a:ahLst/>
              <a:cxnLst/>
              <a:rect l="l" t="t" r="r" b="b"/>
              <a:pathLst>
                <a:path w="152400" h="183514">
                  <a:moveTo>
                    <a:pt x="151828" y="0"/>
                  </a:moveTo>
                  <a:lnTo>
                    <a:pt x="0" y="0"/>
                  </a:lnTo>
                  <a:lnTo>
                    <a:pt x="0" y="183464"/>
                  </a:lnTo>
                  <a:lnTo>
                    <a:pt x="151828" y="183464"/>
                  </a:lnTo>
                  <a:lnTo>
                    <a:pt x="15182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57844" y="271374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4065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800948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803488" y="2897212"/>
              <a:ext cx="152400" cy="183515"/>
            </a:xfrm>
            <a:custGeom>
              <a:avLst/>
              <a:gdLst/>
              <a:ahLst/>
              <a:cxnLst/>
              <a:rect l="l" t="t" r="r" b="b"/>
              <a:pathLst>
                <a:path w="152400" h="183514">
                  <a:moveTo>
                    <a:pt x="151828" y="0"/>
                  </a:moveTo>
                  <a:lnTo>
                    <a:pt x="0" y="0"/>
                  </a:lnTo>
                  <a:lnTo>
                    <a:pt x="0" y="183464"/>
                  </a:lnTo>
                  <a:lnTo>
                    <a:pt x="151828" y="183464"/>
                  </a:lnTo>
                  <a:lnTo>
                    <a:pt x="15182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57844" y="289721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41525" y="3083204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5">
                  <a:moveTo>
                    <a:pt x="0" y="0"/>
                  </a:moveTo>
                  <a:lnTo>
                    <a:pt x="318846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607248" y="5724832"/>
          <a:ext cx="994474" cy="786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92"/>
                <a:gridCol w="331492"/>
                <a:gridCol w="331490"/>
              </a:tblGrid>
              <a:tr h="786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312844" y="5724832"/>
          <a:ext cx="994474" cy="786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92"/>
                <a:gridCol w="331492"/>
                <a:gridCol w="331490"/>
              </a:tblGrid>
              <a:tr h="786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5216643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32" dirty="0">
                <a:solidFill>
                  <a:srgbClr val="FFFFFF"/>
                </a:solidFill>
                <a:latin typeface="Trebuchet MS"/>
                <a:cs typeface="Trebuchet MS"/>
              </a:rPr>
              <a:t>Horizontal </a:t>
            </a:r>
            <a:r>
              <a:rPr sz="3593" spc="201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3593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-42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467" y="1280092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138" y="1802324"/>
          <a:ext cx="4130902" cy="355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688484"/>
                <a:gridCol w="688484"/>
                <a:gridCol w="688484"/>
              </a:tblGrid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10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845702" y="3026291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86603" y="2690805"/>
          <a:ext cx="2072162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617354"/>
                <a:gridCol w="837454"/>
              </a:tblGrid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230649" y="3026291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3352" y="1872429"/>
            <a:ext cx="467847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53683">
              <a:spcBef>
                <a:spcPts val="201"/>
              </a:spcBef>
              <a:tabLst>
                <a:tab pos="2821036" algn="l"/>
              </a:tabLst>
            </a:pPr>
            <a:r>
              <a:rPr sz="3804" spc="-32" baseline="-50925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3804" spc="-378" baseline="-5092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804" i="1" spc="-15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3804" i="1" spc="-412" baseline="-5092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3804" spc="110" baseline="-50925" dirty="0">
                <a:solidFill>
                  <a:prstClr val="black"/>
                </a:solidFill>
                <a:latin typeface="Trebuchet MS"/>
                <a:cs typeface="Trebuchet MS"/>
              </a:rPr>
              <a:t>3	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534094" y="2394662"/>
          <a:ext cx="2753934" cy="236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484"/>
                <a:gridCol w="688484"/>
                <a:gridCol w="688482"/>
                <a:gridCol w="688484"/>
              </a:tblGrid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338656" y="5500625"/>
            <a:ext cx="4430187" cy="1195788"/>
            <a:chOff x="1578267" y="2602610"/>
            <a:chExt cx="2096135" cy="565785"/>
          </a:xfrm>
        </p:grpSpPr>
        <p:sp>
          <p:nvSpPr>
            <p:cNvPr id="11" name="object 11"/>
            <p:cNvSpPr/>
            <p:nvPr/>
          </p:nvSpPr>
          <p:spPr>
            <a:xfrm>
              <a:off x="1578267" y="2699410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8267" y="2701937"/>
              <a:ext cx="465607" cy="3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78267" y="3071393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299" y="2605138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0826" y="260767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79" y="2607678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08299" y="2793669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208299" y="2796197"/>
              <a:ext cx="465607" cy="3669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208299" y="3165652"/>
              <a:ext cx="466090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62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467934" y="5505992"/>
          <a:ext cx="973004" cy="1173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3004"/>
              </a:tblGrid>
              <a:tr h="393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333333"/>
                    </a:solidFill>
                  </a:tcPr>
                </a:tc>
              </a:tr>
              <a:tr h="387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93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3" y="202589"/>
            <a:ext cx="52287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63" dirty="0">
                <a:solidFill>
                  <a:srgbClr val="FFFFFF"/>
                </a:solidFill>
                <a:latin typeface="Trebuchet MS"/>
                <a:cs typeface="Trebuchet MS"/>
              </a:rPr>
              <a:t>Padding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0418" y="1549710"/>
            <a:ext cx="4035618" cy="375383"/>
          </a:xfrm>
          <a:prstGeom prst="rect">
            <a:avLst/>
          </a:prstGeom>
        </p:spPr>
        <p:txBody>
          <a:bodyPr vert="horz" wrap="square" lIns="0" tIns="33552" rIns="0" bIns="0" rtlCol="0">
            <a:spAutoFit/>
          </a:bodyPr>
          <a:lstStyle/>
          <a:p>
            <a:pPr marL="26841">
              <a:spcBef>
                <a:spcPts val="264"/>
              </a:spcBef>
            </a:pPr>
            <a:r>
              <a:rPr sz="2219" spc="-21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219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74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219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-85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19" spc="-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32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r>
              <a:rPr sz="2219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spc="95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2219" spc="-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19" i="1" spc="32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219" i="1" spc="-254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219" spc="95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endParaRPr sz="2219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5885" y="2022402"/>
          <a:ext cx="4316104" cy="4264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514"/>
                <a:gridCol w="539514"/>
                <a:gridCol w="539514"/>
                <a:gridCol w="539514"/>
                <a:gridCol w="539512"/>
                <a:gridCol w="539512"/>
                <a:gridCol w="539512"/>
                <a:gridCol w="539512"/>
              </a:tblGrid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9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104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7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1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6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8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4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5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2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3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9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33078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0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85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82455" y="2764560"/>
            <a:ext cx="2190263" cy="128070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01280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>
              <a:spcBef>
                <a:spcPts val="3709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23331" y="3286793"/>
          <a:ext cx="2070820" cy="177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88"/>
                <a:gridCol w="509988"/>
                <a:gridCol w="1050844"/>
              </a:tblGrid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/>
              <a:t>Which attribute is the best classifier?</a:t>
            </a:r>
            <a:endParaRPr/>
          </a:p>
        </p:txBody>
      </p:sp>
      <p:pic>
        <p:nvPicPr>
          <p:cNvPr id="737" name="Google Shape;737;p16"/>
          <p:cNvPicPr preferRelativeResize="0">
            <a:picLocks noGrp="1"/>
          </p:cNvPicPr>
          <p:nvPr>
            <p:ph type="dgm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48000"/>
            <a:ext cx="5867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2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400" y="1066800"/>
            <a:ext cx="5702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73127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63" dirty="0"/>
              <a:t>Padding</a:t>
            </a:r>
          </a:p>
        </p:txBody>
      </p:sp>
      <p:sp>
        <p:nvSpPr>
          <p:cNvPr id="3" name="object 3"/>
          <p:cNvSpPr/>
          <p:nvPr/>
        </p:nvSpPr>
        <p:spPr>
          <a:xfrm>
            <a:off x="1818111" y="1790085"/>
            <a:ext cx="177904" cy="177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7863" y="1625595"/>
            <a:ext cx="8020236" cy="4393610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95256">
              <a:spcBef>
                <a:spcPts val="201"/>
              </a:spcBef>
            </a:pP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Two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kinds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2722">
              <a:spcBef>
                <a:spcPts val="116"/>
              </a:spcBef>
            </a:pPr>
            <a:r>
              <a:rPr sz="1902" spc="1044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325" spc="-63" dirty="0">
                <a:solidFill>
                  <a:prstClr val="black"/>
                </a:solidFill>
                <a:latin typeface="Trebuchet MS"/>
                <a:cs typeface="Trebuchet MS"/>
              </a:rPr>
              <a:t>Valid</a:t>
            </a:r>
            <a:r>
              <a:rPr sz="2325" spc="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25" spc="21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32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370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Padding is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not</a:t>
            </a:r>
            <a:r>
              <a:rPr sz="2114" spc="-3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63" dirty="0">
                <a:solidFill>
                  <a:prstClr val="black"/>
                </a:solidFill>
                <a:latin typeface="Trebuchet MS"/>
                <a:cs typeface="Trebuchet MS"/>
              </a:rPr>
              <a:t>applied.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89451" algn="ctr">
              <a:lnSpc>
                <a:spcPts val="2536"/>
              </a:lnSpc>
            </a:pPr>
            <a:r>
              <a:rPr sz="2114" i="1" spc="-148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</a:t>
            </a:r>
            <a:r>
              <a:rPr sz="2114" spc="-95" dirty="0">
                <a:solidFill>
                  <a:prstClr val="black"/>
                </a:solidFill>
                <a:latin typeface="Latin Modern Math"/>
                <a:cs typeface="Latin Modern Math"/>
              </a:rPr>
              <a:t> </a:t>
            </a:r>
            <a:r>
              <a:rPr sz="2114" spc="53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1247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ƒ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114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37578" algn="ctr">
              <a:lnSpc>
                <a:spcPts val="2536"/>
              </a:lnSpc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shrinks </a:t>
            </a:r>
            <a:r>
              <a:rPr sz="2114" spc="-11" dirty="0">
                <a:solidFill>
                  <a:prstClr val="black"/>
                </a:solidFill>
                <a:latin typeface="Trebuchet MS"/>
                <a:cs typeface="Trebuchet MS"/>
              </a:rPr>
              <a:t>when compared </a:t>
            </a:r>
            <a:r>
              <a:rPr sz="2114" spc="-116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14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95" dirty="0">
                <a:solidFill>
                  <a:prstClr val="black"/>
                </a:solidFill>
                <a:latin typeface="Trebuchet MS"/>
                <a:cs typeface="Trebuchet MS"/>
              </a:rPr>
              <a:t>input.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4546942" algn="ctr">
              <a:spcBef>
                <a:spcPts val="201"/>
              </a:spcBef>
            </a:pPr>
            <a:r>
              <a:rPr sz="1902" spc="1044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325" spc="116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2325" spc="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25" spc="21" dirty="0">
                <a:solidFill>
                  <a:prstClr val="black"/>
                </a:solidFill>
                <a:latin typeface="Trebuchet MS"/>
                <a:cs typeface="Trebuchet MS"/>
              </a:rPr>
              <a:t>Padding</a:t>
            </a:r>
            <a:endParaRPr sz="232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2964638" algn="ctr">
              <a:lnSpc>
                <a:spcPts val="2378"/>
              </a:lnSpc>
              <a:spcBef>
                <a:spcPts val="370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Padding is</a:t>
            </a:r>
            <a:r>
              <a:rPr sz="2114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63" dirty="0">
                <a:solidFill>
                  <a:prstClr val="black"/>
                </a:solidFill>
                <a:latin typeface="Trebuchet MS"/>
                <a:cs typeface="Trebuchet MS"/>
              </a:rPr>
              <a:t>applied.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7241" algn="ctr">
              <a:lnSpc>
                <a:spcPts val="2378"/>
              </a:lnSpc>
            </a:pPr>
            <a:r>
              <a:rPr sz="3170" i="1" spc="-220" baseline="-36111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3170" spc="-15" baseline="-361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i="1" u="sng" spc="-15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 </a:t>
            </a:r>
            <a:r>
              <a:rPr sz="2114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114" i="1" spc="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114" u="sng" spc="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1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736018">
              <a:spcBef>
                <a:spcPts val="338"/>
              </a:spcBef>
            </a:pPr>
            <a:r>
              <a:rPr sz="2114" spc="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  <a:spcBef>
                <a:spcPts val="454"/>
              </a:spcBef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spc="-11" dirty="0">
                <a:solidFill>
                  <a:prstClr val="black"/>
                </a:solidFill>
                <a:latin typeface="Latin Modern Math"/>
                <a:cs typeface="Latin Modern Math"/>
              </a:rPr>
              <a:t>=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114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36049">
              <a:lnSpc>
                <a:spcPts val="2536"/>
              </a:lnSpc>
            </a:pPr>
            <a:r>
              <a:rPr sz="1902" spc="476" baseline="13888" dirty="0">
                <a:solidFill>
                  <a:srgbClr val="3333B2"/>
                </a:solidFill>
                <a:latin typeface="Arial"/>
                <a:cs typeface="Arial"/>
              </a:rPr>
              <a:t>Ç </a:t>
            </a:r>
            <a:r>
              <a:rPr sz="2114" spc="63" dirty="0">
                <a:solidFill>
                  <a:prstClr val="black"/>
                </a:solidFill>
                <a:latin typeface="Trebuchet MS"/>
                <a:cs typeface="Trebuchet MS"/>
              </a:rPr>
              <a:t>We </a:t>
            </a:r>
            <a:r>
              <a:rPr sz="2114" spc="-53" dirty="0">
                <a:solidFill>
                  <a:prstClr val="black"/>
                </a:solidFill>
                <a:latin typeface="Trebuchet MS"/>
                <a:cs typeface="Trebuchet MS"/>
              </a:rPr>
              <a:t>maintain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114" spc="-8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114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114" spc="127" dirty="0">
                <a:solidFill>
                  <a:prstClr val="black"/>
                </a:solidFill>
                <a:latin typeface="Trebuchet MS"/>
                <a:cs typeface="Trebuchet MS"/>
              </a:rPr>
              <a:t>as </a:t>
            </a:r>
            <a:r>
              <a:rPr sz="2114" spc="-74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14" spc="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14" spc="11" dirty="0">
                <a:solidFill>
                  <a:prstClr val="black"/>
                </a:solidFill>
                <a:latin typeface="Trebuchet MS"/>
                <a:cs typeface="Trebuchet MS"/>
              </a:rPr>
              <a:t>same.</a:t>
            </a:r>
            <a:endParaRPr sz="211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73127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63" dirty="0"/>
              <a:t>Padding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18110" y="1304870"/>
            <a:ext cx="251667" cy="3573570"/>
            <a:chOff x="858824" y="617397"/>
            <a:chExt cx="84455" cy="1599565"/>
          </a:xfrm>
        </p:grpSpPr>
        <p:sp>
          <p:nvSpPr>
            <p:cNvPr id="4" name="object 4"/>
            <p:cNvSpPr/>
            <p:nvPr/>
          </p:nvSpPr>
          <p:spPr>
            <a:xfrm>
              <a:off x="858824" y="617397"/>
              <a:ext cx="84175" cy="84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58824" y="2132761"/>
              <a:ext cx="84175" cy="84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6277" y="1140381"/>
            <a:ext cx="2721727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How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much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536" spc="-3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127" dirty="0">
                <a:solidFill>
                  <a:prstClr val="black"/>
                </a:solidFill>
                <a:latin typeface="Trebuchet MS"/>
                <a:cs typeface="Trebuchet MS"/>
              </a:rPr>
              <a:t>pad?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9706" y="1724569"/>
            <a:ext cx="3027720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80524">
              <a:spcBef>
                <a:spcPts val="201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 </a:t>
            </a:r>
            <a:r>
              <a:rPr sz="3804" u="sng" spc="-285" baseline="370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 </a:t>
            </a:r>
            <a:r>
              <a:rPr lang="en-US" sz="3804" u="sng" spc="-15" baseline="370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Verdana"/>
              </a:rPr>
              <a:t>-1</a:t>
            </a:r>
            <a:endParaRPr sz="3804" baseline="37037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3262" y="1862799"/>
            <a:ext cx="23217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6278" y="2140610"/>
            <a:ext cx="8102103" cy="4147670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624064" algn="ctr">
              <a:spcBef>
                <a:spcPts val="856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4064" algn="ctr">
              <a:spcBef>
                <a:spcPts val="63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4064" algn="ctr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3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48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401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/>
            <a:endParaRPr lang="en-US" sz="2536" spc="2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841"/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preserves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input</a:t>
            </a:r>
            <a:r>
              <a:rPr sz="2536" spc="-2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32" dirty="0">
                <a:solidFill>
                  <a:prstClr val="black"/>
                </a:solidFill>
                <a:latin typeface="Trebuchet MS"/>
                <a:cs typeface="Trebuchet MS"/>
              </a:rPr>
              <a:t>size.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49438">
              <a:spcBef>
                <a:spcPts val="1067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66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707116">
              <a:spcBef>
                <a:spcPts val="634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222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41417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89732">
              <a:spcBef>
                <a:spcPts val="645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7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7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-106" dirty="0">
                <a:solidFill>
                  <a:prstClr val="black"/>
                </a:solidFill>
                <a:latin typeface="LM Roman 12"/>
                <a:cs typeface="LM Roman 12"/>
              </a:rPr>
              <a:t>(</a:t>
            </a:r>
            <a:r>
              <a:rPr sz="2536" i="1" spc="-106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0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7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32" dirty="0">
                <a:solidFill>
                  <a:prstClr val="black"/>
                </a:solidFill>
                <a:latin typeface="LM Roman 12"/>
                <a:cs typeface="LM Roman 12"/>
              </a:rPr>
              <a:t>)</a:t>
            </a:r>
            <a:endParaRPr sz="2536" dirty="0">
              <a:solidFill>
                <a:prstClr val="black"/>
              </a:solidFill>
              <a:latin typeface="LM Roman 12"/>
              <a:cs typeface="LM Roman 12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5" y="202589"/>
            <a:ext cx="162793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32" dirty="0"/>
              <a:t>St</a:t>
            </a:r>
            <a:r>
              <a:rPr spc="74" dirty="0"/>
              <a:t>r</a:t>
            </a:r>
            <a:r>
              <a:rPr spc="-32" dirty="0"/>
              <a:t>iding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0826" y="1335365"/>
            <a:ext cx="4992517" cy="1126819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89201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Skip </a:t>
            </a:r>
            <a:r>
              <a:rPr sz="2536" spc="-32" dirty="0">
                <a:solidFill>
                  <a:prstClr val="black"/>
                </a:solidFill>
                <a:latin typeface="Trebuchet MS"/>
                <a:cs typeface="Trebuchet MS"/>
              </a:rPr>
              <a:t>by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how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536" spc="-3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pixels.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256180">
              <a:spcBef>
                <a:spcPts val="2536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5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1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0084" y="4225837"/>
            <a:ext cx="181314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Ouput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3757" y="4445937"/>
            <a:ext cx="21473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5741" y="4225837"/>
            <a:ext cx="30330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2135" y="4445937"/>
            <a:ext cx="21473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6999" y="4008743"/>
            <a:ext cx="513343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107366">
              <a:spcBef>
                <a:spcPts val="201"/>
              </a:spcBef>
              <a:tabLst>
                <a:tab pos="2964638" algn="l"/>
              </a:tabLst>
            </a:pP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391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3804" spc="-15" baseline="-37037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3804" spc="-395" baseline="-370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3804" spc="110" baseline="-37037" dirty="0">
                <a:solidFill>
                  <a:prstClr val="black"/>
                </a:solidFill>
                <a:latin typeface="Trebuchet MS"/>
                <a:cs typeface="Trebuchet MS"/>
              </a:rPr>
              <a:t>1	</a:t>
            </a:r>
            <a:r>
              <a:rPr sz="2536" i="1" spc="-201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31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85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i="1" spc="-5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2536" i="1" spc="-29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−</a:t>
            </a:r>
            <a:r>
              <a:rPr sz="2536" i="1" spc="-30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222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3804" spc="-15" baseline="-37037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3804" spc="-442" baseline="-370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3804" spc="110" baseline="-37037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3804" baseline="-3703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0620" y="2462706"/>
            <a:ext cx="7275385" cy="2145199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R="5156243" algn="r">
              <a:spcBef>
                <a:spcPts val="856"/>
              </a:spcBef>
            </a:pP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Padding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35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R="5173689" algn="r">
              <a:spcBef>
                <a:spcPts val="63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349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6841">
              <a:spcBef>
                <a:spcPts val="645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 </a:t>
            </a: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412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endParaRPr lang="en-US" sz="2536" i="1" spc="-19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6841">
              <a:spcBef>
                <a:spcPts val="645"/>
              </a:spcBef>
            </a:pP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2141948">
              <a:lnSpc>
                <a:spcPts val="1268"/>
              </a:lnSpc>
              <a:spcBef>
                <a:spcPts val="85"/>
              </a:spcBef>
              <a:tabLst>
                <a:tab pos="3677279" algn="l"/>
                <a:tab pos="5000562" algn="l"/>
                <a:tab pos="6535893" algn="l"/>
              </a:tabLst>
            </a:pPr>
            <a:r>
              <a:rPr sz="2536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536" spc="-1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536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53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923190">
              <a:lnSpc>
                <a:spcPts val="507"/>
              </a:lnSpc>
              <a:tabLst>
                <a:tab pos="4202029" algn="l"/>
                <a:tab pos="4780462" algn="l"/>
                <a:tab pos="7060643" algn="l"/>
              </a:tabLst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	,	,	,</a:t>
            </a:r>
            <a:endParaRPr sz="25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0826" y="5112733"/>
            <a:ext cx="8052446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89201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must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lie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completely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inside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input.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444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98750" y="2104266"/>
          <a:ext cx="3658491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09986"/>
                <a:gridCol w="509988"/>
                <a:gridCol w="509988"/>
                <a:gridCol w="509988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931031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5525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171935" y="3579688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3478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315977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3038" y="2470512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619422" y="2992719"/>
          <a:ext cx="210973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621378"/>
              </a:tblGrid>
              <a:tr h="592337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444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64943" y="2104266"/>
          <a:ext cx="3924216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09986"/>
                <a:gridCol w="598563"/>
                <a:gridCol w="598563"/>
                <a:gridCol w="598563"/>
                <a:gridCol w="509988"/>
                <a:gridCol w="50998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64862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9329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05739" y="3579688"/>
          <a:ext cx="2070820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3478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449783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6844" y="2470512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753228" y="2992719"/>
          <a:ext cx="210973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621378"/>
              </a:tblGrid>
              <a:tr h="592337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100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476570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11" dirty="0">
                <a:solidFill>
                  <a:srgbClr val="FFFFFF"/>
                </a:solidFill>
                <a:latin typeface="Trebuchet MS"/>
                <a:cs typeface="Trebuchet MS"/>
              </a:rPr>
              <a:t>Convolution </a:t>
            </a:r>
            <a:r>
              <a:rPr sz="3593" spc="-159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93" spc="-2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dirty="0">
                <a:solidFill>
                  <a:srgbClr val="FFFFFF"/>
                </a:solidFill>
                <a:latin typeface="Trebuchet MS"/>
                <a:cs typeface="Trebuchet MS"/>
              </a:rPr>
              <a:t>Stride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8462" y="1582031"/>
            <a:ext cx="258751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2536" spc="-24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17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08770" y="2104266"/>
          <a:ext cx="4189951" cy="4146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  <a:gridCol w="598563"/>
                <a:gridCol w="598565"/>
                <a:gridCol w="598565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76298" y="3624372"/>
            <a:ext cx="17983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*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0763" y="2279324"/>
            <a:ext cx="1814482" cy="1196435"/>
          </a:xfrm>
          <a:prstGeom prst="rect">
            <a:avLst/>
          </a:prstGeom>
        </p:spPr>
        <p:txBody>
          <a:bodyPr vert="horz" wrap="square" lIns="0" tIns="221442" rIns="0" bIns="0" rtlCol="0">
            <a:spAutoFit/>
          </a:bodyPr>
          <a:lstStyle/>
          <a:p>
            <a:pPr marL="26841">
              <a:spcBef>
                <a:spcPts val="1744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3864">
              <a:spcBef>
                <a:spcPts val="1543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17174" y="3579688"/>
          <a:ext cx="2072162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54"/>
                <a:gridCol w="509988"/>
                <a:gridCol w="944820"/>
              </a:tblGrid>
              <a:tr h="592337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-1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335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461217" y="3624372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137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647" y="2766654"/>
            <a:ext cx="1856089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764687" y="3288886"/>
          <a:ext cx="2353998" cy="17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061"/>
                <a:gridCol w="711299"/>
                <a:gridCol w="865638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100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69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91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127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44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72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35" dirty="0">
                          <a:latin typeface="Trebuchet MS"/>
                          <a:cs typeface="Trebuchet MS"/>
                        </a:rPr>
                        <a:t>74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3" y="202589"/>
            <a:ext cx="3317608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169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3593" spc="11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3593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93" spc="38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733" y="2980645"/>
            <a:ext cx="1826563" cy="1826563"/>
          </a:xfrm>
          <a:custGeom>
            <a:avLst/>
            <a:gdLst/>
            <a:ahLst/>
            <a:cxnLst/>
            <a:rect l="l" t="t" r="r" b="b"/>
            <a:pathLst>
              <a:path w="864235" h="864235">
                <a:moveTo>
                  <a:pt x="0" y="720008"/>
                </a:moveTo>
                <a:lnTo>
                  <a:pt x="720008" y="720008"/>
                </a:lnTo>
                <a:lnTo>
                  <a:pt x="720008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  <a:path w="864235" h="864235">
                <a:moveTo>
                  <a:pt x="72000" y="792010"/>
                </a:moveTo>
                <a:lnTo>
                  <a:pt x="792008" y="792010"/>
                </a:lnTo>
                <a:lnTo>
                  <a:pt x="792008" y="72001"/>
                </a:lnTo>
                <a:lnTo>
                  <a:pt x="72000" y="72001"/>
                </a:lnTo>
                <a:lnTo>
                  <a:pt x="72000" y="792010"/>
                </a:lnTo>
                <a:close/>
              </a:path>
              <a:path w="864235" h="864235">
                <a:moveTo>
                  <a:pt x="144001" y="864010"/>
                </a:moveTo>
                <a:lnTo>
                  <a:pt x="864010" y="864010"/>
                </a:lnTo>
                <a:lnTo>
                  <a:pt x="864010" y="144001"/>
                </a:lnTo>
                <a:lnTo>
                  <a:pt x="144001" y="144001"/>
                </a:lnTo>
                <a:lnTo>
                  <a:pt x="144001" y="86401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110" y="3338698"/>
            <a:ext cx="1374284" cy="806218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 marR="10737" indent="213390">
              <a:spcBef>
                <a:spcPts val="201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Image 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3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3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1822" y="2980644"/>
            <a:ext cx="1674909" cy="1674909"/>
          </a:xfrm>
          <a:custGeom>
            <a:avLst/>
            <a:gdLst/>
            <a:ahLst/>
            <a:cxnLst/>
            <a:rect l="l" t="t" r="r" b="b"/>
            <a:pathLst>
              <a:path w="792479" h="792480">
                <a:moveTo>
                  <a:pt x="0" y="720008"/>
                </a:moveTo>
                <a:lnTo>
                  <a:pt x="720008" y="720008"/>
                </a:lnTo>
                <a:lnTo>
                  <a:pt x="720008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  <a:path w="792479" h="792480">
                <a:moveTo>
                  <a:pt x="72009" y="792010"/>
                </a:moveTo>
                <a:lnTo>
                  <a:pt x="792017" y="792010"/>
                </a:lnTo>
                <a:lnTo>
                  <a:pt x="792017" y="72001"/>
                </a:lnTo>
                <a:lnTo>
                  <a:pt x="72009" y="72001"/>
                </a:lnTo>
                <a:lnTo>
                  <a:pt x="72009" y="792010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4014" y="3132821"/>
            <a:ext cx="1370258" cy="937671"/>
          </a:xfrm>
          <a:prstGeom prst="rect">
            <a:avLst/>
          </a:prstGeom>
          <a:ln w="10122">
            <a:solidFill>
              <a:srgbClr val="FF0000"/>
            </a:solidFill>
          </a:ln>
        </p:spPr>
        <p:txBody>
          <a:bodyPr vert="horz" wrap="square" lIns="0" tIns="155681" rIns="0" bIns="0" rtlCol="0">
            <a:spAutoFit/>
          </a:bodyPr>
          <a:lstStyle/>
          <a:p>
            <a:pPr algn="ctr">
              <a:spcBef>
                <a:spcPts val="1226"/>
              </a:spcBef>
            </a:pPr>
            <a:r>
              <a:rPr sz="2536" spc="85" dirty="0">
                <a:solidFill>
                  <a:prstClr val="black"/>
                </a:solidFill>
                <a:latin typeface="Trebuchet MS"/>
                <a:cs typeface="Trebuchet MS"/>
              </a:rPr>
              <a:t>Conv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/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56608" y="1622342"/>
            <a:ext cx="1848034" cy="1848034"/>
            <a:chOff x="2012595" y="767608"/>
            <a:chExt cx="874394" cy="874394"/>
          </a:xfrm>
        </p:grpSpPr>
        <p:sp>
          <p:nvSpPr>
            <p:cNvPr id="8" name="object 8"/>
            <p:cNvSpPr/>
            <p:nvPr/>
          </p:nvSpPr>
          <p:spPr>
            <a:xfrm>
              <a:off x="2017675" y="772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17675" y="772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89675" y="844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89675" y="84468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9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161675" y="91668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161675" y="91668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58413" y="1991148"/>
            <a:ext cx="12441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3696" y="2378900"/>
            <a:ext cx="137428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56608" y="4317477"/>
            <a:ext cx="1848034" cy="1848034"/>
            <a:chOff x="2012595" y="2042806"/>
            <a:chExt cx="874394" cy="874394"/>
          </a:xfrm>
        </p:grpSpPr>
        <p:sp>
          <p:nvSpPr>
            <p:cNvPr id="17" name="object 17"/>
            <p:cNvSpPr/>
            <p:nvPr/>
          </p:nvSpPr>
          <p:spPr>
            <a:xfrm>
              <a:off x="2017675" y="2047886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  <a:path w="792480" h="792480">
                  <a:moveTo>
                    <a:pt x="72000" y="792008"/>
                  </a:moveTo>
                  <a:lnTo>
                    <a:pt x="792008" y="792008"/>
                  </a:lnTo>
                  <a:lnTo>
                    <a:pt x="792008" y="72000"/>
                  </a:lnTo>
                  <a:lnTo>
                    <a:pt x="72000" y="72000"/>
                  </a:lnTo>
                  <a:lnTo>
                    <a:pt x="72000" y="792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161675" y="219188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161675" y="219188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0" y="720008"/>
                  </a:moveTo>
                  <a:lnTo>
                    <a:pt x="720008" y="720008"/>
                  </a:lnTo>
                  <a:lnTo>
                    <a:pt x="720008" y="0"/>
                  </a:lnTo>
                  <a:lnTo>
                    <a:pt x="0" y="0"/>
                  </a:lnTo>
                  <a:lnTo>
                    <a:pt x="0" y="720008"/>
                  </a:lnTo>
                  <a:close/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558413" y="4686249"/>
            <a:ext cx="12441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3696" y="5074001"/>
            <a:ext cx="1374284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28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51787" y="1633078"/>
            <a:ext cx="1736644" cy="1142303"/>
          </a:xfrm>
          <a:prstGeom prst="rect">
            <a:avLst/>
          </a:prstGeom>
          <a:ln w="10122">
            <a:solidFill>
              <a:srgbClr val="00E500"/>
            </a:solidFill>
          </a:ln>
        </p:spPr>
        <p:txBody>
          <a:bodyPr vert="horz" wrap="square" lIns="0" tIns="358334" rIns="0" bIns="0" rtlCol="0">
            <a:spAutoFit/>
          </a:bodyPr>
          <a:lstStyle/>
          <a:p>
            <a:pPr marL="106024">
              <a:spcBef>
                <a:spcPts val="2822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Relu </a:t>
            </a:r>
            <a:r>
              <a:rPr sz="2536" i="1" spc="-127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2536" i="1" spc="-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106024">
              <a:spcBef>
                <a:spcPts val="11"/>
              </a:spcBef>
            </a:pPr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1787" y="4328213"/>
            <a:ext cx="1736644" cy="1142303"/>
          </a:xfrm>
          <a:prstGeom prst="rect">
            <a:avLst/>
          </a:prstGeom>
          <a:ln w="10122">
            <a:solidFill>
              <a:srgbClr val="00E500"/>
            </a:solidFill>
          </a:ln>
        </p:spPr>
        <p:txBody>
          <a:bodyPr vert="horz" wrap="square" lIns="0" tIns="358334" rIns="0" bIns="0" rtlCol="0">
            <a:spAutoFit/>
          </a:bodyPr>
          <a:lstStyle/>
          <a:p>
            <a:pPr marL="106024">
              <a:spcBef>
                <a:spcPts val="2822"/>
              </a:spcBef>
            </a:pPr>
            <a:r>
              <a:rPr sz="2536" spc="42" dirty="0">
                <a:solidFill>
                  <a:prstClr val="black"/>
                </a:solidFill>
                <a:latin typeface="Trebuchet MS"/>
                <a:cs typeface="Trebuchet MS"/>
              </a:rPr>
              <a:t>Relu </a:t>
            </a:r>
            <a:r>
              <a:rPr sz="2536" i="1" spc="-127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2536" i="1" spc="-11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endParaRPr sz="2536">
              <a:solidFill>
                <a:prstClr val="black"/>
              </a:solidFill>
              <a:latin typeface="LM Roman 12"/>
              <a:cs typeface="LM Roman 12"/>
            </a:endParaRPr>
          </a:p>
          <a:p>
            <a:pPr marL="106024"/>
            <a:r>
              <a:rPr sz="2536" i="1" spc="-18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83473" y="2466499"/>
            <a:ext cx="6098386" cy="2843856"/>
            <a:chOff x="1599473" y="1167019"/>
            <a:chExt cx="2885440" cy="1345565"/>
          </a:xfrm>
        </p:grpSpPr>
        <p:sp>
          <p:nvSpPr>
            <p:cNvPr id="25" name="object 25"/>
            <p:cNvSpPr/>
            <p:nvPr/>
          </p:nvSpPr>
          <p:spPr>
            <a:xfrm>
              <a:off x="1604534" y="1281005"/>
              <a:ext cx="352425" cy="124460"/>
            </a:xfrm>
            <a:custGeom>
              <a:avLst/>
              <a:gdLst/>
              <a:ahLst/>
              <a:cxnLst/>
              <a:rect l="l" t="t" r="r" b="b"/>
              <a:pathLst>
                <a:path w="352425" h="124459">
                  <a:moveTo>
                    <a:pt x="0" y="124219"/>
                  </a:moveTo>
                  <a:lnTo>
                    <a:pt x="352239" y="0"/>
                  </a:lnTo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42364" y="1259927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90">
                  <a:moveTo>
                    <a:pt x="0" y="0"/>
                  </a:moveTo>
                  <a:lnTo>
                    <a:pt x="16410" y="46532"/>
                  </a:lnTo>
                  <a:lnTo>
                    <a:pt x="28886" y="33385"/>
                  </a:lnTo>
                  <a:lnTo>
                    <a:pt x="43079" y="20777"/>
                  </a:lnTo>
                  <a:lnTo>
                    <a:pt x="57397" y="9760"/>
                  </a:lnTo>
                  <a:lnTo>
                    <a:pt x="70249" y="1385"/>
                  </a:lnTo>
                  <a:lnTo>
                    <a:pt x="54986" y="2925"/>
                  </a:lnTo>
                  <a:lnTo>
                    <a:pt x="36925" y="3327"/>
                  </a:lnTo>
                  <a:lnTo>
                    <a:pt x="17963" y="2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474" y="2274296"/>
              <a:ext cx="269138" cy="70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886748" y="1190708"/>
              <a:ext cx="337820" cy="41910"/>
            </a:xfrm>
            <a:custGeom>
              <a:avLst/>
              <a:gdLst/>
              <a:ahLst/>
              <a:cxnLst/>
              <a:rect l="l" t="t" r="r" b="b"/>
              <a:pathLst>
                <a:path w="337819" h="41909">
                  <a:moveTo>
                    <a:pt x="0" y="41310"/>
                  </a:moveTo>
                  <a:lnTo>
                    <a:pt x="33723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214453" y="1167019"/>
              <a:ext cx="68580" cy="49530"/>
            </a:xfrm>
            <a:custGeom>
              <a:avLst/>
              <a:gdLst/>
              <a:ahLst/>
              <a:cxnLst/>
              <a:rect l="l" t="t" r="r" b="b"/>
              <a:pathLst>
                <a:path w="68579" h="49530">
                  <a:moveTo>
                    <a:pt x="0" y="0"/>
                  </a:moveTo>
                  <a:lnTo>
                    <a:pt x="5999" y="48977"/>
                  </a:lnTo>
                  <a:lnTo>
                    <a:pt x="21016" y="38826"/>
                  </a:lnTo>
                  <a:lnTo>
                    <a:pt x="37592" y="29572"/>
                  </a:lnTo>
                  <a:lnTo>
                    <a:pt x="53948" y="21898"/>
                  </a:lnTo>
                  <a:lnTo>
                    <a:pt x="68303" y="16489"/>
                  </a:lnTo>
                  <a:lnTo>
                    <a:pt x="53067" y="14705"/>
                  </a:lnTo>
                  <a:lnTo>
                    <a:pt x="35342" y="11206"/>
                  </a:lnTo>
                  <a:lnTo>
                    <a:pt x="17022" y="6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886748" y="2465906"/>
              <a:ext cx="337820" cy="41910"/>
            </a:xfrm>
            <a:custGeom>
              <a:avLst/>
              <a:gdLst/>
              <a:ahLst/>
              <a:cxnLst/>
              <a:rect l="l" t="t" r="r" b="b"/>
              <a:pathLst>
                <a:path w="337819" h="41910">
                  <a:moveTo>
                    <a:pt x="0" y="41309"/>
                  </a:moveTo>
                  <a:lnTo>
                    <a:pt x="33723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214453" y="2442217"/>
              <a:ext cx="68580" cy="49530"/>
            </a:xfrm>
            <a:custGeom>
              <a:avLst/>
              <a:gdLst/>
              <a:ahLst/>
              <a:cxnLst/>
              <a:rect l="l" t="t" r="r" b="b"/>
              <a:pathLst>
                <a:path w="68579" h="49530">
                  <a:moveTo>
                    <a:pt x="0" y="0"/>
                  </a:moveTo>
                  <a:lnTo>
                    <a:pt x="5999" y="48977"/>
                  </a:lnTo>
                  <a:lnTo>
                    <a:pt x="21016" y="38826"/>
                  </a:lnTo>
                  <a:lnTo>
                    <a:pt x="37592" y="29572"/>
                  </a:lnTo>
                  <a:lnTo>
                    <a:pt x="53948" y="21898"/>
                  </a:lnTo>
                  <a:lnTo>
                    <a:pt x="68303" y="16489"/>
                  </a:lnTo>
                  <a:lnTo>
                    <a:pt x="53067" y="14705"/>
                  </a:lnTo>
                  <a:lnTo>
                    <a:pt x="35342" y="11206"/>
                  </a:lnTo>
                  <a:lnTo>
                    <a:pt x="17022" y="6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114088" y="1276682"/>
              <a:ext cx="314960" cy="109220"/>
            </a:xfrm>
            <a:custGeom>
              <a:avLst/>
              <a:gdLst/>
              <a:ahLst/>
              <a:cxnLst/>
              <a:rect l="l" t="t" r="r" b="b"/>
              <a:pathLst>
                <a:path w="314960" h="109219">
                  <a:moveTo>
                    <a:pt x="0" y="0"/>
                  </a:moveTo>
                  <a:lnTo>
                    <a:pt x="314540" y="109133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14326" y="1360351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90">
                  <a:moveTo>
                    <a:pt x="16174" y="0"/>
                  </a:moveTo>
                  <a:lnTo>
                    <a:pt x="0" y="46616"/>
                  </a:lnTo>
                  <a:lnTo>
                    <a:pt x="17951" y="44113"/>
                  </a:lnTo>
                  <a:lnTo>
                    <a:pt x="36909" y="43101"/>
                  </a:lnTo>
                  <a:lnTo>
                    <a:pt x="54972" y="43411"/>
                  </a:lnTo>
                  <a:lnTo>
                    <a:pt x="70242" y="44874"/>
                  </a:lnTo>
                  <a:lnTo>
                    <a:pt x="57348" y="36564"/>
                  </a:lnTo>
                  <a:lnTo>
                    <a:pt x="42974" y="25620"/>
                  </a:lnTo>
                  <a:lnTo>
                    <a:pt x="28717" y="13084"/>
                  </a:lnTo>
                  <a:lnTo>
                    <a:pt x="161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114088" y="2154765"/>
              <a:ext cx="314960" cy="109220"/>
            </a:xfrm>
            <a:custGeom>
              <a:avLst/>
              <a:gdLst/>
              <a:ahLst/>
              <a:cxnLst/>
              <a:rect l="l" t="t" r="r" b="b"/>
              <a:pathLst>
                <a:path w="314960" h="109219">
                  <a:moveTo>
                    <a:pt x="0" y="109133"/>
                  </a:moveTo>
                  <a:lnTo>
                    <a:pt x="31454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14326" y="2133614"/>
              <a:ext cx="70485" cy="46990"/>
            </a:xfrm>
            <a:custGeom>
              <a:avLst/>
              <a:gdLst/>
              <a:ahLst/>
              <a:cxnLst/>
              <a:rect l="l" t="t" r="r" b="b"/>
              <a:pathLst>
                <a:path w="70485" h="46989">
                  <a:moveTo>
                    <a:pt x="0" y="0"/>
                  </a:moveTo>
                  <a:lnTo>
                    <a:pt x="16174" y="46616"/>
                  </a:lnTo>
                  <a:lnTo>
                    <a:pt x="28717" y="33532"/>
                  </a:lnTo>
                  <a:lnTo>
                    <a:pt x="42974" y="20996"/>
                  </a:lnTo>
                  <a:lnTo>
                    <a:pt x="57348" y="10051"/>
                  </a:lnTo>
                  <a:lnTo>
                    <a:pt x="70242" y="1742"/>
                  </a:lnTo>
                  <a:lnTo>
                    <a:pt x="54972" y="3204"/>
                  </a:lnTo>
                  <a:lnTo>
                    <a:pt x="36909" y="3515"/>
                  </a:lnTo>
                  <a:lnTo>
                    <a:pt x="17951" y="2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3804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4" y="202588"/>
            <a:ext cx="921530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lang="en-IN" spc="-21" dirty="0"/>
              <a:t>Number of Parameters</a:t>
            </a:r>
            <a:endParaRPr spc="148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147715" y="1331607"/>
            <a:ext cx="9375732" cy="2083042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42884" marR="64419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pc="32" dirty="0"/>
              <a:t>The </a:t>
            </a:r>
            <a:r>
              <a:rPr spc="-21" dirty="0"/>
              <a:t>number </a:t>
            </a:r>
            <a:r>
              <a:rPr spc="-106" dirty="0"/>
              <a:t>of </a:t>
            </a:r>
            <a:r>
              <a:rPr spc="-21" dirty="0"/>
              <a:t>parameters </a:t>
            </a:r>
            <a:r>
              <a:rPr dirty="0"/>
              <a:t>depend </a:t>
            </a:r>
            <a:r>
              <a:rPr spc="21" dirty="0"/>
              <a:t>on </a:t>
            </a:r>
            <a:r>
              <a:rPr spc="-95" dirty="0"/>
              <a:t>the </a:t>
            </a:r>
            <a:r>
              <a:rPr spc="-21" dirty="0"/>
              <a:t>number </a:t>
            </a:r>
            <a:r>
              <a:rPr spc="-106" dirty="0"/>
              <a:t>of </a:t>
            </a:r>
            <a:r>
              <a:rPr spc="-11" dirty="0"/>
              <a:t>kernels</a:t>
            </a:r>
            <a:r>
              <a:rPr spc="-338" dirty="0"/>
              <a:t> </a:t>
            </a:r>
            <a:r>
              <a:rPr spc="21" dirty="0"/>
              <a:t>and  </a:t>
            </a:r>
            <a:r>
              <a:rPr spc="-95" dirty="0"/>
              <a:t>the </a:t>
            </a:r>
            <a:r>
              <a:rPr spc="-53" dirty="0"/>
              <a:t>kernel</a:t>
            </a:r>
            <a:r>
              <a:rPr spc="-42" dirty="0"/>
              <a:t> </a:t>
            </a:r>
            <a:r>
              <a:rPr spc="-32" dirty="0"/>
              <a:t>size.</a:t>
            </a:r>
          </a:p>
          <a:p>
            <a:pPr>
              <a:spcBef>
                <a:spcPts val="106"/>
              </a:spcBef>
            </a:pPr>
            <a:endParaRPr sz="2642" dirty="0"/>
          </a:p>
          <a:p>
            <a:pPr marL="1929900"/>
            <a:r>
              <a:rPr spc="-21" dirty="0"/>
              <a:t>Kernel </a:t>
            </a:r>
            <a:r>
              <a:rPr spc="-11" dirty="0">
                <a:latin typeface="LM Roman 12"/>
                <a:cs typeface="LM Roman 12"/>
              </a:rPr>
              <a:t>: </a:t>
            </a:r>
            <a:r>
              <a:rPr i="1" spc="-190" dirty="0">
                <a:latin typeface="Verdana"/>
                <a:cs typeface="Verdana"/>
              </a:rPr>
              <a:t>f </a:t>
            </a:r>
            <a:r>
              <a:rPr i="1" spc="-11" dirty="0">
                <a:latin typeface="LM Roman Demi 10"/>
                <a:cs typeface="LM Roman Demi 10"/>
              </a:rPr>
              <a:t>× </a:t>
            </a:r>
            <a:r>
              <a:rPr i="1" spc="-190" dirty="0">
                <a:latin typeface="Verdana"/>
                <a:cs typeface="Verdana"/>
              </a:rPr>
              <a:t>f </a:t>
            </a:r>
            <a:r>
              <a:rPr i="1" spc="-11" dirty="0">
                <a:latin typeface="LM Roman Demi 10"/>
                <a:cs typeface="LM Roman Demi 10"/>
              </a:rPr>
              <a:t>∗</a:t>
            </a:r>
            <a:r>
              <a:rPr i="1" spc="-380" dirty="0">
                <a:latin typeface="LM Roman Demi 10"/>
                <a:cs typeface="LM Roman Demi 10"/>
              </a:rPr>
              <a:t> </a:t>
            </a:r>
            <a:r>
              <a:rPr i="1" spc="-85" dirty="0">
                <a:latin typeface="Verdana"/>
                <a:cs typeface="Verdana"/>
              </a:rPr>
              <a:t>n</a:t>
            </a:r>
            <a:r>
              <a:rPr i="1" spc="-127" baseline="-13888" dirty="0">
                <a:latin typeface="Verdana"/>
                <a:cs typeface="Verdana"/>
              </a:rPr>
              <a:t>C</a:t>
            </a:r>
            <a:endParaRPr baseline="-13888" dirty="0">
              <a:latin typeface="Verdana"/>
              <a:cs typeface="Verdana"/>
            </a:endParaRPr>
          </a:p>
          <a:p>
            <a:pPr marL="2227840">
              <a:spcBef>
                <a:spcPts val="645"/>
              </a:spcBef>
            </a:pPr>
            <a:r>
              <a:rPr spc="95" dirty="0"/>
              <a:t>Bias </a:t>
            </a:r>
            <a:r>
              <a:rPr spc="-11" dirty="0">
                <a:latin typeface="LM Roman 12"/>
                <a:cs typeface="LM Roman 12"/>
              </a:rPr>
              <a:t>:</a:t>
            </a:r>
            <a:r>
              <a:rPr spc="-454" dirty="0">
                <a:latin typeface="LM Roman 12"/>
                <a:cs typeface="LM Roman 12"/>
              </a:rPr>
              <a:t> </a:t>
            </a:r>
            <a:r>
              <a:rPr spc="74" dirty="0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1246" y="3912147"/>
            <a:ext cx="148299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per</a:t>
            </a:r>
            <a:r>
              <a:rPr sz="2536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9757" y="3361259"/>
            <a:ext cx="4913334" cy="1434363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80524">
              <a:spcBef>
                <a:spcPts val="856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#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Parameters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spc="-85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2536" i="1" spc="-127" baseline="-13888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endParaRPr sz="2536" baseline="-13888">
              <a:solidFill>
                <a:prstClr val="black"/>
              </a:solidFill>
              <a:latin typeface="Verdana"/>
              <a:cs typeface="Verdana"/>
            </a:endParaRPr>
          </a:p>
          <a:p>
            <a:pPr marL="80524">
              <a:spcBef>
                <a:spcPts val="634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#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Parameters</a:t>
            </a:r>
            <a:r>
              <a:rPr sz="2536" spc="6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</a:t>
            </a:r>
            <a:r>
              <a:rPr sz="2536" i="1" spc="-296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+</a:t>
            </a:r>
            <a:r>
              <a:rPr sz="2536" spc="-264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13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28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85799">
              <a:spcBef>
                <a:spcPts val="645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kernels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: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28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∗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 </a:t>
            </a:r>
            <a:r>
              <a:rPr sz="2536" spc="-11" dirty="0">
                <a:solidFill>
                  <a:prstClr val="black"/>
                </a:solidFill>
                <a:latin typeface="LM Roman 12"/>
                <a:cs typeface="LM Roman 12"/>
              </a:rPr>
              <a:t>=</a:t>
            </a:r>
            <a:r>
              <a:rPr sz="2536" spc="-507" dirty="0">
                <a:solidFill>
                  <a:prstClr val="black"/>
                </a:solidFill>
                <a:latin typeface="LM Roman 12"/>
                <a:cs typeface="LM Roman 12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56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1572911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232" dirty="0"/>
              <a:t>P</a:t>
            </a:r>
            <a:r>
              <a:rPr dirty="0"/>
              <a:t>ooling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03485" y="1174315"/>
            <a:ext cx="10062740" cy="997112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389201" marR="10737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Apply </a:t>
            </a:r>
            <a:r>
              <a:rPr sz="2536" spc="63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536" spc="-169" dirty="0">
                <a:solidFill>
                  <a:prstClr val="black"/>
                </a:solidFill>
                <a:latin typeface="Trebuchet MS"/>
                <a:cs typeface="Trebuchet MS"/>
              </a:rPr>
              <a:t>filter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stride </a:t>
            </a:r>
            <a:r>
              <a:rPr sz="2536" i="1" spc="-116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lang="en-IN" sz="2536" i="1" spc="-11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IN" sz="2536" spc="-116" dirty="0">
                <a:solidFill>
                  <a:prstClr val="black"/>
                </a:solidFill>
                <a:latin typeface="Verdana"/>
                <a:cs typeface="Verdana"/>
              </a:rPr>
              <a:t>without padding</a:t>
            </a:r>
            <a:r>
              <a:rPr sz="2536" spc="-116" dirty="0">
                <a:solidFill>
                  <a:prstClr val="black"/>
                </a:solidFill>
                <a:latin typeface="Trebuchet MS"/>
                <a:cs typeface="Trebuchet MS"/>
              </a:rPr>
              <a:t>. </a:t>
            </a:r>
            <a:endParaRPr lang="en-IN" sz="2536" spc="-11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output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dimensions 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536" spc="-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38512" y="2552950"/>
            <a:ext cx="71935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u="sng" spc="-2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 </a:t>
            </a:r>
            <a:r>
              <a:rPr sz="2536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u="sng" spc="-1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9218" y="2317549"/>
            <a:ext cx="2347288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1552778" algn="l"/>
                <a:tab pos="2131211" algn="l"/>
              </a:tabLst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	,	,</a:t>
            </a:r>
            <a:endParaRPr sz="25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4066" y="2552950"/>
            <a:ext cx="719352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u="sng" spc="-2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 </a:t>
            </a:r>
            <a:r>
              <a:rPr sz="2536" i="1" u="sng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M Roman Demi 10"/>
                <a:cs typeface="LM Roman Demi 10"/>
              </a:rPr>
              <a:t>−</a:t>
            </a:r>
            <a:r>
              <a:rPr sz="2536" i="1" spc="-56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i="1" u="sng" spc="-1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f</a:t>
            </a:r>
            <a:endParaRPr sz="253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8323" y="2990142"/>
            <a:ext cx="2320447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2131211" algn="l"/>
              </a:tabLst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	s</a:t>
            </a:r>
            <a:endParaRPr sz="253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1300" y="2770017"/>
            <a:ext cx="265462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  <a:tabLst>
                <a:tab pos="2131211" algn="l"/>
              </a:tabLst>
            </a:pP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536" spc="-338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 </a:t>
            </a:r>
            <a:r>
              <a:rPr sz="2536" spc="42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	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536" spc="-476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0978" y="2317549"/>
            <a:ext cx="24157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61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5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3483" y="3590049"/>
            <a:ext cx="10146082" cy="1434363"/>
          </a:xfrm>
          <a:prstGeom prst="rect">
            <a:avLst/>
          </a:prstGeom>
        </p:spPr>
        <p:txBody>
          <a:bodyPr vert="horz" wrap="square" lIns="0" tIns="108708" rIns="0" bIns="0" rtlCol="0">
            <a:spAutoFit/>
          </a:bodyPr>
          <a:lstStyle/>
          <a:p>
            <a:pPr marL="389201" indent="-362360">
              <a:spcBef>
                <a:spcPts val="856"/>
              </a:spcBef>
              <a:buFont typeface="Arial" panose="020B0604020202020204" pitchFamily="34" charset="0"/>
              <a:buChar char="•"/>
            </a:pP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Fixed</a:t>
            </a:r>
            <a:r>
              <a:rPr sz="2536" spc="-7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computation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Gradient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descent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not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applied </a:t>
            </a:r>
            <a:r>
              <a:rPr sz="2536" spc="148" dirty="0">
                <a:solidFill>
                  <a:prstClr val="black"/>
                </a:solidFill>
                <a:latin typeface="Trebuchet MS"/>
                <a:cs typeface="Trebuchet MS"/>
              </a:rPr>
              <a:t>as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lang="en-IN" sz="2536" spc="-85" dirty="0">
                <a:solidFill>
                  <a:prstClr val="black"/>
                </a:solidFill>
                <a:latin typeface="Trebuchet MS"/>
                <a:cs typeface="Trebuchet MS"/>
              </a:rPr>
              <a:t> learnable 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parameters </a:t>
            </a:r>
            <a:endParaRPr lang="en-IN" sz="2536" spc="-2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marR="10737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Pooling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applied </a:t>
            </a:r>
            <a:r>
              <a:rPr sz="2536" spc="21" dirty="0">
                <a:solidFill>
                  <a:prstClr val="black"/>
                </a:solidFill>
                <a:latin typeface="Trebuchet MS"/>
                <a:cs typeface="Trebuchet MS"/>
              </a:rPr>
              <a:t>on each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536" spc="-3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11" dirty="0">
                <a:solidFill>
                  <a:prstClr val="black"/>
                </a:solidFill>
                <a:latin typeface="Trebuchet MS"/>
                <a:cs typeface="Trebuchet MS"/>
              </a:rPr>
              <a:t>channels.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2574099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211" dirty="0"/>
              <a:t>Max</a:t>
            </a:r>
            <a:r>
              <a:rPr spc="-241" dirty="0"/>
              <a:t> </a:t>
            </a:r>
            <a:r>
              <a:rPr spc="32" dirty="0"/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25103"/>
              </p:ext>
            </p:extLst>
          </p:nvPr>
        </p:nvGraphicFramePr>
        <p:xfrm>
          <a:off x="2409323" y="2462708"/>
          <a:ext cx="2394258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598565"/>
                <a:gridCol w="598565"/>
                <a:gridCol w="598563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79223" y="2703925"/>
            <a:ext cx="3014299" cy="1185424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88577" algn="ctr">
              <a:spcBef>
                <a:spcPts val="201"/>
              </a:spcBef>
            </a:pPr>
            <a:r>
              <a:rPr sz="2536" spc="116" dirty="0">
                <a:solidFill>
                  <a:prstClr val="black"/>
                </a:solidFill>
                <a:latin typeface="Trebuchet MS"/>
                <a:cs typeface="Trebuchet MS"/>
              </a:rPr>
              <a:t>Max</a:t>
            </a:r>
            <a:r>
              <a:rPr sz="2536" spc="-8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pooling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lnSpc>
                <a:spcPts val="3033"/>
              </a:lnSpc>
              <a:spcBef>
                <a:spcPts val="32"/>
              </a:spcBef>
              <a:tabLst>
                <a:tab pos="1156866" algn="l"/>
                <a:tab pos="2638515" algn="l"/>
              </a:tabLst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	</a:t>
            </a: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536" i="1" spc="159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19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  <a:p>
            <a:pPr marL="88577" algn="ctr">
              <a:lnSpc>
                <a:spcPts val="3033"/>
              </a:lnSpc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28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385" y="1174316"/>
            <a:ext cx="9340838" cy="120927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16042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Take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maximum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sub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region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that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considered.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95"/>
              </a:spcBef>
            </a:pP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48157" algn="ctr">
              <a:tabLst>
                <a:tab pos="6416449" algn="l"/>
              </a:tabLst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	</a:t>
            </a:r>
            <a:r>
              <a:rPr sz="3804" spc="-93" baseline="-50925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endParaRPr sz="3804" baseline="-50925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5436" y="2823610"/>
            <a:ext cx="8039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-3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7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19486"/>
              </p:ext>
            </p:extLst>
          </p:nvPr>
        </p:nvGraphicFramePr>
        <p:xfrm>
          <a:off x="8044692" y="3345844"/>
          <a:ext cx="1272286" cy="1184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565"/>
                <a:gridCol w="673721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First </a:t>
            </a:r>
            <a:r>
              <a:rPr lang="en-US" b="1" dirty="0" smtClean="0"/>
              <a:t>step</a:t>
            </a:r>
            <a:endParaRPr dirty="0"/>
          </a:p>
        </p:txBody>
      </p:sp>
      <p:sp>
        <p:nvSpPr>
          <p:cNvPr id="744" name="Google Shape;744;p1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>
              <a:spcBef>
                <a:spcPts val="0"/>
              </a:spcBef>
              <a:buSzPct val="1000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root?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0.246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Humidity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0.151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Wind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0.048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Temperature</a:t>
            </a:r>
            <a:r>
              <a:rPr lang="en-US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) = </a:t>
            </a:r>
            <a:r>
              <a:rPr lang="en-US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0.029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provides the best prediction for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target</a:t>
            </a:r>
          </a:p>
          <a:p>
            <a:pPr marL="400050" indent="-285750">
              <a:spcBef>
                <a:spcPts val="0"/>
              </a:spcBef>
              <a:buSzPct val="100000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Lets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grow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tree a successor for each possible value of </a:t>
            </a:r>
            <a:r>
              <a:rPr lang="en-US" i="1" dirty="0" smtClean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L="857250" lvl="1" indent="-285750">
              <a:spcBef>
                <a:spcPts val="0"/>
              </a:spcBef>
              <a:buSzPct val="100000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partition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training samples according to the value of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Outlook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lvl="1" indent="-121284">
              <a:spcBef>
                <a:spcPts val="518"/>
              </a:spcBef>
              <a:buSzPts val="2590"/>
              <a:buNone/>
            </a:pPr>
            <a:endParaRPr sz="1800" i="1"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 indent="-154940">
              <a:spcBef>
                <a:spcPts val="592"/>
              </a:spcBef>
              <a:buSzPts val="2960"/>
              <a:buNone/>
            </a:pPr>
            <a:endParaRPr dirty="0"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Which attribute should be tested at the root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23" y="202589"/>
            <a:ext cx="3387396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pc="53" dirty="0"/>
              <a:t>Average</a:t>
            </a:r>
            <a:r>
              <a:rPr spc="-232" dirty="0"/>
              <a:t> </a:t>
            </a:r>
            <a:r>
              <a:rPr spc="32" dirty="0"/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29592"/>
              </p:ext>
            </p:extLst>
          </p:nvPr>
        </p:nvGraphicFramePr>
        <p:xfrm>
          <a:off x="1747680" y="2509177"/>
          <a:ext cx="2399626" cy="2369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907"/>
                <a:gridCol w="599907"/>
                <a:gridCol w="599907"/>
                <a:gridCol w="599905"/>
              </a:tblGrid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2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9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37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8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7580" y="3140830"/>
            <a:ext cx="37578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7344" y="2750394"/>
            <a:ext cx="2348630" cy="119645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algn="ctr">
              <a:spcBef>
                <a:spcPts val="201"/>
              </a:spcBef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Average</a:t>
            </a:r>
            <a:r>
              <a:rPr sz="2536" spc="-1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pooling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spcBef>
                <a:spcPts val="11"/>
              </a:spcBef>
            </a:pPr>
            <a:r>
              <a:rPr sz="2536" i="1" spc="-190" dirty="0">
                <a:solidFill>
                  <a:prstClr val="black"/>
                </a:solidFill>
                <a:latin typeface="Verdana"/>
                <a:cs typeface="Verdana"/>
              </a:rPr>
              <a:t>f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5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  <a:p>
            <a:pPr algn="ctr">
              <a:spcBef>
                <a:spcPts val="11"/>
              </a:spcBef>
            </a:pPr>
            <a:r>
              <a:rPr sz="2536" i="1" spc="-63" dirty="0">
                <a:solidFill>
                  <a:prstClr val="black"/>
                </a:solidFill>
                <a:latin typeface="Verdana"/>
                <a:cs typeface="Verdana"/>
              </a:rPr>
              <a:t>s </a:t>
            </a:r>
            <a:r>
              <a:rPr sz="2536" spc="-159" dirty="0">
                <a:solidFill>
                  <a:prstClr val="black"/>
                </a:solidFill>
                <a:latin typeface="Verdana"/>
                <a:cs typeface="Verdana"/>
              </a:rPr>
              <a:t>=</a:t>
            </a:r>
            <a:r>
              <a:rPr sz="2536" spc="-444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1676" y="3140830"/>
            <a:ext cx="375781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→</a:t>
            </a:r>
            <a:endParaRPr sz="2536">
              <a:solidFill>
                <a:prstClr val="black"/>
              </a:solidFill>
              <a:latin typeface="LM Roman Demi 10"/>
              <a:cs typeface="LM Roman Demi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4533" y="1174316"/>
            <a:ext cx="9150130" cy="120927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416042" indent="-362360">
              <a:spcBef>
                <a:spcPts val="201"/>
              </a:spcBef>
              <a:buFont typeface="Arial" panose="020B0604020202020204" pitchFamily="34" charset="0"/>
              <a:buChar char="•"/>
            </a:pP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Compute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average </a:t>
            </a:r>
            <a:r>
              <a:rPr sz="2536" spc="-106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536" spc="-95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sub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region </a:t>
            </a:r>
            <a:r>
              <a:rPr sz="2536" spc="-137" dirty="0">
                <a:solidFill>
                  <a:prstClr val="black"/>
                </a:solidFill>
                <a:latin typeface="Trebuchet MS"/>
                <a:cs typeface="Trebuchet MS"/>
              </a:rPr>
              <a:t>that </a:t>
            </a:r>
            <a:r>
              <a:rPr sz="2536" spc="32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536" spc="-1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considered.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>
              <a:spcBef>
                <a:spcPts val="95"/>
              </a:spcBef>
            </a:pP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71005">
              <a:tabLst>
                <a:tab pos="6988172" algn="l"/>
              </a:tabLst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Input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2536" spc="-2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285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4	</a:t>
            </a:r>
            <a:r>
              <a:rPr sz="3804" spc="-93" baseline="-50925" dirty="0">
                <a:solidFill>
                  <a:prstClr val="black"/>
                </a:solidFill>
                <a:latin typeface="Trebuchet MS"/>
                <a:cs typeface="Trebuchet MS"/>
              </a:rPr>
              <a:t>Output</a:t>
            </a:r>
            <a:endParaRPr sz="3804" baseline="-50925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4065" y="2870080"/>
            <a:ext cx="803903" cy="41598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2536" spc="-3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i="1" spc="-11" dirty="0">
                <a:solidFill>
                  <a:prstClr val="black"/>
                </a:solidFill>
                <a:latin typeface="LM Roman Demi 10"/>
                <a:cs typeface="LM Roman Demi 10"/>
              </a:rPr>
              <a:t>×</a:t>
            </a:r>
            <a:r>
              <a:rPr sz="2536" i="1" spc="-370" dirty="0">
                <a:solidFill>
                  <a:prstClr val="black"/>
                </a:solidFill>
                <a:latin typeface="LM Roman Demi 10"/>
                <a:cs typeface="LM Roman Demi 10"/>
              </a:rPr>
              <a:t>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53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30063"/>
              </p:ext>
            </p:extLst>
          </p:nvPr>
        </p:nvGraphicFramePr>
        <p:xfrm>
          <a:off x="7947849" y="3392314"/>
          <a:ext cx="1645383" cy="1184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476"/>
                <a:gridCol w="599907"/>
              </a:tblGrid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15" dirty="0">
                          <a:latin typeface="Trebuchet MS"/>
                          <a:cs typeface="Trebuchet MS"/>
                        </a:rPr>
                        <a:t>4.5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7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BF"/>
                    </a:solidFill>
                  </a:tcPr>
                </a:tc>
              </a:tr>
              <a:tr h="592309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spc="-5" dirty="0">
                          <a:latin typeface="Trebuchet MS"/>
                          <a:cs typeface="Trebuchet MS"/>
                        </a:rPr>
                        <a:t>4.75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B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500" dirty="0">
                          <a:latin typeface="Trebuchet MS"/>
                          <a:cs typeface="Trebuchet MS"/>
                        </a:rPr>
                        <a:t>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899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FF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1697724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32" dirty="0">
                <a:solidFill>
                  <a:srgbClr val="FFFFFF"/>
                </a:solidFill>
                <a:latin typeface="Trebuchet MS"/>
                <a:cs typeface="Trebuchet MS"/>
              </a:rPr>
              <a:t>LeNet-5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3484" y="3106902"/>
            <a:ext cx="10350211" cy="244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5" y="1174316"/>
            <a:ext cx="9445386" cy="1438643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389201" marR="1402466" indent="-362360">
              <a:lnSpc>
                <a:spcPct val="121100"/>
              </a:lnSpc>
              <a:spcBef>
                <a:spcPts val="211"/>
              </a:spcBef>
              <a:buFont typeface="Arial" panose="020B0604020202020204" pitchFamily="34" charset="0"/>
              <a:buChar char="•"/>
            </a:pPr>
            <a:r>
              <a:rPr sz="2536" spc="-63" dirty="0">
                <a:solidFill>
                  <a:prstClr val="black"/>
                </a:solidFill>
                <a:latin typeface="Trebuchet MS"/>
                <a:cs typeface="Trebuchet MS"/>
              </a:rPr>
              <a:t>Handwritten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Character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recognition  </a:t>
            </a:r>
            <a:r>
              <a:rPr sz="2536" dirty="0">
                <a:solidFill>
                  <a:prstClr val="black"/>
                </a:solidFill>
                <a:latin typeface="Trebuchet MS"/>
                <a:cs typeface="Trebuchet MS"/>
              </a:rPr>
              <a:t>10-categories </a:t>
            </a: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classification</a:t>
            </a:r>
            <a:r>
              <a:rPr sz="2536" spc="-2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problem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9201" indent="-362360"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sz="2536" spc="-42" dirty="0">
                <a:solidFill>
                  <a:prstClr val="black"/>
                </a:solidFill>
                <a:latin typeface="Trebuchet MS"/>
                <a:cs typeface="Trebuchet MS"/>
              </a:rPr>
              <a:t>Approx. </a:t>
            </a:r>
            <a:r>
              <a:rPr sz="2536" spc="74" dirty="0">
                <a:solidFill>
                  <a:prstClr val="black"/>
                </a:solidFill>
                <a:latin typeface="Trebuchet MS"/>
                <a:cs typeface="Trebuchet MS"/>
              </a:rPr>
              <a:t>60 </a:t>
            </a:r>
            <a:r>
              <a:rPr sz="2536" spc="11" dirty="0">
                <a:solidFill>
                  <a:prstClr val="black"/>
                </a:solidFill>
                <a:latin typeface="Trebuchet MS"/>
                <a:cs typeface="Trebuchet MS"/>
              </a:rPr>
              <a:t>thousand </a:t>
            </a:r>
            <a:r>
              <a:rPr sz="2536" spc="-21" dirty="0">
                <a:solidFill>
                  <a:prstClr val="black"/>
                </a:solidFill>
                <a:latin typeface="Trebuchet MS"/>
                <a:cs typeface="Trebuchet MS"/>
              </a:rPr>
              <a:t>parameters are</a:t>
            </a:r>
            <a:r>
              <a:rPr sz="2536" spc="-2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536" spc="-53" dirty="0">
                <a:solidFill>
                  <a:prstClr val="black"/>
                </a:solidFill>
                <a:latin typeface="Trebuchet MS"/>
                <a:cs typeface="Trebuchet MS"/>
              </a:rPr>
              <a:t>learned.</a:t>
            </a:r>
            <a:endParaRPr sz="2536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824" y="202589"/>
            <a:ext cx="2647913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spc="-32" dirty="0">
                <a:solidFill>
                  <a:srgbClr val="FFFFFF"/>
                </a:solidFill>
                <a:latin typeface="Trebuchet MS"/>
                <a:cs typeface="Trebuchet MS"/>
              </a:rPr>
              <a:t>InceptionNet</a:t>
            </a:r>
            <a:endParaRPr sz="359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400" y="1143000"/>
            <a:ext cx="8765086" cy="5347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4285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How to calculate # of trainable parameters?</a:t>
            </a:r>
          </a:p>
          <a:p>
            <a:r>
              <a:rPr lang="en-IN" dirty="0" smtClean="0"/>
              <a:t>Shown in </a:t>
            </a:r>
            <a:r>
              <a:rPr lang="en-IN" b="1" dirty="0" smtClean="0"/>
              <a:t>bold</a:t>
            </a:r>
          </a:p>
          <a:p>
            <a:r>
              <a:rPr lang="en-IN" dirty="0" smtClean="0"/>
              <a:t>No bias used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478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192x64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43400" y="25146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192*96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91000" y="36576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192*16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47244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192x32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260246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3x3x96x128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365760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5x5x16x32</a:t>
            </a:r>
            <a:endParaRPr lang="en-IN" b="1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88" y="208021"/>
            <a:ext cx="11022349" cy="552914"/>
          </a:xfrm>
        </p:spPr>
        <p:txBody>
          <a:bodyPr/>
          <a:lstStyle/>
          <a:p>
            <a:r>
              <a:rPr lang="en-IN" dirty="0" smtClean="0"/>
              <a:t>Recurrent Neural Networks</a:t>
            </a:r>
            <a:endParaRPr lang="en-IN" dirty="0"/>
          </a:p>
        </p:txBody>
      </p:sp>
      <p:sp>
        <p:nvSpPr>
          <p:cNvPr id="4" name="object 2"/>
          <p:cNvSpPr/>
          <p:nvPr/>
        </p:nvSpPr>
        <p:spPr>
          <a:xfrm>
            <a:off x="3829582" y="3685162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5" h="776604">
                <a:moveTo>
                  <a:pt x="511199" y="0"/>
                </a:moveTo>
                <a:lnTo>
                  <a:pt x="455498" y="2277"/>
                </a:lnTo>
                <a:lnTo>
                  <a:pt x="401534" y="8953"/>
                </a:lnTo>
                <a:lnTo>
                  <a:pt x="349620" y="19790"/>
                </a:lnTo>
                <a:lnTo>
                  <a:pt x="300067" y="34551"/>
                </a:lnTo>
                <a:lnTo>
                  <a:pt x="253187" y="53000"/>
                </a:lnTo>
                <a:lnTo>
                  <a:pt x="209291" y="74900"/>
                </a:lnTo>
                <a:lnTo>
                  <a:pt x="168692" y="100013"/>
                </a:lnTo>
                <a:lnTo>
                  <a:pt x="131702" y="128103"/>
                </a:lnTo>
                <a:lnTo>
                  <a:pt x="98631" y="158934"/>
                </a:lnTo>
                <a:lnTo>
                  <a:pt x="69793" y="192268"/>
                </a:lnTo>
                <a:lnTo>
                  <a:pt x="45499" y="227868"/>
                </a:lnTo>
                <a:lnTo>
                  <a:pt x="26061" y="265498"/>
                </a:lnTo>
                <a:lnTo>
                  <a:pt x="11790" y="304921"/>
                </a:lnTo>
                <a:lnTo>
                  <a:pt x="2999" y="345901"/>
                </a:lnTo>
                <a:lnTo>
                  <a:pt x="0" y="388199"/>
                </a:lnTo>
                <a:lnTo>
                  <a:pt x="2999" y="430498"/>
                </a:lnTo>
                <a:lnTo>
                  <a:pt x="11790" y="471477"/>
                </a:lnTo>
                <a:lnTo>
                  <a:pt x="26061" y="510901"/>
                </a:lnTo>
                <a:lnTo>
                  <a:pt x="45499" y="548531"/>
                </a:lnTo>
                <a:lnTo>
                  <a:pt x="69793" y="584132"/>
                </a:lnTo>
                <a:lnTo>
                  <a:pt x="98631" y="617466"/>
                </a:lnTo>
                <a:lnTo>
                  <a:pt x="131702" y="648296"/>
                </a:lnTo>
                <a:lnTo>
                  <a:pt x="168692" y="676387"/>
                </a:lnTo>
                <a:lnTo>
                  <a:pt x="209291" y="701500"/>
                </a:lnTo>
                <a:lnTo>
                  <a:pt x="253187" y="723399"/>
                </a:lnTo>
                <a:lnTo>
                  <a:pt x="300067" y="741848"/>
                </a:lnTo>
                <a:lnTo>
                  <a:pt x="349620" y="756609"/>
                </a:lnTo>
                <a:lnTo>
                  <a:pt x="401534" y="767446"/>
                </a:lnTo>
                <a:lnTo>
                  <a:pt x="455498" y="774122"/>
                </a:lnTo>
                <a:lnTo>
                  <a:pt x="511199" y="776400"/>
                </a:lnTo>
                <a:lnTo>
                  <a:pt x="566899" y="774122"/>
                </a:lnTo>
                <a:lnTo>
                  <a:pt x="620863" y="767446"/>
                </a:lnTo>
                <a:lnTo>
                  <a:pt x="672777" y="756609"/>
                </a:lnTo>
                <a:lnTo>
                  <a:pt x="722330" y="741848"/>
                </a:lnTo>
                <a:lnTo>
                  <a:pt x="769211" y="723399"/>
                </a:lnTo>
                <a:lnTo>
                  <a:pt x="813106" y="701500"/>
                </a:lnTo>
                <a:lnTo>
                  <a:pt x="853705" y="676387"/>
                </a:lnTo>
                <a:lnTo>
                  <a:pt x="890696" y="648296"/>
                </a:lnTo>
                <a:lnTo>
                  <a:pt x="923766" y="617466"/>
                </a:lnTo>
                <a:lnTo>
                  <a:pt x="952604" y="584132"/>
                </a:lnTo>
                <a:lnTo>
                  <a:pt x="976898" y="548531"/>
                </a:lnTo>
                <a:lnTo>
                  <a:pt x="996336" y="510901"/>
                </a:lnTo>
                <a:lnTo>
                  <a:pt x="1010607" y="471477"/>
                </a:lnTo>
                <a:lnTo>
                  <a:pt x="1019398" y="430498"/>
                </a:lnTo>
                <a:lnTo>
                  <a:pt x="1022398" y="388199"/>
                </a:lnTo>
                <a:lnTo>
                  <a:pt x="1019398" y="345901"/>
                </a:lnTo>
                <a:lnTo>
                  <a:pt x="1010607" y="304921"/>
                </a:lnTo>
                <a:lnTo>
                  <a:pt x="996336" y="265498"/>
                </a:lnTo>
                <a:lnTo>
                  <a:pt x="976898" y="227868"/>
                </a:lnTo>
                <a:lnTo>
                  <a:pt x="952604" y="192268"/>
                </a:lnTo>
                <a:lnTo>
                  <a:pt x="923766" y="158934"/>
                </a:lnTo>
                <a:lnTo>
                  <a:pt x="890696" y="128103"/>
                </a:lnTo>
                <a:lnTo>
                  <a:pt x="853705" y="100013"/>
                </a:lnTo>
                <a:lnTo>
                  <a:pt x="813106" y="74900"/>
                </a:lnTo>
                <a:lnTo>
                  <a:pt x="769211" y="53000"/>
                </a:lnTo>
                <a:lnTo>
                  <a:pt x="722330" y="34551"/>
                </a:lnTo>
                <a:lnTo>
                  <a:pt x="672777" y="19790"/>
                </a:lnTo>
                <a:lnTo>
                  <a:pt x="620863" y="8953"/>
                </a:lnTo>
                <a:lnTo>
                  <a:pt x="566899" y="2277"/>
                </a:lnTo>
                <a:lnTo>
                  <a:pt x="511199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3829582" y="3685162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5" h="776604">
                <a:moveTo>
                  <a:pt x="0" y="388199"/>
                </a:moveTo>
                <a:lnTo>
                  <a:pt x="2999" y="345901"/>
                </a:lnTo>
                <a:lnTo>
                  <a:pt x="11790" y="304922"/>
                </a:lnTo>
                <a:lnTo>
                  <a:pt x="26061" y="265498"/>
                </a:lnTo>
                <a:lnTo>
                  <a:pt x="45499" y="227868"/>
                </a:lnTo>
                <a:lnTo>
                  <a:pt x="69793" y="192268"/>
                </a:lnTo>
                <a:lnTo>
                  <a:pt x="98631" y="158934"/>
                </a:lnTo>
                <a:lnTo>
                  <a:pt x="131702" y="128103"/>
                </a:lnTo>
                <a:lnTo>
                  <a:pt x="168692" y="100013"/>
                </a:lnTo>
                <a:lnTo>
                  <a:pt x="209291" y="74900"/>
                </a:lnTo>
                <a:lnTo>
                  <a:pt x="253187" y="53000"/>
                </a:lnTo>
                <a:lnTo>
                  <a:pt x="300067" y="34551"/>
                </a:lnTo>
                <a:lnTo>
                  <a:pt x="349620" y="19790"/>
                </a:lnTo>
                <a:lnTo>
                  <a:pt x="401534" y="8953"/>
                </a:lnTo>
                <a:lnTo>
                  <a:pt x="455498" y="2277"/>
                </a:lnTo>
                <a:lnTo>
                  <a:pt x="511198" y="0"/>
                </a:lnTo>
                <a:lnTo>
                  <a:pt x="566899" y="2277"/>
                </a:lnTo>
                <a:lnTo>
                  <a:pt x="620862" y="8953"/>
                </a:lnTo>
                <a:lnTo>
                  <a:pt x="672776" y="19790"/>
                </a:lnTo>
                <a:lnTo>
                  <a:pt x="722330" y="34551"/>
                </a:lnTo>
                <a:lnTo>
                  <a:pt x="769210" y="53000"/>
                </a:lnTo>
                <a:lnTo>
                  <a:pt x="813105" y="74900"/>
                </a:lnTo>
                <a:lnTo>
                  <a:pt x="853704" y="100013"/>
                </a:lnTo>
                <a:lnTo>
                  <a:pt x="890695" y="128103"/>
                </a:lnTo>
                <a:lnTo>
                  <a:pt x="923765" y="158934"/>
                </a:lnTo>
                <a:lnTo>
                  <a:pt x="952603" y="192268"/>
                </a:lnTo>
                <a:lnTo>
                  <a:pt x="976897" y="227868"/>
                </a:lnTo>
                <a:lnTo>
                  <a:pt x="996336" y="265498"/>
                </a:lnTo>
                <a:lnTo>
                  <a:pt x="1010606" y="304922"/>
                </a:lnTo>
                <a:lnTo>
                  <a:pt x="1019397" y="345901"/>
                </a:lnTo>
                <a:lnTo>
                  <a:pt x="1022397" y="388199"/>
                </a:lnTo>
                <a:lnTo>
                  <a:pt x="1019397" y="430498"/>
                </a:lnTo>
                <a:lnTo>
                  <a:pt x="1010606" y="471478"/>
                </a:lnTo>
                <a:lnTo>
                  <a:pt x="996336" y="510901"/>
                </a:lnTo>
                <a:lnTo>
                  <a:pt x="976897" y="548531"/>
                </a:lnTo>
                <a:lnTo>
                  <a:pt x="952603" y="584131"/>
                </a:lnTo>
                <a:lnTo>
                  <a:pt x="923765" y="617465"/>
                </a:lnTo>
                <a:lnTo>
                  <a:pt x="890695" y="648296"/>
                </a:lnTo>
                <a:lnTo>
                  <a:pt x="853704" y="676386"/>
                </a:lnTo>
                <a:lnTo>
                  <a:pt x="813105" y="701499"/>
                </a:lnTo>
                <a:lnTo>
                  <a:pt x="769210" y="723399"/>
                </a:lnTo>
                <a:lnTo>
                  <a:pt x="722330" y="741848"/>
                </a:lnTo>
                <a:lnTo>
                  <a:pt x="672776" y="756609"/>
                </a:lnTo>
                <a:lnTo>
                  <a:pt x="620862" y="767446"/>
                </a:lnTo>
                <a:lnTo>
                  <a:pt x="566899" y="774122"/>
                </a:lnTo>
                <a:lnTo>
                  <a:pt x="511198" y="776399"/>
                </a:lnTo>
                <a:lnTo>
                  <a:pt x="455498" y="774122"/>
                </a:lnTo>
                <a:lnTo>
                  <a:pt x="401534" y="767446"/>
                </a:lnTo>
                <a:lnTo>
                  <a:pt x="349620" y="756609"/>
                </a:lnTo>
                <a:lnTo>
                  <a:pt x="300067" y="741848"/>
                </a:lnTo>
                <a:lnTo>
                  <a:pt x="253187" y="723399"/>
                </a:lnTo>
                <a:lnTo>
                  <a:pt x="209291" y="701499"/>
                </a:lnTo>
                <a:lnTo>
                  <a:pt x="168692" y="676386"/>
                </a:lnTo>
                <a:lnTo>
                  <a:pt x="131702" y="648296"/>
                </a:lnTo>
                <a:lnTo>
                  <a:pt x="98631" y="617465"/>
                </a:lnTo>
                <a:lnTo>
                  <a:pt x="69793" y="584131"/>
                </a:lnTo>
                <a:lnTo>
                  <a:pt x="45499" y="548531"/>
                </a:lnTo>
                <a:lnTo>
                  <a:pt x="26061" y="510901"/>
                </a:lnTo>
                <a:lnTo>
                  <a:pt x="11790" y="471478"/>
                </a:lnTo>
                <a:lnTo>
                  <a:pt x="2999" y="430498"/>
                </a:lnTo>
                <a:lnTo>
                  <a:pt x="0" y="388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098268" y="3777736"/>
            <a:ext cx="18171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809209" y="2685152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925584" y="0"/>
                </a:moveTo>
                <a:lnTo>
                  <a:pt x="147510" y="0"/>
                </a:lnTo>
                <a:lnTo>
                  <a:pt x="100885" y="7520"/>
                </a:lnTo>
                <a:lnTo>
                  <a:pt x="60392" y="28461"/>
                </a:lnTo>
                <a:lnTo>
                  <a:pt x="28460" y="60392"/>
                </a:lnTo>
                <a:lnTo>
                  <a:pt x="7520" y="100886"/>
                </a:lnTo>
                <a:lnTo>
                  <a:pt x="0" y="147511"/>
                </a:lnTo>
                <a:lnTo>
                  <a:pt x="0" y="560487"/>
                </a:lnTo>
                <a:lnTo>
                  <a:pt x="7520" y="607112"/>
                </a:lnTo>
                <a:lnTo>
                  <a:pt x="28460" y="647606"/>
                </a:lnTo>
                <a:lnTo>
                  <a:pt x="60392" y="679538"/>
                </a:lnTo>
                <a:lnTo>
                  <a:pt x="100885" y="700479"/>
                </a:lnTo>
                <a:lnTo>
                  <a:pt x="147510" y="707999"/>
                </a:lnTo>
                <a:lnTo>
                  <a:pt x="925584" y="707999"/>
                </a:lnTo>
                <a:lnTo>
                  <a:pt x="972210" y="700479"/>
                </a:lnTo>
                <a:lnTo>
                  <a:pt x="1012703" y="679538"/>
                </a:lnTo>
                <a:lnTo>
                  <a:pt x="1044635" y="647606"/>
                </a:lnTo>
                <a:lnTo>
                  <a:pt x="1065576" y="607112"/>
                </a:lnTo>
                <a:lnTo>
                  <a:pt x="1073096" y="560487"/>
                </a:lnTo>
                <a:lnTo>
                  <a:pt x="1073096" y="147511"/>
                </a:lnTo>
                <a:lnTo>
                  <a:pt x="1061868" y="91060"/>
                </a:lnTo>
                <a:lnTo>
                  <a:pt x="1029891" y="43204"/>
                </a:lnTo>
                <a:lnTo>
                  <a:pt x="982035" y="11228"/>
                </a:lnTo>
                <a:lnTo>
                  <a:pt x="92558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/>
          <p:nvPr/>
        </p:nvSpPr>
        <p:spPr>
          <a:xfrm>
            <a:off x="3809209" y="2685152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0" y="147511"/>
                </a:moveTo>
                <a:lnTo>
                  <a:pt x="7520" y="100886"/>
                </a:lnTo>
                <a:lnTo>
                  <a:pt x="28461" y="60393"/>
                </a:lnTo>
                <a:lnTo>
                  <a:pt x="60393" y="28461"/>
                </a:lnTo>
                <a:lnTo>
                  <a:pt x="100886" y="7520"/>
                </a:lnTo>
                <a:lnTo>
                  <a:pt x="147512" y="0"/>
                </a:lnTo>
                <a:lnTo>
                  <a:pt x="925585" y="0"/>
                </a:lnTo>
                <a:lnTo>
                  <a:pt x="982035" y="11228"/>
                </a:lnTo>
                <a:lnTo>
                  <a:pt x="1029892" y="43205"/>
                </a:lnTo>
                <a:lnTo>
                  <a:pt x="1061868" y="91061"/>
                </a:lnTo>
                <a:lnTo>
                  <a:pt x="1073097" y="147511"/>
                </a:lnTo>
                <a:lnTo>
                  <a:pt x="1073097" y="560488"/>
                </a:lnTo>
                <a:lnTo>
                  <a:pt x="1065577" y="607113"/>
                </a:lnTo>
                <a:lnTo>
                  <a:pt x="1044636" y="647606"/>
                </a:lnTo>
                <a:lnTo>
                  <a:pt x="1012704" y="679538"/>
                </a:lnTo>
                <a:lnTo>
                  <a:pt x="972210" y="700479"/>
                </a:lnTo>
                <a:lnTo>
                  <a:pt x="925585" y="707999"/>
                </a:lnTo>
                <a:lnTo>
                  <a:pt x="147512" y="707999"/>
                </a:lnTo>
                <a:lnTo>
                  <a:pt x="100886" y="700479"/>
                </a:lnTo>
                <a:lnTo>
                  <a:pt x="60393" y="679538"/>
                </a:lnTo>
                <a:lnTo>
                  <a:pt x="28461" y="647606"/>
                </a:lnTo>
                <a:lnTo>
                  <a:pt x="7520" y="607113"/>
                </a:lnTo>
                <a:lnTo>
                  <a:pt x="0" y="560488"/>
                </a:lnTo>
                <a:lnTo>
                  <a:pt x="0" y="14751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4103046" y="2753679"/>
            <a:ext cx="16698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4186949" y="3274726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2942" y="5837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143581" y="3208686"/>
            <a:ext cx="87040" cy="10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3832113" y="4733267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846235" y="0"/>
                </a:moveTo>
                <a:lnTo>
                  <a:pt x="161762" y="0"/>
                </a:lnTo>
                <a:lnTo>
                  <a:pt x="118759" y="5778"/>
                </a:lnTo>
                <a:lnTo>
                  <a:pt x="80117" y="22085"/>
                </a:lnTo>
                <a:lnTo>
                  <a:pt x="47378" y="47379"/>
                </a:lnTo>
                <a:lnTo>
                  <a:pt x="22085" y="80117"/>
                </a:lnTo>
                <a:lnTo>
                  <a:pt x="5778" y="118759"/>
                </a:lnTo>
                <a:lnTo>
                  <a:pt x="0" y="161762"/>
                </a:lnTo>
                <a:lnTo>
                  <a:pt x="0" y="614636"/>
                </a:lnTo>
                <a:lnTo>
                  <a:pt x="5778" y="657639"/>
                </a:lnTo>
                <a:lnTo>
                  <a:pt x="22085" y="696281"/>
                </a:lnTo>
                <a:lnTo>
                  <a:pt x="47378" y="729020"/>
                </a:lnTo>
                <a:lnTo>
                  <a:pt x="80117" y="754314"/>
                </a:lnTo>
                <a:lnTo>
                  <a:pt x="118759" y="770620"/>
                </a:lnTo>
                <a:lnTo>
                  <a:pt x="161762" y="776399"/>
                </a:lnTo>
                <a:lnTo>
                  <a:pt x="846235" y="776399"/>
                </a:lnTo>
                <a:lnTo>
                  <a:pt x="889237" y="770620"/>
                </a:lnTo>
                <a:lnTo>
                  <a:pt x="927879" y="754314"/>
                </a:lnTo>
                <a:lnTo>
                  <a:pt x="960618" y="729020"/>
                </a:lnTo>
                <a:lnTo>
                  <a:pt x="985912" y="696281"/>
                </a:lnTo>
                <a:lnTo>
                  <a:pt x="1002219" y="657639"/>
                </a:lnTo>
                <a:lnTo>
                  <a:pt x="1007997" y="614636"/>
                </a:lnTo>
                <a:lnTo>
                  <a:pt x="1007997" y="161762"/>
                </a:lnTo>
                <a:lnTo>
                  <a:pt x="995683" y="99859"/>
                </a:lnTo>
                <a:lnTo>
                  <a:pt x="960616" y="47378"/>
                </a:lnTo>
                <a:lnTo>
                  <a:pt x="908139" y="12313"/>
                </a:lnTo>
                <a:lnTo>
                  <a:pt x="846235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3832113" y="4733267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0" y="161762"/>
                </a:moveTo>
                <a:lnTo>
                  <a:pt x="5778" y="118759"/>
                </a:lnTo>
                <a:lnTo>
                  <a:pt x="22085" y="80117"/>
                </a:lnTo>
                <a:lnTo>
                  <a:pt x="47378" y="47378"/>
                </a:lnTo>
                <a:lnTo>
                  <a:pt x="80117" y="22085"/>
                </a:lnTo>
                <a:lnTo>
                  <a:pt x="118758" y="5778"/>
                </a:lnTo>
                <a:lnTo>
                  <a:pt x="161762" y="0"/>
                </a:lnTo>
                <a:lnTo>
                  <a:pt x="846235" y="0"/>
                </a:lnTo>
                <a:lnTo>
                  <a:pt x="908139" y="12313"/>
                </a:lnTo>
                <a:lnTo>
                  <a:pt x="960617" y="47379"/>
                </a:lnTo>
                <a:lnTo>
                  <a:pt x="995684" y="99858"/>
                </a:lnTo>
                <a:lnTo>
                  <a:pt x="1007997" y="161762"/>
                </a:lnTo>
                <a:lnTo>
                  <a:pt x="1007997" y="614637"/>
                </a:lnTo>
                <a:lnTo>
                  <a:pt x="1002219" y="657639"/>
                </a:lnTo>
                <a:lnTo>
                  <a:pt x="985911" y="696281"/>
                </a:lnTo>
                <a:lnTo>
                  <a:pt x="960617" y="729020"/>
                </a:lnTo>
                <a:lnTo>
                  <a:pt x="927879" y="754314"/>
                </a:lnTo>
                <a:lnTo>
                  <a:pt x="889237" y="770621"/>
                </a:lnTo>
                <a:lnTo>
                  <a:pt x="846235" y="776399"/>
                </a:lnTo>
                <a:lnTo>
                  <a:pt x="161762" y="776399"/>
                </a:lnTo>
                <a:lnTo>
                  <a:pt x="118758" y="770621"/>
                </a:lnTo>
                <a:lnTo>
                  <a:pt x="80117" y="754314"/>
                </a:lnTo>
                <a:lnTo>
                  <a:pt x="47378" y="729020"/>
                </a:lnTo>
                <a:lnTo>
                  <a:pt x="22085" y="696281"/>
                </a:lnTo>
                <a:lnTo>
                  <a:pt x="5778" y="657639"/>
                </a:lnTo>
                <a:lnTo>
                  <a:pt x="0" y="614637"/>
                </a:lnTo>
                <a:lnTo>
                  <a:pt x="0" y="1617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4103063" y="4825839"/>
            <a:ext cx="16698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109" b="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210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4186486" y="4322831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0" y="583729"/>
                </a:moveTo>
                <a:lnTo>
                  <a:pt x="2942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4144885" y="4256791"/>
            <a:ext cx="87040" cy="10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7774349" y="3709201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4" h="776604">
                <a:moveTo>
                  <a:pt x="511197" y="0"/>
                </a:moveTo>
                <a:lnTo>
                  <a:pt x="455497" y="2277"/>
                </a:lnTo>
                <a:lnTo>
                  <a:pt x="401533" y="8953"/>
                </a:lnTo>
                <a:lnTo>
                  <a:pt x="349619" y="19790"/>
                </a:lnTo>
                <a:lnTo>
                  <a:pt x="300066" y="34552"/>
                </a:lnTo>
                <a:lnTo>
                  <a:pt x="253186" y="53000"/>
                </a:lnTo>
                <a:lnTo>
                  <a:pt x="209290" y="74900"/>
                </a:lnTo>
                <a:lnTo>
                  <a:pt x="168691" y="100013"/>
                </a:lnTo>
                <a:lnTo>
                  <a:pt x="131701" y="128103"/>
                </a:lnTo>
                <a:lnTo>
                  <a:pt x="98631" y="158934"/>
                </a:lnTo>
                <a:lnTo>
                  <a:pt x="69793" y="192268"/>
                </a:lnTo>
                <a:lnTo>
                  <a:pt x="45499" y="227868"/>
                </a:lnTo>
                <a:lnTo>
                  <a:pt x="26061" y="265499"/>
                </a:lnTo>
                <a:lnTo>
                  <a:pt x="11790" y="304922"/>
                </a:lnTo>
                <a:lnTo>
                  <a:pt x="2999" y="345902"/>
                </a:lnTo>
                <a:lnTo>
                  <a:pt x="0" y="388200"/>
                </a:lnTo>
                <a:lnTo>
                  <a:pt x="2999" y="430499"/>
                </a:lnTo>
                <a:lnTo>
                  <a:pt x="11790" y="471478"/>
                </a:lnTo>
                <a:lnTo>
                  <a:pt x="26061" y="510901"/>
                </a:lnTo>
                <a:lnTo>
                  <a:pt x="45499" y="548532"/>
                </a:lnTo>
                <a:lnTo>
                  <a:pt x="69793" y="584132"/>
                </a:lnTo>
                <a:lnTo>
                  <a:pt x="98631" y="617466"/>
                </a:lnTo>
                <a:lnTo>
                  <a:pt x="131701" y="648296"/>
                </a:lnTo>
                <a:lnTo>
                  <a:pt x="168691" y="676387"/>
                </a:lnTo>
                <a:lnTo>
                  <a:pt x="209290" y="701500"/>
                </a:lnTo>
                <a:lnTo>
                  <a:pt x="253186" y="723399"/>
                </a:lnTo>
                <a:lnTo>
                  <a:pt x="300066" y="741848"/>
                </a:lnTo>
                <a:lnTo>
                  <a:pt x="349619" y="756609"/>
                </a:lnTo>
                <a:lnTo>
                  <a:pt x="401533" y="767446"/>
                </a:lnTo>
                <a:lnTo>
                  <a:pt x="455497" y="774122"/>
                </a:lnTo>
                <a:lnTo>
                  <a:pt x="511197" y="776400"/>
                </a:lnTo>
                <a:lnTo>
                  <a:pt x="566898" y="774122"/>
                </a:lnTo>
                <a:lnTo>
                  <a:pt x="620862" y="767446"/>
                </a:lnTo>
                <a:lnTo>
                  <a:pt x="672776" y="756609"/>
                </a:lnTo>
                <a:lnTo>
                  <a:pt x="722329" y="741848"/>
                </a:lnTo>
                <a:lnTo>
                  <a:pt x="769209" y="723399"/>
                </a:lnTo>
                <a:lnTo>
                  <a:pt x="813105" y="701500"/>
                </a:lnTo>
                <a:lnTo>
                  <a:pt x="853704" y="676387"/>
                </a:lnTo>
                <a:lnTo>
                  <a:pt x="890694" y="648296"/>
                </a:lnTo>
                <a:lnTo>
                  <a:pt x="923765" y="617466"/>
                </a:lnTo>
                <a:lnTo>
                  <a:pt x="952603" y="584132"/>
                </a:lnTo>
                <a:lnTo>
                  <a:pt x="976897" y="548532"/>
                </a:lnTo>
                <a:lnTo>
                  <a:pt x="996335" y="510901"/>
                </a:lnTo>
                <a:lnTo>
                  <a:pt x="1010606" y="471478"/>
                </a:lnTo>
                <a:lnTo>
                  <a:pt x="1019397" y="430499"/>
                </a:lnTo>
                <a:lnTo>
                  <a:pt x="1022396" y="388200"/>
                </a:lnTo>
                <a:lnTo>
                  <a:pt x="1019397" y="345902"/>
                </a:lnTo>
                <a:lnTo>
                  <a:pt x="1010606" y="304922"/>
                </a:lnTo>
                <a:lnTo>
                  <a:pt x="996335" y="265499"/>
                </a:lnTo>
                <a:lnTo>
                  <a:pt x="976897" y="227868"/>
                </a:lnTo>
                <a:lnTo>
                  <a:pt x="952603" y="192268"/>
                </a:lnTo>
                <a:lnTo>
                  <a:pt x="923765" y="158934"/>
                </a:lnTo>
                <a:lnTo>
                  <a:pt x="890694" y="128103"/>
                </a:lnTo>
                <a:lnTo>
                  <a:pt x="853704" y="100013"/>
                </a:lnTo>
                <a:lnTo>
                  <a:pt x="813105" y="74900"/>
                </a:lnTo>
                <a:lnTo>
                  <a:pt x="769209" y="53000"/>
                </a:lnTo>
                <a:lnTo>
                  <a:pt x="722329" y="34552"/>
                </a:lnTo>
                <a:lnTo>
                  <a:pt x="672776" y="19790"/>
                </a:lnTo>
                <a:lnTo>
                  <a:pt x="620862" y="8953"/>
                </a:lnTo>
                <a:lnTo>
                  <a:pt x="566898" y="2277"/>
                </a:lnTo>
                <a:lnTo>
                  <a:pt x="511197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7774351" y="3709201"/>
            <a:ext cx="719286" cy="546051"/>
          </a:xfrm>
          <a:custGeom>
            <a:avLst/>
            <a:gdLst/>
            <a:ahLst/>
            <a:cxnLst/>
            <a:rect l="l" t="t" r="r" b="b"/>
            <a:pathLst>
              <a:path w="1022984" h="776604">
                <a:moveTo>
                  <a:pt x="0" y="388199"/>
                </a:moveTo>
                <a:lnTo>
                  <a:pt x="2999" y="345901"/>
                </a:lnTo>
                <a:lnTo>
                  <a:pt x="11790" y="304921"/>
                </a:lnTo>
                <a:lnTo>
                  <a:pt x="26061" y="265498"/>
                </a:lnTo>
                <a:lnTo>
                  <a:pt x="45499" y="227868"/>
                </a:lnTo>
                <a:lnTo>
                  <a:pt x="69793" y="192267"/>
                </a:lnTo>
                <a:lnTo>
                  <a:pt x="98631" y="158934"/>
                </a:lnTo>
                <a:lnTo>
                  <a:pt x="131702" y="128103"/>
                </a:lnTo>
                <a:lnTo>
                  <a:pt x="168692" y="100013"/>
                </a:lnTo>
                <a:lnTo>
                  <a:pt x="209291" y="74900"/>
                </a:lnTo>
                <a:lnTo>
                  <a:pt x="253187" y="53000"/>
                </a:lnTo>
                <a:lnTo>
                  <a:pt x="300067" y="34551"/>
                </a:lnTo>
                <a:lnTo>
                  <a:pt x="349620" y="19790"/>
                </a:lnTo>
                <a:lnTo>
                  <a:pt x="401534" y="8953"/>
                </a:lnTo>
                <a:lnTo>
                  <a:pt x="455498" y="2277"/>
                </a:lnTo>
                <a:lnTo>
                  <a:pt x="511198" y="0"/>
                </a:lnTo>
                <a:lnTo>
                  <a:pt x="566899" y="2277"/>
                </a:lnTo>
                <a:lnTo>
                  <a:pt x="620862" y="8953"/>
                </a:lnTo>
                <a:lnTo>
                  <a:pt x="672776" y="19790"/>
                </a:lnTo>
                <a:lnTo>
                  <a:pt x="722330" y="34551"/>
                </a:lnTo>
                <a:lnTo>
                  <a:pt x="769210" y="53000"/>
                </a:lnTo>
                <a:lnTo>
                  <a:pt x="813105" y="74900"/>
                </a:lnTo>
                <a:lnTo>
                  <a:pt x="853704" y="100013"/>
                </a:lnTo>
                <a:lnTo>
                  <a:pt x="890695" y="128103"/>
                </a:lnTo>
                <a:lnTo>
                  <a:pt x="923765" y="158934"/>
                </a:lnTo>
                <a:lnTo>
                  <a:pt x="952603" y="192267"/>
                </a:lnTo>
                <a:lnTo>
                  <a:pt x="976897" y="227868"/>
                </a:lnTo>
                <a:lnTo>
                  <a:pt x="996336" y="265498"/>
                </a:lnTo>
                <a:lnTo>
                  <a:pt x="1010606" y="304921"/>
                </a:lnTo>
                <a:lnTo>
                  <a:pt x="1019397" y="345901"/>
                </a:lnTo>
                <a:lnTo>
                  <a:pt x="1022397" y="388199"/>
                </a:lnTo>
                <a:lnTo>
                  <a:pt x="1019397" y="430498"/>
                </a:lnTo>
                <a:lnTo>
                  <a:pt x="1010606" y="471478"/>
                </a:lnTo>
                <a:lnTo>
                  <a:pt x="996336" y="510901"/>
                </a:lnTo>
                <a:lnTo>
                  <a:pt x="976897" y="548531"/>
                </a:lnTo>
                <a:lnTo>
                  <a:pt x="952603" y="584131"/>
                </a:lnTo>
                <a:lnTo>
                  <a:pt x="923765" y="617465"/>
                </a:lnTo>
                <a:lnTo>
                  <a:pt x="890695" y="648296"/>
                </a:lnTo>
                <a:lnTo>
                  <a:pt x="853704" y="676386"/>
                </a:lnTo>
                <a:lnTo>
                  <a:pt x="813105" y="701499"/>
                </a:lnTo>
                <a:lnTo>
                  <a:pt x="769210" y="723399"/>
                </a:lnTo>
                <a:lnTo>
                  <a:pt x="722330" y="741848"/>
                </a:lnTo>
                <a:lnTo>
                  <a:pt x="672776" y="756609"/>
                </a:lnTo>
                <a:lnTo>
                  <a:pt x="620862" y="767446"/>
                </a:lnTo>
                <a:lnTo>
                  <a:pt x="566899" y="774122"/>
                </a:lnTo>
                <a:lnTo>
                  <a:pt x="511198" y="776399"/>
                </a:lnTo>
                <a:lnTo>
                  <a:pt x="455498" y="774122"/>
                </a:lnTo>
                <a:lnTo>
                  <a:pt x="401534" y="767446"/>
                </a:lnTo>
                <a:lnTo>
                  <a:pt x="349620" y="756609"/>
                </a:lnTo>
                <a:lnTo>
                  <a:pt x="300067" y="741848"/>
                </a:lnTo>
                <a:lnTo>
                  <a:pt x="253187" y="723399"/>
                </a:lnTo>
                <a:lnTo>
                  <a:pt x="209291" y="701499"/>
                </a:lnTo>
                <a:lnTo>
                  <a:pt x="168692" y="676386"/>
                </a:lnTo>
                <a:lnTo>
                  <a:pt x="131702" y="648296"/>
                </a:lnTo>
                <a:lnTo>
                  <a:pt x="98631" y="617465"/>
                </a:lnTo>
                <a:lnTo>
                  <a:pt x="69793" y="584131"/>
                </a:lnTo>
                <a:lnTo>
                  <a:pt x="45499" y="548531"/>
                </a:lnTo>
                <a:lnTo>
                  <a:pt x="26061" y="510901"/>
                </a:lnTo>
                <a:lnTo>
                  <a:pt x="11790" y="471478"/>
                </a:lnTo>
                <a:lnTo>
                  <a:pt x="2999" y="430498"/>
                </a:lnTo>
                <a:lnTo>
                  <a:pt x="0" y="388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7919954" y="3736229"/>
            <a:ext cx="427733" cy="2902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741" b="1" spc="11" baseline="-21367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7753975" y="2709191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925586" y="0"/>
                </a:moveTo>
                <a:lnTo>
                  <a:pt x="147511" y="0"/>
                </a:lnTo>
                <a:lnTo>
                  <a:pt x="100886" y="7520"/>
                </a:lnTo>
                <a:lnTo>
                  <a:pt x="60392" y="28461"/>
                </a:lnTo>
                <a:lnTo>
                  <a:pt x="28461" y="60392"/>
                </a:lnTo>
                <a:lnTo>
                  <a:pt x="7520" y="100886"/>
                </a:lnTo>
                <a:lnTo>
                  <a:pt x="0" y="147511"/>
                </a:lnTo>
                <a:lnTo>
                  <a:pt x="0" y="560487"/>
                </a:lnTo>
                <a:lnTo>
                  <a:pt x="7520" y="607113"/>
                </a:lnTo>
                <a:lnTo>
                  <a:pt x="28461" y="647606"/>
                </a:lnTo>
                <a:lnTo>
                  <a:pt x="60392" y="679538"/>
                </a:lnTo>
                <a:lnTo>
                  <a:pt x="100886" y="700479"/>
                </a:lnTo>
                <a:lnTo>
                  <a:pt x="147511" y="707999"/>
                </a:lnTo>
                <a:lnTo>
                  <a:pt x="925586" y="707999"/>
                </a:lnTo>
                <a:lnTo>
                  <a:pt x="972210" y="700479"/>
                </a:lnTo>
                <a:lnTo>
                  <a:pt x="1012704" y="679538"/>
                </a:lnTo>
                <a:lnTo>
                  <a:pt x="1044635" y="647606"/>
                </a:lnTo>
                <a:lnTo>
                  <a:pt x="1065576" y="607113"/>
                </a:lnTo>
                <a:lnTo>
                  <a:pt x="1073096" y="560487"/>
                </a:lnTo>
                <a:lnTo>
                  <a:pt x="1073096" y="147511"/>
                </a:lnTo>
                <a:lnTo>
                  <a:pt x="1061868" y="91061"/>
                </a:lnTo>
                <a:lnTo>
                  <a:pt x="1029891" y="43205"/>
                </a:lnTo>
                <a:lnTo>
                  <a:pt x="982035" y="11228"/>
                </a:lnTo>
                <a:lnTo>
                  <a:pt x="925586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7753975" y="2709191"/>
            <a:ext cx="754559" cy="497829"/>
          </a:xfrm>
          <a:custGeom>
            <a:avLst/>
            <a:gdLst/>
            <a:ahLst/>
            <a:cxnLst/>
            <a:rect l="l" t="t" r="r" b="b"/>
            <a:pathLst>
              <a:path w="1073150" h="708025">
                <a:moveTo>
                  <a:pt x="0" y="147511"/>
                </a:moveTo>
                <a:lnTo>
                  <a:pt x="7520" y="100886"/>
                </a:lnTo>
                <a:lnTo>
                  <a:pt x="28460" y="60393"/>
                </a:lnTo>
                <a:lnTo>
                  <a:pt x="60392" y="28461"/>
                </a:lnTo>
                <a:lnTo>
                  <a:pt x="100886" y="7520"/>
                </a:lnTo>
                <a:lnTo>
                  <a:pt x="147512" y="0"/>
                </a:lnTo>
                <a:lnTo>
                  <a:pt x="925585" y="0"/>
                </a:lnTo>
                <a:lnTo>
                  <a:pt x="982035" y="11228"/>
                </a:lnTo>
                <a:lnTo>
                  <a:pt x="1029892" y="43205"/>
                </a:lnTo>
                <a:lnTo>
                  <a:pt x="1061868" y="91061"/>
                </a:lnTo>
                <a:lnTo>
                  <a:pt x="1073097" y="147511"/>
                </a:lnTo>
                <a:lnTo>
                  <a:pt x="1073097" y="560488"/>
                </a:lnTo>
                <a:lnTo>
                  <a:pt x="1065577" y="607113"/>
                </a:lnTo>
                <a:lnTo>
                  <a:pt x="1044636" y="647606"/>
                </a:lnTo>
                <a:lnTo>
                  <a:pt x="1012704" y="679538"/>
                </a:lnTo>
                <a:lnTo>
                  <a:pt x="972210" y="700479"/>
                </a:lnTo>
                <a:lnTo>
                  <a:pt x="925585" y="707999"/>
                </a:lnTo>
                <a:lnTo>
                  <a:pt x="147512" y="707999"/>
                </a:lnTo>
                <a:lnTo>
                  <a:pt x="100886" y="700479"/>
                </a:lnTo>
                <a:lnTo>
                  <a:pt x="60392" y="679538"/>
                </a:lnTo>
                <a:lnTo>
                  <a:pt x="28460" y="647606"/>
                </a:lnTo>
                <a:lnTo>
                  <a:pt x="7520" y="607113"/>
                </a:lnTo>
                <a:lnTo>
                  <a:pt x="0" y="560488"/>
                </a:lnTo>
                <a:lnTo>
                  <a:pt x="0" y="14751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7895976" y="2677257"/>
            <a:ext cx="470595" cy="3336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3164" b="1" spc="-4" baseline="-21296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8131715" y="3298765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2942" y="58372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8088348" y="3232725"/>
            <a:ext cx="87040" cy="109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7776879" y="4757304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846235" y="0"/>
                </a:moveTo>
                <a:lnTo>
                  <a:pt x="161763" y="0"/>
                </a:lnTo>
                <a:lnTo>
                  <a:pt x="118760" y="5778"/>
                </a:lnTo>
                <a:lnTo>
                  <a:pt x="80118" y="22085"/>
                </a:lnTo>
                <a:lnTo>
                  <a:pt x="47379" y="47379"/>
                </a:lnTo>
                <a:lnTo>
                  <a:pt x="22085" y="80118"/>
                </a:lnTo>
                <a:lnTo>
                  <a:pt x="5778" y="118760"/>
                </a:lnTo>
                <a:lnTo>
                  <a:pt x="0" y="161763"/>
                </a:lnTo>
                <a:lnTo>
                  <a:pt x="0" y="614636"/>
                </a:lnTo>
                <a:lnTo>
                  <a:pt x="5778" y="657639"/>
                </a:lnTo>
                <a:lnTo>
                  <a:pt x="22085" y="696281"/>
                </a:lnTo>
                <a:lnTo>
                  <a:pt x="47379" y="729020"/>
                </a:lnTo>
                <a:lnTo>
                  <a:pt x="80118" y="754314"/>
                </a:lnTo>
                <a:lnTo>
                  <a:pt x="118760" y="770622"/>
                </a:lnTo>
                <a:lnTo>
                  <a:pt x="161763" y="776400"/>
                </a:lnTo>
                <a:lnTo>
                  <a:pt x="846235" y="776400"/>
                </a:lnTo>
                <a:lnTo>
                  <a:pt x="889238" y="770622"/>
                </a:lnTo>
                <a:lnTo>
                  <a:pt x="927880" y="754314"/>
                </a:lnTo>
                <a:lnTo>
                  <a:pt x="960618" y="729020"/>
                </a:lnTo>
                <a:lnTo>
                  <a:pt x="985912" y="696281"/>
                </a:lnTo>
                <a:lnTo>
                  <a:pt x="1002219" y="657639"/>
                </a:lnTo>
                <a:lnTo>
                  <a:pt x="1007997" y="614636"/>
                </a:lnTo>
                <a:lnTo>
                  <a:pt x="1007997" y="161763"/>
                </a:lnTo>
                <a:lnTo>
                  <a:pt x="995684" y="99859"/>
                </a:lnTo>
                <a:lnTo>
                  <a:pt x="960618" y="47379"/>
                </a:lnTo>
                <a:lnTo>
                  <a:pt x="908139" y="12313"/>
                </a:lnTo>
                <a:lnTo>
                  <a:pt x="846235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7776879" y="4757304"/>
            <a:ext cx="709017" cy="546051"/>
          </a:xfrm>
          <a:custGeom>
            <a:avLst/>
            <a:gdLst/>
            <a:ahLst/>
            <a:cxnLst/>
            <a:rect l="l" t="t" r="r" b="b"/>
            <a:pathLst>
              <a:path w="1008379" h="776604">
                <a:moveTo>
                  <a:pt x="0" y="161762"/>
                </a:moveTo>
                <a:lnTo>
                  <a:pt x="5778" y="118759"/>
                </a:lnTo>
                <a:lnTo>
                  <a:pt x="22085" y="80117"/>
                </a:lnTo>
                <a:lnTo>
                  <a:pt x="47378" y="47378"/>
                </a:lnTo>
                <a:lnTo>
                  <a:pt x="80117" y="22085"/>
                </a:lnTo>
                <a:lnTo>
                  <a:pt x="118758" y="5778"/>
                </a:lnTo>
                <a:lnTo>
                  <a:pt x="161762" y="0"/>
                </a:lnTo>
                <a:lnTo>
                  <a:pt x="846235" y="0"/>
                </a:lnTo>
                <a:lnTo>
                  <a:pt x="908139" y="12313"/>
                </a:lnTo>
                <a:lnTo>
                  <a:pt x="960617" y="47377"/>
                </a:lnTo>
                <a:lnTo>
                  <a:pt x="995684" y="99858"/>
                </a:lnTo>
                <a:lnTo>
                  <a:pt x="1007997" y="161762"/>
                </a:lnTo>
                <a:lnTo>
                  <a:pt x="1007997" y="614637"/>
                </a:lnTo>
                <a:lnTo>
                  <a:pt x="1002219" y="657639"/>
                </a:lnTo>
                <a:lnTo>
                  <a:pt x="985912" y="696281"/>
                </a:lnTo>
                <a:lnTo>
                  <a:pt x="960618" y="729020"/>
                </a:lnTo>
                <a:lnTo>
                  <a:pt x="927880" y="754314"/>
                </a:lnTo>
                <a:lnTo>
                  <a:pt x="889238" y="770621"/>
                </a:lnTo>
                <a:lnTo>
                  <a:pt x="846235" y="776399"/>
                </a:lnTo>
                <a:lnTo>
                  <a:pt x="161762" y="776399"/>
                </a:lnTo>
                <a:lnTo>
                  <a:pt x="118758" y="770621"/>
                </a:lnTo>
                <a:lnTo>
                  <a:pt x="80117" y="754314"/>
                </a:lnTo>
                <a:lnTo>
                  <a:pt x="47378" y="729020"/>
                </a:lnTo>
                <a:lnTo>
                  <a:pt x="22085" y="696281"/>
                </a:lnTo>
                <a:lnTo>
                  <a:pt x="5778" y="657639"/>
                </a:lnTo>
                <a:lnTo>
                  <a:pt x="0" y="614637"/>
                </a:lnTo>
                <a:lnTo>
                  <a:pt x="0" y="1617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7895993" y="4749420"/>
            <a:ext cx="470595" cy="3336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3164" b="1" spc="-4" baseline="-21296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05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40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8131255" y="4346868"/>
            <a:ext cx="2232" cy="410766"/>
          </a:xfrm>
          <a:custGeom>
            <a:avLst/>
            <a:gdLst/>
            <a:ahLst/>
            <a:cxnLst/>
            <a:rect l="l" t="t" r="r" b="b"/>
            <a:pathLst>
              <a:path w="3175" h="584200">
                <a:moveTo>
                  <a:pt x="0" y="583729"/>
                </a:moveTo>
                <a:lnTo>
                  <a:pt x="2942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8089652" y="4280830"/>
            <a:ext cx="87040" cy="109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8387947" y="3651657"/>
            <a:ext cx="802778" cy="642938"/>
          </a:xfrm>
          <a:custGeom>
            <a:avLst/>
            <a:gdLst/>
            <a:ahLst/>
            <a:cxnLst/>
            <a:rect l="l" t="t" r="r" b="b"/>
            <a:pathLst>
              <a:path w="1141729" h="914400">
                <a:moveTo>
                  <a:pt x="0" y="195542"/>
                </a:moveTo>
                <a:lnTo>
                  <a:pt x="16635" y="153295"/>
                </a:lnTo>
                <a:lnTo>
                  <a:pt x="63214" y="110082"/>
                </a:lnTo>
                <a:lnTo>
                  <a:pt x="96173" y="89245"/>
                </a:lnTo>
                <a:lnTo>
                  <a:pt x="134745" y="69524"/>
                </a:lnTo>
                <a:lnTo>
                  <a:pt x="178309" y="51373"/>
                </a:lnTo>
                <a:lnTo>
                  <a:pt x="226238" y="35244"/>
                </a:lnTo>
                <a:lnTo>
                  <a:pt x="277911" y="21589"/>
                </a:lnTo>
                <a:lnTo>
                  <a:pt x="332702" y="10861"/>
                </a:lnTo>
                <a:lnTo>
                  <a:pt x="389988" y="3514"/>
                </a:lnTo>
                <a:lnTo>
                  <a:pt x="449145" y="0"/>
                </a:lnTo>
                <a:lnTo>
                  <a:pt x="509548" y="770"/>
                </a:lnTo>
                <a:lnTo>
                  <a:pt x="570576" y="6279"/>
                </a:lnTo>
                <a:lnTo>
                  <a:pt x="620860" y="14617"/>
                </a:lnTo>
                <a:lnTo>
                  <a:pt x="670796" y="26266"/>
                </a:lnTo>
                <a:lnTo>
                  <a:pt x="720035" y="41016"/>
                </a:lnTo>
                <a:lnTo>
                  <a:pt x="768229" y="58660"/>
                </a:lnTo>
                <a:lnTo>
                  <a:pt x="815029" y="78987"/>
                </a:lnTo>
                <a:lnTo>
                  <a:pt x="860087" y="101789"/>
                </a:lnTo>
                <a:lnTo>
                  <a:pt x="903054" y="126855"/>
                </a:lnTo>
                <a:lnTo>
                  <a:pt x="943584" y="153978"/>
                </a:lnTo>
                <a:lnTo>
                  <a:pt x="981326" y="182947"/>
                </a:lnTo>
                <a:lnTo>
                  <a:pt x="1015934" y="213554"/>
                </a:lnTo>
                <a:lnTo>
                  <a:pt x="1047058" y="245589"/>
                </a:lnTo>
                <a:lnTo>
                  <a:pt x="1074351" y="278843"/>
                </a:lnTo>
                <a:lnTo>
                  <a:pt x="1097463" y="313107"/>
                </a:lnTo>
                <a:lnTo>
                  <a:pt x="1116048" y="348172"/>
                </a:lnTo>
                <a:lnTo>
                  <a:pt x="1129756" y="383828"/>
                </a:lnTo>
                <a:lnTo>
                  <a:pt x="1141149" y="456078"/>
                </a:lnTo>
                <a:lnTo>
                  <a:pt x="1138254" y="492255"/>
                </a:lnTo>
                <a:lnTo>
                  <a:pt x="1116093" y="563715"/>
                </a:lnTo>
                <a:lnTo>
                  <a:pt x="1097524" y="598605"/>
                </a:lnTo>
                <a:lnTo>
                  <a:pt x="1074427" y="632672"/>
                </a:lnTo>
                <a:lnTo>
                  <a:pt x="1047150" y="665722"/>
                </a:lnTo>
                <a:lnTo>
                  <a:pt x="1016042" y="697557"/>
                </a:lnTo>
                <a:lnTo>
                  <a:pt x="981451" y="727980"/>
                </a:lnTo>
                <a:lnTo>
                  <a:pt x="943725" y="756796"/>
                </a:lnTo>
                <a:lnTo>
                  <a:pt x="903214" y="783807"/>
                </a:lnTo>
                <a:lnTo>
                  <a:pt x="860264" y="808819"/>
                </a:lnTo>
                <a:lnTo>
                  <a:pt x="815224" y="831633"/>
                </a:lnTo>
                <a:lnTo>
                  <a:pt x="768444" y="852054"/>
                </a:lnTo>
                <a:lnTo>
                  <a:pt x="720270" y="869885"/>
                </a:lnTo>
                <a:lnTo>
                  <a:pt x="671052" y="884930"/>
                </a:lnTo>
                <a:lnTo>
                  <a:pt x="621138" y="896992"/>
                </a:lnTo>
                <a:lnTo>
                  <a:pt x="570876" y="905875"/>
                </a:lnTo>
                <a:lnTo>
                  <a:pt x="517480" y="911700"/>
                </a:lnTo>
                <a:lnTo>
                  <a:pt x="464502" y="914012"/>
                </a:lnTo>
                <a:lnTo>
                  <a:pt x="412361" y="913110"/>
                </a:lnTo>
                <a:lnTo>
                  <a:pt x="361472" y="909292"/>
                </a:lnTo>
                <a:lnTo>
                  <a:pt x="312255" y="902855"/>
                </a:lnTo>
                <a:lnTo>
                  <a:pt x="265127" y="894099"/>
                </a:lnTo>
                <a:lnTo>
                  <a:pt x="220505" y="883322"/>
                </a:lnTo>
                <a:lnTo>
                  <a:pt x="178807" y="870820"/>
                </a:lnTo>
                <a:lnTo>
                  <a:pt x="140449" y="856892"/>
                </a:lnTo>
                <a:lnTo>
                  <a:pt x="103137" y="840545"/>
                </a:lnTo>
                <a:lnTo>
                  <a:pt x="93862" y="835925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8402946" y="4189176"/>
            <a:ext cx="106994" cy="106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 txBox="1"/>
          <p:nvPr/>
        </p:nvSpPr>
        <p:spPr>
          <a:xfrm>
            <a:off x="1105239" y="3226086"/>
            <a:ext cx="2344490" cy="1415106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/>
          <a:p>
            <a:pPr marL="8927" marR="3572">
              <a:lnSpc>
                <a:spcPct val="112100"/>
              </a:lnSpc>
              <a:spcBef>
                <a:spcPts val="68"/>
              </a:spcBef>
            </a:pPr>
            <a:r>
              <a:rPr sz="2040" spc="-76" dirty="0">
                <a:solidFill>
                  <a:prstClr val="black"/>
                </a:solidFill>
                <a:latin typeface="Tahoma"/>
                <a:cs typeface="Tahoma"/>
              </a:rPr>
              <a:t>Networks </a:t>
            </a:r>
            <a:r>
              <a:rPr sz="2040" spc="-175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2040" spc="-116" dirty="0">
                <a:solidFill>
                  <a:prstClr val="black"/>
                </a:solidFill>
                <a:latin typeface="Tahoma"/>
                <a:cs typeface="Tahoma"/>
              </a:rPr>
              <a:t>used  </a:t>
            </a:r>
            <a:r>
              <a:rPr sz="2040" spc="-85" dirty="0">
                <a:solidFill>
                  <a:prstClr val="black"/>
                </a:solidFill>
                <a:latin typeface="Tahoma"/>
                <a:cs typeface="Tahoma"/>
              </a:rPr>
              <a:t>previously: </a:t>
            </a:r>
            <a:r>
              <a:rPr sz="2040" spc="-74" dirty="0">
                <a:solidFill>
                  <a:prstClr val="black"/>
                </a:solidFill>
                <a:latin typeface="Tahoma"/>
                <a:cs typeface="Tahoma"/>
              </a:rPr>
              <a:t>also </a:t>
            </a: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called  </a:t>
            </a:r>
            <a:r>
              <a:rPr sz="2040" spc="-101" dirty="0">
                <a:solidFill>
                  <a:prstClr val="black"/>
                </a:solidFill>
                <a:latin typeface="Tahoma"/>
                <a:cs typeface="Tahoma"/>
              </a:rPr>
              <a:t>feedforward </a:t>
            </a:r>
            <a:r>
              <a:rPr sz="2040" spc="-74" dirty="0">
                <a:solidFill>
                  <a:prstClr val="black"/>
                </a:solidFill>
                <a:latin typeface="Tahoma"/>
                <a:cs typeface="Tahoma"/>
              </a:rPr>
              <a:t>neural  </a:t>
            </a:r>
            <a:r>
              <a:rPr sz="2040" spc="-97" dirty="0">
                <a:solidFill>
                  <a:prstClr val="black"/>
                </a:solidFill>
                <a:latin typeface="Tahoma"/>
                <a:cs typeface="Tahoma"/>
              </a:rPr>
              <a:t>networks</a:t>
            </a:r>
            <a:endParaRPr sz="204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5659378" y="3574343"/>
            <a:ext cx="1861840" cy="711836"/>
          </a:xfrm>
          <a:prstGeom prst="rect">
            <a:avLst/>
          </a:prstGeom>
        </p:spPr>
        <p:txBody>
          <a:bodyPr vert="horz" wrap="square" lIns="0" tIns="8484" rIns="0" bIns="0" rtlCol="0">
            <a:spAutoFit/>
          </a:bodyPr>
          <a:lstStyle/>
          <a:p>
            <a:pPr marL="8927" marR="3572">
              <a:lnSpc>
                <a:spcPct val="112100"/>
              </a:lnSpc>
              <a:spcBef>
                <a:spcPts val="68"/>
              </a:spcBef>
            </a:pP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Recurrent </a:t>
            </a:r>
            <a:r>
              <a:rPr sz="2040" spc="-49" dirty="0">
                <a:solidFill>
                  <a:prstClr val="black"/>
                </a:solidFill>
                <a:latin typeface="Tahoma"/>
                <a:cs typeface="Tahoma"/>
              </a:rPr>
              <a:t>Neural  </a:t>
            </a:r>
            <a:r>
              <a:rPr sz="2040" spc="-70" dirty="0">
                <a:solidFill>
                  <a:prstClr val="black"/>
                </a:solidFill>
                <a:latin typeface="Tahoma"/>
                <a:cs typeface="Tahoma"/>
              </a:rPr>
              <a:t>Network</a:t>
            </a:r>
            <a:r>
              <a:rPr sz="204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spc="46" dirty="0">
                <a:solidFill>
                  <a:prstClr val="black"/>
                </a:solidFill>
                <a:latin typeface="Tahoma"/>
                <a:cs typeface="Tahoma"/>
              </a:rPr>
              <a:t>(RNN)</a:t>
            </a:r>
            <a:endParaRPr sz="204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8561528" y="4308527"/>
            <a:ext cx="371922" cy="1671191"/>
          </a:xfrm>
          <a:custGeom>
            <a:avLst/>
            <a:gdLst/>
            <a:ahLst/>
            <a:cxnLst/>
            <a:rect l="l" t="t" r="r" b="b"/>
            <a:pathLst>
              <a:path w="528954" h="2376804">
                <a:moveTo>
                  <a:pt x="0" y="2376487"/>
                </a:moveTo>
                <a:lnTo>
                  <a:pt x="5285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8115044" y="1352639"/>
            <a:ext cx="1201488" cy="3229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040" spc="-49" dirty="0">
                <a:solidFill>
                  <a:prstClr val="black"/>
                </a:solidFill>
                <a:latin typeface="Tahoma"/>
                <a:cs typeface="Tahoma"/>
              </a:rPr>
              <a:t>time </a:t>
            </a:r>
            <a:r>
              <a:rPr sz="2040" spc="-80" dirty="0">
                <a:solidFill>
                  <a:prstClr val="black"/>
                </a:solidFill>
                <a:latin typeface="Tahoma"/>
                <a:cs typeface="Tahoma"/>
              </a:rPr>
              <a:t>step</a:t>
            </a:r>
            <a:r>
              <a:rPr sz="2040" spc="7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i="1" spc="-12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204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7668559" y="6005006"/>
            <a:ext cx="1648420" cy="3229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040" spc="-55" dirty="0">
                <a:solidFill>
                  <a:prstClr val="black"/>
                </a:solidFill>
                <a:latin typeface="Tahoma"/>
                <a:cs typeface="Tahoma"/>
              </a:rPr>
              <a:t>Recurrent</a:t>
            </a:r>
            <a:r>
              <a:rPr sz="204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40" spc="-131" dirty="0">
                <a:solidFill>
                  <a:prstClr val="black"/>
                </a:solidFill>
                <a:latin typeface="Tahoma"/>
                <a:cs typeface="Tahoma"/>
              </a:rPr>
              <a:t>edge</a:t>
            </a:r>
            <a:endParaRPr sz="204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8317448" y="1800612"/>
            <a:ext cx="859929" cy="1123800"/>
          </a:xfrm>
          <a:custGeom>
            <a:avLst/>
            <a:gdLst/>
            <a:ahLst/>
            <a:cxnLst/>
            <a:rect l="l" t="t" r="r" b="b"/>
            <a:pathLst>
              <a:path w="1223009" h="1598295">
                <a:moveTo>
                  <a:pt x="0" y="1598082"/>
                </a:moveTo>
                <a:lnTo>
                  <a:pt x="122277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5" name="object 3"/>
          <p:cNvSpPr/>
          <p:nvPr/>
        </p:nvSpPr>
        <p:spPr>
          <a:xfrm>
            <a:off x="2544960" y="1079545"/>
            <a:ext cx="7102228" cy="5656512"/>
          </a:xfrm>
          <a:custGeom>
            <a:avLst/>
            <a:gdLst/>
            <a:ahLst/>
            <a:cxnLst/>
            <a:rect l="l" t="t" r="r" b="b"/>
            <a:pathLst>
              <a:path w="10100945" h="8044815">
                <a:moveTo>
                  <a:pt x="0" y="0"/>
                </a:moveTo>
                <a:lnTo>
                  <a:pt x="10100732" y="0"/>
                </a:lnTo>
                <a:lnTo>
                  <a:pt x="10100732" y="8044431"/>
                </a:lnTo>
                <a:lnTo>
                  <a:pt x="0" y="80444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2650284" y="4638076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1" y="0"/>
                </a:moveTo>
                <a:lnTo>
                  <a:pt x="401744" y="2323"/>
                </a:lnTo>
                <a:lnTo>
                  <a:pt x="350504" y="9121"/>
                </a:lnTo>
                <a:lnTo>
                  <a:pt x="301402" y="20133"/>
                </a:lnTo>
                <a:lnTo>
                  <a:pt x="254780" y="35102"/>
                </a:lnTo>
                <a:lnTo>
                  <a:pt x="210978" y="53767"/>
                </a:lnTo>
                <a:lnTo>
                  <a:pt x="170339" y="75870"/>
                </a:lnTo>
                <a:lnTo>
                  <a:pt x="133202" y="101152"/>
                </a:lnTo>
                <a:lnTo>
                  <a:pt x="99910" y="129353"/>
                </a:lnTo>
                <a:lnTo>
                  <a:pt x="70804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4" y="530497"/>
                </a:lnTo>
                <a:lnTo>
                  <a:pt x="99910" y="561358"/>
                </a:lnTo>
                <a:lnTo>
                  <a:pt x="133202" y="589559"/>
                </a:lnTo>
                <a:lnTo>
                  <a:pt x="170339" y="614841"/>
                </a:lnTo>
                <a:lnTo>
                  <a:pt x="210978" y="636944"/>
                </a:lnTo>
                <a:lnTo>
                  <a:pt x="254780" y="655609"/>
                </a:lnTo>
                <a:lnTo>
                  <a:pt x="301402" y="670578"/>
                </a:lnTo>
                <a:lnTo>
                  <a:pt x="350504" y="681591"/>
                </a:lnTo>
                <a:lnTo>
                  <a:pt x="401744" y="688388"/>
                </a:lnTo>
                <a:lnTo>
                  <a:pt x="454781" y="690712"/>
                </a:lnTo>
                <a:lnTo>
                  <a:pt x="507818" y="688388"/>
                </a:lnTo>
                <a:lnTo>
                  <a:pt x="559058" y="681591"/>
                </a:lnTo>
                <a:lnTo>
                  <a:pt x="608160" y="670578"/>
                </a:lnTo>
                <a:lnTo>
                  <a:pt x="654782" y="655609"/>
                </a:lnTo>
                <a:lnTo>
                  <a:pt x="698584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4" y="53767"/>
                </a:lnTo>
                <a:lnTo>
                  <a:pt x="654782" y="35102"/>
                </a:lnTo>
                <a:lnTo>
                  <a:pt x="608160" y="20133"/>
                </a:lnTo>
                <a:lnTo>
                  <a:pt x="559058" y="9121"/>
                </a:lnTo>
                <a:lnTo>
                  <a:pt x="507818" y="2323"/>
                </a:lnTo>
                <a:lnTo>
                  <a:pt x="454781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" name="object 5"/>
          <p:cNvSpPr/>
          <p:nvPr/>
        </p:nvSpPr>
        <p:spPr>
          <a:xfrm>
            <a:off x="2650284" y="4638076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8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8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2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5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5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2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783265" y="4670391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2632160" y="3891427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20">
                <a:moveTo>
                  <a:pt x="823434" y="0"/>
                </a:moveTo>
                <a:lnTo>
                  <a:pt x="131231" y="0"/>
                </a:lnTo>
                <a:lnTo>
                  <a:pt x="80150" y="10312"/>
                </a:lnTo>
                <a:lnTo>
                  <a:pt x="38436" y="38436"/>
                </a:lnTo>
                <a:lnTo>
                  <a:pt x="10312" y="80150"/>
                </a:lnTo>
                <a:lnTo>
                  <a:pt x="0" y="131231"/>
                </a:lnTo>
                <a:lnTo>
                  <a:pt x="0" y="498629"/>
                </a:lnTo>
                <a:lnTo>
                  <a:pt x="10312" y="549710"/>
                </a:lnTo>
                <a:lnTo>
                  <a:pt x="38436" y="591424"/>
                </a:lnTo>
                <a:lnTo>
                  <a:pt x="80150" y="619548"/>
                </a:lnTo>
                <a:lnTo>
                  <a:pt x="131231" y="629861"/>
                </a:lnTo>
                <a:lnTo>
                  <a:pt x="823434" y="629861"/>
                </a:lnTo>
                <a:lnTo>
                  <a:pt x="874516" y="619548"/>
                </a:lnTo>
                <a:lnTo>
                  <a:pt x="916229" y="591424"/>
                </a:lnTo>
                <a:lnTo>
                  <a:pt x="944353" y="549710"/>
                </a:lnTo>
                <a:lnTo>
                  <a:pt x="954666" y="498629"/>
                </a:lnTo>
                <a:lnTo>
                  <a:pt x="954666" y="131231"/>
                </a:lnTo>
                <a:lnTo>
                  <a:pt x="944677" y="81011"/>
                </a:lnTo>
                <a:lnTo>
                  <a:pt x="916230" y="38436"/>
                </a:lnTo>
                <a:lnTo>
                  <a:pt x="873655" y="9989"/>
                </a:lnTo>
                <a:lnTo>
                  <a:pt x="82343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632160" y="3891427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20">
                <a:moveTo>
                  <a:pt x="0" y="131232"/>
                </a:moveTo>
                <a:lnTo>
                  <a:pt x="10312" y="80150"/>
                </a:lnTo>
                <a:lnTo>
                  <a:pt x="38436" y="38436"/>
                </a:lnTo>
                <a:lnTo>
                  <a:pt x="80150" y="10312"/>
                </a:lnTo>
                <a:lnTo>
                  <a:pt x="131231" y="0"/>
                </a:lnTo>
                <a:lnTo>
                  <a:pt x="823435" y="0"/>
                </a:lnTo>
                <a:lnTo>
                  <a:pt x="873655" y="9988"/>
                </a:lnTo>
                <a:lnTo>
                  <a:pt x="916229" y="38436"/>
                </a:lnTo>
                <a:lnTo>
                  <a:pt x="944677" y="81011"/>
                </a:lnTo>
                <a:lnTo>
                  <a:pt x="954666" y="131232"/>
                </a:lnTo>
                <a:lnTo>
                  <a:pt x="954666" y="498629"/>
                </a:lnTo>
                <a:lnTo>
                  <a:pt x="944353" y="549710"/>
                </a:lnTo>
                <a:lnTo>
                  <a:pt x="916229" y="591424"/>
                </a:lnTo>
                <a:lnTo>
                  <a:pt x="874516" y="619548"/>
                </a:lnTo>
                <a:lnTo>
                  <a:pt x="823435" y="629861"/>
                </a:lnTo>
                <a:lnTo>
                  <a:pt x="131231" y="629861"/>
                </a:lnTo>
                <a:lnTo>
                  <a:pt x="80150" y="619548"/>
                </a:lnTo>
                <a:lnTo>
                  <a:pt x="38436" y="591424"/>
                </a:lnTo>
                <a:lnTo>
                  <a:pt x="10312" y="549710"/>
                </a:lnTo>
                <a:lnTo>
                  <a:pt x="0" y="498629"/>
                </a:lnTo>
                <a:lnTo>
                  <a:pt x="0" y="131232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2774034" y="388681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2968406" y="4415932"/>
            <a:ext cx="1786" cy="222349"/>
          </a:xfrm>
          <a:custGeom>
            <a:avLst/>
            <a:gdLst/>
            <a:ahLst/>
            <a:cxnLst/>
            <a:rect l="l" t="t" r="r" b="b"/>
            <a:pathLst>
              <a:path w="2539" h="316229">
                <a:moveTo>
                  <a:pt x="1170" y="-16947"/>
                </a:moveTo>
                <a:lnTo>
                  <a:pt x="1170" y="332885"/>
                </a:lnTo>
              </a:path>
            </a:pathLst>
          </a:custGeom>
          <a:ln w="3623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929886" y="4357183"/>
            <a:ext cx="77435" cy="9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2652536" y="6190150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752842" y="0"/>
                </a:moveTo>
                <a:lnTo>
                  <a:pt x="143910" y="0"/>
                </a:lnTo>
                <a:lnTo>
                  <a:pt x="98423" y="7336"/>
                </a:lnTo>
                <a:lnTo>
                  <a:pt x="58918" y="27766"/>
                </a:lnTo>
                <a:lnTo>
                  <a:pt x="27766" y="58918"/>
                </a:lnTo>
                <a:lnTo>
                  <a:pt x="7336" y="98423"/>
                </a:lnTo>
                <a:lnTo>
                  <a:pt x="0" y="143909"/>
                </a:lnTo>
                <a:lnTo>
                  <a:pt x="0" y="546802"/>
                </a:lnTo>
                <a:lnTo>
                  <a:pt x="7336" y="592288"/>
                </a:lnTo>
                <a:lnTo>
                  <a:pt x="27766" y="631793"/>
                </a:lnTo>
                <a:lnTo>
                  <a:pt x="58918" y="662945"/>
                </a:lnTo>
                <a:lnTo>
                  <a:pt x="98423" y="683375"/>
                </a:lnTo>
                <a:lnTo>
                  <a:pt x="143910" y="690711"/>
                </a:lnTo>
                <a:lnTo>
                  <a:pt x="752842" y="690711"/>
                </a:lnTo>
                <a:lnTo>
                  <a:pt x="798328" y="683375"/>
                </a:lnTo>
                <a:lnTo>
                  <a:pt x="837833" y="662945"/>
                </a:lnTo>
                <a:lnTo>
                  <a:pt x="868985" y="631793"/>
                </a:lnTo>
                <a:lnTo>
                  <a:pt x="889415" y="592288"/>
                </a:lnTo>
                <a:lnTo>
                  <a:pt x="896752" y="546802"/>
                </a:lnTo>
                <a:lnTo>
                  <a:pt x="896752" y="143909"/>
                </a:lnTo>
                <a:lnTo>
                  <a:pt x="885797" y="88837"/>
                </a:lnTo>
                <a:lnTo>
                  <a:pt x="854600" y="42150"/>
                </a:lnTo>
                <a:lnTo>
                  <a:pt x="807913" y="10954"/>
                </a:lnTo>
                <a:lnTo>
                  <a:pt x="752842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2652536" y="6190150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0" y="143909"/>
                </a:moveTo>
                <a:lnTo>
                  <a:pt x="7336" y="98422"/>
                </a:lnTo>
                <a:lnTo>
                  <a:pt x="27766" y="58918"/>
                </a:lnTo>
                <a:lnTo>
                  <a:pt x="58918" y="27765"/>
                </a:lnTo>
                <a:lnTo>
                  <a:pt x="98423" y="7336"/>
                </a:lnTo>
                <a:lnTo>
                  <a:pt x="143909" y="0"/>
                </a:lnTo>
                <a:lnTo>
                  <a:pt x="752841" y="0"/>
                </a:lnTo>
                <a:lnTo>
                  <a:pt x="807913" y="10954"/>
                </a:lnTo>
                <a:lnTo>
                  <a:pt x="854601" y="42150"/>
                </a:lnTo>
                <a:lnTo>
                  <a:pt x="885797" y="88837"/>
                </a:lnTo>
                <a:lnTo>
                  <a:pt x="896751" y="143909"/>
                </a:lnTo>
                <a:lnTo>
                  <a:pt x="896751" y="546802"/>
                </a:lnTo>
                <a:lnTo>
                  <a:pt x="889414" y="592288"/>
                </a:lnTo>
                <a:lnTo>
                  <a:pt x="868985" y="631793"/>
                </a:lnTo>
                <a:lnTo>
                  <a:pt x="837832" y="662945"/>
                </a:lnTo>
                <a:lnTo>
                  <a:pt x="798328" y="683375"/>
                </a:lnTo>
                <a:lnTo>
                  <a:pt x="752841" y="690712"/>
                </a:lnTo>
                <a:lnTo>
                  <a:pt x="143909" y="690712"/>
                </a:lnTo>
                <a:lnTo>
                  <a:pt x="98423" y="683375"/>
                </a:lnTo>
                <a:lnTo>
                  <a:pt x="58918" y="662945"/>
                </a:lnTo>
                <a:lnTo>
                  <a:pt x="27766" y="631793"/>
                </a:lnTo>
                <a:lnTo>
                  <a:pt x="7336" y="592288"/>
                </a:lnTo>
                <a:lnTo>
                  <a:pt x="0" y="546802"/>
                </a:lnTo>
                <a:lnTo>
                  <a:pt x="0" y="143909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774049" y="6206934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2967800" y="5959529"/>
            <a:ext cx="7144" cy="230833"/>
          </a:xfrm>
          <a:custGeom>
            <a:avLst/>
            <a:gdLst/>
            <a:ahLst/>
            <a:cxnLst/>
            <a:rect l="l" t="t" r="r" b="b"/>
            <a:pathLst>
              <a:path w="10160" h="328295">
                <a:moveTo>
                  <a:pt x="4829" y="-16947"/>
                </a:moveTo>
                <a:lnTo>
                  <a:pt x="4829" y="344942"/>
                </a:lnTo>
              </a:path>
            </a:pathLst>
          </a:custGeom>
          <a:ln w="4355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2935097" y="5900797"/>
            <a:ext cx="77411" cy="98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3196162" y="4549555"/>
            <a:ext cx="489348" cy="659457"/>
          </a:xfrm>
          <a:custGeom>
            <a:avLst/>
            <a:gdLst/>
            <a:ahLst/>
            <a:cxnLst/>
            <a:rect l="l" t="t" r="r" b="b"/>
            <a:pathLst>
              <a:path w="695960" h="937895">
                <a:moveTo>
                  <a:pt x="0" y="227052"/>
                </a:moveTo>
                <a:lnTo>
                  <a:pt x="19473" y="158061"/>
                </a:lnTo>
                <a:lnTo>
                  <a:pt x="42250" y="123674"/>
                </a:lnTo>
                <a:lnTo>
                  <a:pt x="72329" y="91078"/>
                </a:lnTo>
                <a:lnTo>
                  <a:pt x="108667" y="61558"/>
                </a:lnTo>
                <a:lnTo>
                  <a:pt x="150221" y="36403"/>
                </a:lnTo>
                <a:lnTo>
                  <a:pt x="195947" y="16900"/>
                </a:lnTo>
                <a:lnTo>
                  <a:pt x="244802" y="4336"/>
                </a:lnTo>
                <a:lnTo>
                  <a:pt x="295742" y="0"/>
                </a:lnTo>
                <a:lnTo>
                  <a:pt x="347725" y="5177"/>
                </a:lnTo>
                <a:lnTo>
                  <a:pt x="387766" y="16263"/>
                </a:lnTo>
                <a:lnTo>
                  <a:pt x="427331" y="33247"/>
                </a:lnTo>
                <a:lnTo>
                  <a:pt x="465946" y="55638"/>
                </a:lnTo>
                <a:lnTo>
                  <a:pt x="503137" y="82943"/>
                </a:lnTo>
                <a:lnTo>
                  <a:pt x="538429" y="114669"/>
                </a:lnTo>
                <a:lnTo>
                  <a:pt x="571348" y="150324"/>
                </a:lnTo>
                <a:lnTo>
                  <a:pt x="601418" y="189414"/>
                </a:lnTo>
                <a:lnTo>
                  <a:pt x="628166" y="231449"/>
                </a:lnTo>
                <a:lnTo>
                  <a:pt x="651116" y="275934"/>
                </a:lnTo>
                <a:lnTo>
                  <a:pt x="669794" y="322377"/>
                </a:lnTo>
                <a:lnTo>
                  <a:pt x="683725" y="370286"/>
                </a:lnTo>
                <a:lnTo>
                  <a:pt x="692436" y="419168"/>
                </a:lnTo>
                <a:lnTo>
                  <a:pt x="695451" y="468530"/>
                </a:lnTo>
                <a:lnTo>
                  <a:pt x="692454" y="517882"/>
                </a:lnTo>
                <a:lnTo>
                  <a:pt x="683761" y="566734"/>
                </a:lnTo>
                <a:lnTo>
                  <a:pt x="669847" y="614600"/>
                </a:lnTo>
                <a:lnTo>
                  <a:pt x="651187" y="660993"/>
                </a:lnTo>
                <a:lnTo>
                  <a:pt x="628256" y="705426"/>
                </a:lnTo>
                <a:lnTo>
                  <a:pt x="601527" y="747412"/>
                </a:lnTo>
                <a:lnTo>
                  <a:pt x="571477" y="786464"/>
                </a:lnTo>
                <a:lnTo>
                  <a:pt x="538579" y="822095"/>
                </a:lnTo>
                <a:lnTo>
                  <a:pt x="503308" y="853817"/>
                </a:lnTo>
                <a:lnTo>
                  <a:pt x="466140" y="881144"/>
                </a:lnTo>
                <a:lnTo>
                  <a:pt x="427548" y="903589"/>
                </a:lnTo>
                <a:lnTo>
                  <a:pt x="388007" y="920665"/>
                </a:lnTo>
                <a:lnTo>
                  <a:pt x="347992" y="931885"/>
                </a:lnTo>
                <a:lnTo>
                  <a:pt x="296045" y="937306"/>
                </a:lnTo>
                <a:lnTo>
                  <a:pt x="245141" y="933291"/>
                </a:lnTo>
                <a:lnTo>
                  <a:pt x="196322" y="921123"/>
                </a:lnTo>
                <a:lnTo>
                  <a:pt x="150631" y="902086"/>
                </a:lnTo>
                <a:lnTo>
                  <a:pt x="109110" y="877462"/>
                </a:lnTo>
                <a:lnTo>
                  <a:pt x="74899" y="850444"/>
                </a:lnTo>
                <a:lnTo>
                  <a:pt x="55060" y="830854"/>
                </a:lnTo>
                <a:lnTo>
                  <a:pt x="53515" y="829179"/>
                </a:lnTo>
                <a:lnTo>
                  <a:pt x="51997" y="827495"/>
                </a:lnTo>
                <a:lnTo>
                  <a:pt x="50508" y="825803"/>
                </a:lnTo>
                <a:lnTo>
                  <a:pt x="49763" y="824958"/>
                </a:lnTo>
                <a:lnTo>
                  <a:pt x="49026" y="824108"/>
                </a:lnTo>
                <a:lnTo>
                  <a:pt x="48296" y="823258"/>
                </a:lnTo>
                <a:lnTo>
                  <a:pt x="47119" y="821871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3198596" y="5072613"/>
            <a:ext cx="77914" cy="102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21" name="object 19"/>
          <p:cNvSpPr txBox="1"/>
          <p:nvPr/>
        </p:nvSpPr>
        <p:spPr>
          <a:xfrm>
            <a:off x="6090230" y="4666216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6096069" y="3886811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6103103" y="6206928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7273885" y="4663086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7279716" y="3895037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7286750" y="621516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325191" y="4663048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8331056" y="3897288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7"/>
          <p:cNvSpPr txBox="1"/>
          <p:nvPr/>
        </p:nvSpPr>
        <p:spPr>
          <a:xfrm>
            <a:off x="8338064" y="6215169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3917698" y="4892250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1251582" y="0"/>
                </a:moveTo>
                <a:lnTo>
                  <a:pt x="1251582" y="297649"/>
                </a:lnTo>
                <a:lnTo>
                  <a:pt x="0" y="297649"/>
                </a:lnTo>
                <a:lnTo>
                  <a:pt x="0" y="892948"/>
                </a:lnTo>
                <a:lnTo>
                  <a:pt x="1251582" y="892948"/>
                </a:lnTo>
                <a:lnTo>
                  <a:pt x="1251582" y="1190598"/>
                </a:lnTo>
                <a:lnTo>
                  <a:pt x="1846882" y="595299"/>
                </a:lnTo>
                <a:lnTo>
                  <a:pt x="125158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3917698" y="4892250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0" y="297649"/>
                </a:moveTo>
                <a:lnTo>
                  <a:pt x="1251582" y="297649"/>
                </a:lnTo>
                <a:lnTo>
                  <a:pt x="1251582" y="0"/>
                </a:lnTo>
                <a:lnTo>
                  <a:pt x="1846881" y="595298"/>
                </a:lnTo>
                <a:lnTo>
                  <a:pt x="1251582" y="1190597"/>
                </a:lnTo>
                <a:lnTo>
                  <a:pt x="1251582" y="892948"/>
                </a:lnTo>
                <a:lnTo>
                  <a:pt x="0" y="892948"/>
                </a:lnTo>
                <a:lnTo>
                  <a:pt x="0" y="297649"/>
                </a:lnTo>
                <a:close/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5665656" y="3882483"/>
            <a:ext cx="3549533" cy="281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4076208" y="5149359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2719202" y="2160030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0" y="0"/>
                </a:moveTo>
                <a:lnTo>
                  <a:pt x="401743" y="2323"/>
                </a:lnTo>
                <a:lnTo>
                  <a:pt x="350503" y="9121"/>
                </a:lnTo>
                <a:lnTo>
                  <a:pt x="301401" y="20133"/>
                </a:lnTo>
                <a:lnTo>
                  <a:pt x="254779" y="35102"/>
                </a:lnTo>
                <a:lnTo>
                  <a:pt x="210977" y="53767"/>
                </a:lnTo>
                <a:lnTo>
                  <a:pt x="170338" y="75870"/>
                </a:lnTo>
                <a:lnTo>
                  <a:pt x="133201" y="101152"/>
                </a:lnTo>
                <a:lnTo>
                  <a:pt x="99909" y="129353"/>
                </a:lnTo>
                <a:lnTo>
                  <a:pt x="70803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3" y="530497"/>
                </a:lnTo>
                <a:lnTo>
                  <a:pt x="99909" y="561358"/>
                </a:lnTo>
                <a:lnTo>
                  <a:pt x="133201" y="589559"/>
                </a:lnTo>
                <a:lnTo>
                  <a:pt x="170338" y="614841"/>
                </a:lnTo>
                <a:lnTo>
                  <a:pt x="210977" y="636944"/>
                </a:lnTo>
                <a:lnTo>
                  <a:pt x="254779" y="655609"/>
                </a:lnTo>
                <a:lnTo>
                  <a:pt x="301401" y="670578"/>
                </a:lnTo>
                <a:lnTo>
                  <a:pt x="350503" y="681591"/>
                </a:lnTo>
                <a:lnTo>
                  <a:pt x="401743" y="688388"/>
                </a:lnTo>
                <a:lnTo>
                  <a:pt x="454780" y="690712"/>
                </a:lnTo>
                <a:lnTo>
                  <a:pt x="507817" y="688388"/>
                </a:lnTo>
                <a:lnTo>
                  <a:pt x="559057" y="681591"/>
                </a:lnTo>
                <a:lnTo>
                  <a:pt x="608159" y="670578"/>
                </a:lnTo>
                <a:lnTo>
                  <a:pt x="654782" y="655609"/>
                </a:lnTo>
                <a:lnTo>
                  <a:pt x="698583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3" y="53767"/>
                </a:lnTo>
                <a:lnTo>
                  <a:pt x="654782" y="35102"/>
                </a:lnTo>
                <a:lnTo>
                  <a:pt x="608159" y="20133"/>
                </a:lnTo>
                <a:lnTo>
                  <a:pt x="559057" y="9121"/>
                </a:lnTo>
                <a:lnTo>
                  <a:pt x="507817" y="2323"/>
                </a:lnTo>
                <a:lnTo>
                  <a:pt x="45478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2719199" y="2160030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9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9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1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4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4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1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2852182" y="2192345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2701077" y="1270388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19">
                <a:moveTo>
                  <a:pt x="823434" y="0"/>
                </a:moveTo>
                <a:lnTo>
                  <a:pt x="131231" y="0"/>
                </a:lnTo>
                <a:lnTo>
                  <a:pt x="80150" y="10312"/>
                </a:lnTo>
                <a:lnTo>
                  <a:pt x="38436" y="38436"/>
                </a:lnTo>
                <a:lnTo>
                  <a:pt x="10312" y="80150"/>
                </a:lnTo>
                <a:lnTo>
                  <a:pt x="0" y="131231"/>
                </a:lnTo>
                <a:lnTo>
                  <a:pt x="0" y="498629"/>
                </a:lnTo>
                <a:lnTo>
                  <a:pt x="10312" y="549710"/>
                </a:lnTo>
                <a:lnTo>
                  <a:pt x="38436" y="591424"/>
                </a:lnTo>
                <a:lnTo>
                  <a:pt x="80150" y="619548"/>
                </a:lnTo>
                <a:lnTo>
                  <a:pt x="131231" y="629861"/>
                </a:lnTo>
                <a:lnTo>
                  <a:pt x="823434" y="629861"/>
                </a:lnTo>
                <a:lnTo>
                  <a:pt x="874516" y="619548"/>
                </a:lnTo>
                <a:lnTo>
                  <a:pt x="916229" y="591424"/>
                </a:lnTo>
                <a:lnTo>
                  <a:pt x="944353" y="549710"/>
                </a:lnTo>
                <a:lnTo>
                  <a:pt x="954666" y="498629"/>
                </a:lnTo>
                <a:lnTo>
                  <a:pt x="954666" y="131231"/>
                </a:lnTo>
                <a:lnTo>
                  <a:pt x="944677" y="81011"/>
                </a:lnTo>
                <a:lnTo>
                  <a:pt x="916230" y="38436"/>
                </a:lnTo>
                <a:lnTo>
                  <a:pt x="873654" y="9989"/>
                </a:lnTo>
                <a:lnTo>
                  <a:pt x="823434" y="0"/>
                </a:lnTo>
                <a:close/>
              </a:path>
            </a:pathLst>
          </a:custGeom>
          <a:solidFill>
            <a:srgbClr val="6AA84F">
              <a:alpha val="5884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2701077" y="1270388"/>
            <a:ext cx="671513" cy="442912"/>
          </a:xfrm>
          <a:custGeom>
            <a:avLst/>
            <a:gdLst/>
            <a:ahLst/>
            <a:cxnLst/>
            <a:rect l="l" t="t" r="r" b="b"/>
            <a:pathLst>
              <a:path w="955039" h="629919">
                <a:moveTo>
                  <a:pt x="0" y="131231"/>
                </a:moveTo>
                <a:lnTo>
                  <a:pt x="10312" y="80150"/>
                </a:lnTo>
                <a:lnTo>
                  <a:pt x="38436" y="38436"/>
                </a:lnTo>
                <a:lnTo>
                  <a:pt x="80150" y="10312"/>
                </a:lnTo>
                <a:lnTo>
                  <a:pt x="131231" y="0"/>
                </a:lnTo>
                <a:lnTo>
                  <a:pt x="823435" y="0"/>
                </a:lnTo>
                <a:lnTo>
                  <a:pt x="873655" y="9989"/>
                </a:lnTo>
                <a:lnTo>
                  <a:pt x="916229" y="38436"/>
                </a:lnTo>
                <a:lnTo>
                  <a:pt x="944677" y="81011"/>
                </a:lnTo>
                <a:lnTo>
                  <a:pt x="954666" y="131231"/>
                </a:lnTo>
                <a:lnTo>
                  <a:pt x="954666" y="498629"/>
                </a:lnTo>
                <a:lnTo>
                  <a:pt x="944353" y="549710"/>
                </a:lnTo>
                <a:lnTo>
                  <a:pt x="916229" y="591424"/>
                </a:lnTo>
                <a:lnTo>
                  <a:pt x="874516" y="619548"/>
                </a:lnTo>
                <a:lnTo>
                  <a:pt x="823435" y="629861"/>
                </a:lnTo>
                <a:lnTo>
                  <a:pt x="131231" y="629861"/>
                </a:lnTo>
                <a:lnTo>
                  <a:pt x="80150" y="619548"/>
                </a:lnTo>
                <a:lnTo>
                  <a:pt x="38436" y="591424"/>
                </a:lnTo>
                <a:lnTo>
                  <a:pt x="10312" y="549710"/>
                </a:lnTo>
                <a:lnTo>
                  <a:pt x="0" y="498629"/>
                </a:lnTo>
                <a:lnTo>
                  <a:pt x="0" y="131231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39" name="object 37"/>
          <p:cNvSpPr txBox="1"/>
          <p:nvPr/>
        </p:nvSpPr>
        <p:spPr>
          <a:xfrm>
            <a:off x="2842951" y="126577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3037127" y="1794893"/>
            <a:ext cx="2232" cy="365224"/>
          </a:xfrm>
          <a:custGeom>
            <a:avLst/>
            <a:gdLst/>
            <a:ahLst/>
            <a:cxnLst/>
            <a:rect l="l" t="t" r="r" b="b"/>
            <a:pathLst>
              <a:path w="3175" h="519430">
                <a:moveTo>
                  <a:pt x="2617" y="519306"/>
                </a:moveTo>
                <a:lnTo>
                  <a:pt x="0" y="0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1" name="object 39"/>
          <p:cNvSpPr/>
          <p:nvPr/>
        </p:nvSpPr>
        <p:spPr>
          <a:xfrm>
            <a:off x="2998545" y="1736142"/>
            <a:ext cx="77435" cy="97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2721453" y="3092458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752842" y="0"/>
                </a:moveTo>
                <a:lnTo>
                  <a:pt x="143910" y="0"/>
                </a:lnTo>
                <a:lnTo>
                  <a:pt x="98423" y="7336"/>
                </a:lnTo>
                <a:lnTo>
                  <a:pt x="58918" y="27766"/>
                </a:lnTo>
                <a:lnTo>
                  <a:pt x="27766" y="58918"/>
                </a:lnTo>
                <a:lnTo>
                  <a:pt x="7336" y="98423"/>
                </a:lnTo>
                <a:lnTo>
                  <a:pt x="0" y="143910"/>
                </a:lnTo>
                <a:lnTo>
                  <a:pt x="0" y="546802"/>
                </a:lnTo>
                <a:lnTo>
                  <a:pt x="7336" y="592288"/>
                </a:lnTo>
                <a:lnTo>
                  <a:pt x="27766" y="631793"/>
                </a:lnTo>
                <a:lnTo>
                  <a:pt x="58918" y="662946"/>
                </a:lnTo>
                <a:lnTo>
                  <a:pt x="98423" y="683375"/>
                </a:lnTo>
                <a:lnTo>
                  <a:pt x="143910" y="690712"/>
                </a:lnTo>
                <a:lnTo>
                  <a:pt x="752842" y="690712"/>
                </a:lnTo>
                <a:lnTo>
                  <a:pt x="798328" y="683375"/>
                </a:lnTo>
                <a:lnTo>
                  <a:pt x="837833" y="662946"/>
                </a:lnTo>
                <a:lnTo>
                  <a:pt x="868985" y="631793"/>
                </a:lnTo>
                <a:lnTo>
                  <a:pt x="889415" y="592288"/>
                </a:lnTo>
                <a:lnTo>
                  <a:pt x="896752" y="546802"/>
                </a:lnTo>
                <a:lnTo>
                  <a:pt x="896752" y="143910"/>
                </a:lnTo>
                <a:lnTo>
                  <a:pt x="885797" y="88838"/>
                </a:lnTo>
                <a:lnTo>
                  <a:pt x="854602" y="42150"/>
                </a:lnTo>
                <a:lnTo>
                  <a:pt x="807913" y="10954"/>
                </a:lnTo>
                <a:lnTo>
                  <a:pt x="752842" y="0"/>
                </a:lnTo>
                <a:close/>
              </a:path>
            </a:pathLst>
          </a:custGeom>
          <a:solidFill>
            <a:srgbClr val="4A86E8">
              <a:alpha val="47309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3" name="object 41"/>
          <p:cNvSpPr/>
          <p:nvPr/>
        </p:nvSpPr>
        <p:spPr>
          <a:xfrm>
            <a:off x="2721453" y="3092461"/>
            <a:ext cx="630883" cy="485776"/>
          </a:xfrm>
          <a:custGeom>
            <a:avLst/>
            <a:gdLst/>
            <a:ahLst/>
            <a:cxnLst/>
            <a:rect l="l" t="t" r="r" b="b"/>
            <a:pathLst>
              <a:path w="897255" h="690879">
                <a:moveTo>
                  <a:pt x="0" y="143909"/>
                </a:moveTo>
                <a:lnTo>
                  <a:pt x="7336" y="98422"/>
                </a:lnTo>
                <a:lnTo>
                  <a:pt x="27766" y="58918"/>
                </a:lnTo>
                <a:lnTo>
                  <a:pt x="58918" y="27765"/>
                </a:lnTo>
                <a:lnTo>
                  <a:pt x="98423" y="7336"/>
                </a:lnTo>
                <a:lnTo>
                  <a:pt x="143909" y="0"/>
                </a:lnTo>
                <a:lnTo>
                  <a:pt x="752841" y="0"/>
                </a:lnTo>
                <a:lnTo>
                  <a:pt x="807913" y="10954"/>
                </a:lnTo>
                <a:lnTo>
                  <a:pt x="854601" y="42150"/>
                </a:lnTo>
                <a:lnTo>
                  <a:pt x="885797" y="88837"/>
                </a:lnTo>
                <a:lnTo>
                  <a:pt x="896751" y="143909"/>
                </a:lnTo>
                <a:lnTo>
                  <a:pt x="896751" y="546802"/>
                </a:lnTo>
                <a:lnTo>
                  <a:pt x="889414" y="592288"/>
                </a:lnTo>
                <a:lnTo>
                  <a:pt x="868985" y="631793"/>
                </a:lnTo>
                <a:lnTo>
                  <a:pt x="837832" y="662945"/>
                </a:lnTo>
                <a:lnTo>
                  <a:pt x="798328" y="683375"/>
                </a:lnTo>
                <a:lnTo>
                  <a:pt x="752841" y="690712"/>
                </a:lnTo>
                <a:lnTo>
                  <a:pt x="143909" y="690712"/>
                </a:lnTo>
                <a:lnTo>
                  <a:pt x="98423" y="683375"/>
                </a:lnTo>
                <a:lnTo>
                  <a:pt x="58918" y="662945"/>
                </a:lnTo>
                <a:lnTo>
                  <a:pt x="27766" y="631793"/>
                </a:lnTo>
                <a:lnTo>
                  <a:pt x="7336" y="592288"/>
                </a:lnTo>
                <a:lnTo>
                  <a:pt x="0" y="546802"/>
                </a:lnTo>
                <a:lnTo>
                  <a:pt x="0" y="143909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2842966" y="3109245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3"/>
          <p:cNvSpPr/>
          <p:nvPr/>
        </p:nvSpPr>
        <p:spPr>
          <a:xfrm>
            <a:off x="3036717" y="2727322"/>
            <a:ext cx="2232" cy="365224"/>
          </a:xfrm>
          <a:custGeom>
            <a:avLst/>
            <a:gdLst/>
            <a:ahLst/>
            <a:cxnLst/>
            <a:rect l="l" t="t" r="r" b="b"/>
            <a:pathLst>
              <a:path w="3175" h="519429">
                <a:moveTo>
                  <a:pt x="0" y="519306"/>
                </a:moveTo>
                <a:lnTo>
                  <a:pt x="2617" y="0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2999705" y="2668573"/>
            <a:ext cx="77435" cy="97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7" name="object 45"/>
          <p:cNvSpPr/>
          <p:nvPr/>
        </p:nvSpPr>
        <p:spPr>
          <a:xfrm>
            <a:off x="3265079" y="2008193"/>
            <a:ext cx="465237" cy="789385"/>
          </a:xfrm>
          <a:custGeom>
            <a:avLst/>
            <a:gdLst/>
            <a:ahLst/>
            <a:cxnLst/>
            <a:rect l="l" t="t" r="r" b="b"/>
            <a:pathLst>
              <a:path w="661669" h="1122679">
                <a:moveTo>
                  <a:pt x="0" y="317097"/>
                </a:moveTo>
                <a:lnTo>
                  <a:pt x="3975" y="273747"/>
                </a:lnTo>
                <a:lnTo>
                  <a:pt x="15406" y="229844"/>
                </a:lnTo>
                <a:lnTo>
                  <a:pt x="33545" y="186566"/>
                </a:lnTo>
                <a:lnTo>
                  <a:pt x="57649" y="145090"/>
                </a:lnTo>
                <a:lnTo>
                  <a:pt x="86970" y="106593"/>
                </a:lnTo>
                <a:lnTo>
                  <a:pt x="120763" y="72252"/>
                </a:lnTo>
                <a:lnTo>
                  <a:pt x="158283" y="43245"/>
                </a:lnTo>
                <a:lnTo>
                  <a:pt x="198785" y="20749"/>
                </a:lnTo>
                <a:lnTo>
                  <a:pt x="241522" y="5942"/>
                </a:lnTo>
                <a:lnTo>
                  <a:pt x="285750" y="0"/>
                </a:lnTo>
                <a:lnTo>
                  <a:pt x="330722" y="4100"/>
                </a:lnTo>
                <a:lnTo>
                  <a:pt x="396470" y="29586"/>
                </a:lnTo>
                <a:lnTo>
                  <a:pt x="428609" y="50374"/>
                </a:lnTo>
                <a:lnTo>
                  <a:pt x="459865" y="75989"/>
                </a:lnTo>
                <a:lnTo>
                  <a:pt x="489946" y="106029"/>
                </a:lnTo>
                <a:lnTo>
                  <a:pt x="518557" y="140092"/>
                </a:lnTo>
                <a:lnTo>
                  <a:pt x="545405" y="177775"/>
                </a:lnTo>
                <a:lnTo>
                  <a:pt x="570196" y="218676"/>
                </a:lnTo>
                <a:lnTo>
                  <a:pt x="592635" y="262393"/>
                </a:lnTo>
                <a:lnTo>
                  <a:pt x="612430" y="308523"/>
                </a:lnTo>
                <a:lnTo>
                  <a:pt x="629285" y="356665"/>
                </a:lnTo>
                <a:lnTo>
                  <a:pt x="642909" y="406416"/>
                </a:lnTo>
                <a:lnTo>
                  <a:pt x="653005" y="457373"/>
                </a:lnTo>
                <a:lnTo>
                  <a:pt x="659282" y="509135"/>
                </a:lnTo>
                <a:lnTo>
                  <a:pt x="661445" y="561300"/>
                </a:lnTo>
                <a:lnTo>
                  <a:pt x="659297" y="613464"/>
                </a:lnTo>
                <a:lnTo>
                  <a:pt x="653036" y="665226"/>
                </a:lnTo>
                <a:lnTo>
                  <a:pt x="642955" y="716183"/>
                </a:lnTo>
                <a:lnTo>
                  <a:pt x="629347" y="765934"/>
                </a:lnTo>
                <a:lnTo>
                  <a:pt x="612507" y="814075"/>
                </a:lnTo>
                <a:lnTo>
                  <a:pt x="592729" y="860206"/>
                </a:lnTo>
                <a:lnTo>
                  <a:pt x="570306" y="903923"/>
                </a:lnTo>
                <a:lnTo>
                  <a:pt x="545533" y="944824"/>
                </a:lnTo>
                <a:lnTo>
                  <a:pt x="518703" y="982507"/>
                </a:lnTo>
                <a:lnTo>
                  <a:pt x="490110" y="1016569"/>
                </a:lnTo>
                <a:lnTo>
                  <a:pt x="460048" y="1046609"/>
                </a:lnTo>
                <a:lnTo>
                  <a:pt x="428811" y="1072225"/>
                </a:lnTo>
                <a:lnTo>
                  <a:pt x="396693" y="1093013"/>
                </a:lnTo>
                <a:lnTo>
                  <a:pt x="330989" y="1118499"/>
                </a:lnTo>
                <a:lnTo>
                  <a:pt x="281583" y="1122438"/>
                </a:lnTo>
                <a:lnTo>
                  <a:pt x="233170" y="1114368"/>
                </a:lnTo>
                <a:lnTo>
                  <a:pt x="186741" y="1095855"/>
                </a:lnTo>
                <a:lnTo>
                  <a:pt x="143286" y="1068467"/>
                </a:lnTo>
                <a:lnTo>
                  <a:pt x="103797" y="1033770"/>
                </a:lnTo>
                <a:lnTo>
                  <a:pt x="61523" y="982511"/>
                </a:lnTo>
                <a:lnTo>
                  <a:pt x="28930" y="925339"/>
                </a:lnTo>
                <a:lnTo>
                  <a:pt x="26030" y="918836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8" name="object 46"/>
          <p:cNvSpPr/>
          <p:nvPr/>
        </p:nvSpPr>
        <p:spPr>
          <a:xfrm>
            <a:off x="3251200" y="2596642"/>
            <a:ext cx="76128" cy="101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49" name="object 47"/>
          <p:cNvSpPr txBox="1"/>
          <p:nvPr/>
        </p:nvSpPr>
        <p:spPr>
          <a:xfrm>
            <a:off x="6159147" y="2188168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48"/>
          <p:cNvSpPr txBox="1"/>
          <p:nvPr/>
        </p:nvSpPr>
        <p:spPr>
          <a:xfrm>
            <a:off x="6164986" y="1265770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49"/>
          <p:cNvSpPr txBox="1"/>
          <p:nvPr/>
        </p:nvSpPr>
        <p:spPr>
          <a:xfrm>
            <a:off x="6165043" y="3109237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0"/>
          <p:cNvSpPr txBox="1"/>
          <p:nvPr/>
        </p:nvSpPr>
        <p:spPr>
          <a:xfrm>
            <a:off x="7342802" y="2185042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5518539" y="1261441"/>
            <a:ext cx="3758559" cy="23338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54" name="object 52"/>
          <p:cNvSpPr txBox="1"/>
          <p:nvPr/>
        </p:nvSpPr>
        <p:spPr>
          <a:xfrm>
            <a:off x="7348633" y="1273995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3"/>
          <p:cNvSpPr txBox="1"/>
          <p:nvPr/>
        </p:nvSpPr>
        <p:spPr>
          <a:xfrm>
            <a:off x="7348646" y="311747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4"/>
          <p:cNvSpPr txBox="1"/>
          <p:nvPr/>
        </p:nvSpPr>
        <p:spPr>
          <a:xfrm>
            <a:off x="8394110" y="2185002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5"/>
          <p:cNvSpPr txBox="1"/>
          <p:nvPr/>
        </p:nvSpPr>
        <p:spPr>
          <a:xfrm>
            <a:off x="8391794" y="1273964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6"/>
          <p:cNvSpPr txBox="1"/>
          <p:nvPr/>
        </p:nvSpPr>
        <p:spPr>
          <a:xfrm>
            <a:off x="8395816" y="3117445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3949233" y="1956632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1251582" y="0"/>
                </a:moveTo>
                <a:lnTo>
                  <a:pt x="1251582" y="297649"/>
                </a:lnTo>
                <a:lnTo>
                  <a:pt x="0" y="297649"/>
                </a:lnTo>
                <a:lnTo>
                  <a:pt x="0" y="892948"/>
                </a:lnTo>
                <a:lnTo>
                  <a:pt x="1251582" y="892948"/>
                </a:lnTo>
                <a:lnTo>
                  <a:pt x="1251582" y="1190598"/>
                </a:lnTo>
                <a:lnTo>
                  <a:pt x="1846882" y="595298"/>
                </a:lnTo>
                <a:lnTo>
                  <a:pt x="125158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3949231" y="1956632"/>
            <a:ext cx="1298822" cy="837159"/>
          </a:xfrm>
          <a:custGeom>
            <a:avLst/>
            <a:gdLst/>
            <a:ahLst/>
            <a:cxnLst/>
            <a:rect l="l" t="t" r="r" b="b"/>
            <a:pathLst>
              <a:path w="1847214" h="1190625">
                <a:moveTo>
                  <a:pt x="0" y="297649"/>
                </a:moveTo>
                <a:lnTo>
                  <a:pt x="1251582" y="297649"/>
                </a:lnTo>
                <a:lnTo>
                  <a:pt x="1251582" y="0"/>
                </a:lnTo>
                <a:lnTo>
                  <a:pt x="1846881" y="595298"/>
                </a:lnTo>
                <a:lnTo>
                  <a:pt x="1251582" y="1190597"/>
                </a:lnTo>
                <a:lnTo>
                  <a:pt x="1251582" y="892948"/>
                </a:lnTo>
                <a:lnTo>
                  <a:pt x="0" y="892948"/>
                </a:lnTo>
                <a:lnTo>
                  <a:pt x="0" y="297649"/>
                </a:lnTo>
                <a:close/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1" name="object 59"/>
          <p:cNvSpPr txBox="1"/>
          <p:nvPr/>
        </p:nvSpPr>
        <p:spPr>
          <a:xfrm>
            <a:off x="4107741" y="2213744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0"/>
          <p:cNvSpPr/>
          <p:nvPr/>
        </p:nvSpPr>
        <p:spPr>
          <a:xfrm>
            <a:off x="2657291" y="5392201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454780" y="0"/>
                </a:moveTo>
                <a:lnTo>
                  <a:pt x="401743" y="2323"/>
                </a:lnTo>
                <a:lnTo>
                  <a:pt x="350503" y="9121"/>
                </a:lnTo>
                <a:lnTo>
                  <a:pt x="301401" y="20133"/>
                </a:lnTo>
                <a:lnTo>
                  <a:pt x="254779" y="35102"/>
                </a:lnTo>
                <a:lnTo>
                  <a:pt x="210977" y="53767"/>
                </a:lnTo>
                <a:lnTo>
                  <a:pt x="170338" y="75870"/>
                </a:lnTo>
                <a:lnTo>
                  <a:pt x="133201" y="101152"/>
                </a:lnTo>
                <a:lnTo>
                  <a:pt x="99909" y="129353"/>
                </a:lnTo>
                <a:lnTo>
                  <a:pt x="70803" y="160214"/>
                </a:lnTo>
                <a:lnTo>
                  <a:pt x="46224" y="193477"/>
                </a:lnTo>
                <a:lnTo>
                  <a:pt x="26513" y="228881"/>
                </a:lnTo>
                <a:lnTo>
                  <a:pt x="12011" y="266169"/>
                </a:lnTo>
                <a:lnTo>
                  <a:pt x="3059" y="305080"/>
                </a:lnTo>
                <a:lnTo>
                  <a:pt x="0" y="345356"/>
                </a:lnTo>
                <a:lnTo>
                  <a:pt x="3059" y="385632"/>
                </a:lnTo>
                <a:lnTo>
                  <a:pt x="12011" y="424543"/>
                </a:lnTo>
                <a:lnTo>
                  <a:pt x="26513" y="461830"/>
                </a:lnTo>
                <a:lnTo>
                  <a:pt x="46224" y="497235"/>
                </a:lnTo>
                <a:lnTo>
                  <a:pt x="70803" y="530497"/>
                </a:lnTo>
                <a:lnTo>
                  <a:pt x="99909" y="561358"/>
                </a:lnTo>
                <a:lnTo>
                  <a:pt x="133201" y="589559"/>
                </a:lnTo>
                <a:lnTo>
                  <a:pt x="170338" y="614841"/>
                </a:lnTo>
                <a:lnTo>
                  <a:pt x="210977" y="636944"/>
                </a:lnTo>
                <a:lnTo>
                  <a:pt x="254779" y="655609"/>
                </a:lnTo>
                <a:lnTo>
                  <a:pt x="301401" y="670578"/>
                </a:lnTo>
                <a:lnTo>
                  <a:pt x="350503" y="681591"/>
                </a:lnTo>
                <a:lnTo>
                  <a:pt x="401743" y="688388"/>
                </a:lnTo>
                <a:lnTo>
                  <a:pt x="454780" y="690712"/>
                </a:lnTo>
                <a:lnTo>
                  <a:pt x="507817" y="688388"/>
                </a:lnTo>
                <a:lnTo>
                  <a:pt x="559057" y="681591"/>
                </a:lnTo>
                <a:lnTo>
                  <a:pt x="608159" y="670578"/>
                </a:lnTo>
                <a:lnTo>
                  <a:pt x="654782" y="655609"/>
                </a:lnTo>
                <a:lnTo>
                  <a:pt x="698583" y="636944"/>
                </a:lnTo>
                <a:lnTo>
                  <a:pt x="739223" y="614841"/>
                </a:lnTo>
                <a:lnTo>
                  <a:pt x="776360" y="589559"/>
                </a:lnTo>
                <a:lnTo>
                  <a:pt x="809652" y="561358"/>
                </a:lnTo>
                <a:lnTo>
                  <a:pt x="838758" y="530497"/>
                </a:lnTo>
                <a:lnTo>
                  <a:pt x="863338" y="497235"/>
                </a:lnTo>
                <a:lnTo>
                  <a:pt x="883049" y="461830"/>
                </a:lnTo>
                <a:lnTo>
                  <a:pt x="897551" y="424543"/>
                </a:lnTo>
                <a:lnTo>
                  <a:pt x="906502" y="385632"/>
                </a:lnTo>
                <a:lnTo>
                  <a:pt x="909562" y="345356"/>
                </a:lnTo>
                <a:lnTo>
                  <a:pt x="906502" y="305080"/>
                </a:lnTo>
                <a:lnTo>
                  <a:pt x="897551" y="266169"/>
                </a:lnTo>
                <a:lnTo>
                  <a:pt x="883049" y="228881"/>
                </a:lnTo>
                <a:lnTo>
                  <a:pt x="863338" y="193477"/>
                </a:lnTo>
                <a:lnTo>
                  <a:pt x="838758" y="160214"/>
                </a:lnTo>
                <a:lnTo>
                  <a:pt x="809652" y="129353"/>
                </a:lnTo>
                <a:lnTo>
                  <a:pt x="776360" y="101152"/>
                </a:lnTo>
                <a:lnTo>
                  <a:pt x="739223" y="75870"/>
                </a:lnTo>
                <a:lnTo>
                  <a:pt x="698583" y="53767"/>
                </a:lnTo>
                <a:lnTo>
                  <a:pt x="654782" y="35102"/>
                </a:lnTo>
                <a:lnTo>
                  <a:pt x="608159" y="20133"/>
                </a:lnTo>
                <a:lnTo>
                  <a:pt x="559057" y="9121"/>
                </a:lnTo>
                <a:lnTo>
                  <a:pt x="507817" y="2323"/>
                </a:lnTo>
                <a:lnTo>
                  <a:pt x="454780" y="0"/>
                </a:lnTo>
                <a:close/>
              </a:path>
            </a:pathLst>
          </a:custGeom>
          <a:solidFill>
            <a:srgbClr val="FF9900">
              <a:alpha val="52778"/>
            </a:srgbClr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2657291" y="5392199"/>
            <a:ext cx="639812" cy="485776"/>
          </a:xfrm>
          <a:custGeom>
            <a:avLst/>
            <a:gdLst/>
            <a:ahLst/>
            <a:cxnLst/>
            <a:rect l="l" t="t" r="r" b="b"/>
            <a:pathLst>
              <a:path w="909955" h="690879">
                <a:moveTo>
                  <a:pt x="0" y="345356"/>
                </a:moveTo>
                <a:lnTo>
                  <a:pt x="3059" y="305080"/>
                </a:lnTo>
                <a:lnTo>
                  <a:pt x="12011" y="266168"/>
                </a:lnTo>
                <a:lnTo>
                  <a:pt x="26513" y="228881"/>
                </a:lnTo>
                <a:lnTo>
                  <a:pt x="46224" y="193477"/>
                </a:lnTo>
                <a:lnTo>
                  <a:pt x="70803" y="160214"/>
                </a:lnTo>
                <a:lnTo>
                  <a:pt x="99910" y="129353"/>
                </a:lnTo>
                <a:lnTo>
                  <a:pt x="133202" y="101152"/>
                </a:lnTo>
                <a:lnTo>
                  <a:pt x="170338" y="75870"/>
                </a:lnTo>
                <a:lnTo>
                  <a:pt x="210978" y="53767"/>
                </a:lnTo>
                <a:lnTo>
                  <a:pt x="254779" y="35102"/>
                </a:lnTo>
                <a:lnTo>
                  <a:pt x="301402" y="20133"/>
                </a:lnTo>
                <a:lnTo>
                  <a:pt x="350503" y="9121"/>
                </a:lnTo>
                <a:lnTo>
                  <a:pt x="401744" y="2323"/>
                </a:lnTo>
                <a:lnTo>
                  <a:pt x="454781" y="0"/>
                </a:lnTo>
                <a:lnTo>
                  <a:pt x="507818" y="2323"/>
                </a:lnTo>
                <a:lnTo>
                  <a:pt x="559058" y="9121"/>
                </a:lnTo>
                <a:lnTo>
                  <a:pt x="608160" y="20133"/>
                </a:lnTo>
                <a:lnTo>
                  <a:pt x="654782" y="35102"/>
                </a:lnTo>
                <a:lnTo>
                  <a:pt x="698583" y="53767"/>
                </a:lnTo>
                <a:lnTo>
                  <a:pt x="739223" y="75870"/>
                </a:lnTo>
                <a:lnTo>
                  <a:pt x="776359" y="101152"/>
                </a:lnTo>
                <a:lnTo>
                  <a:pt x="809651" y="129353"/>
                </a:lnTo>
                <a:lnTo>
                  <a:pt x="838758" y="160214"/>
                </a:lnTo>
                <a:lnTo>
                  <a:pt x="863337" y="193477"/>
                </a:lnTo>
                <a:lnTo>
                  <a:pt x="883049" y="228881"/>
                </a:lnTo>
                <a:lnTo>
                  <a:pt x="897551" y="266168"/>
                </a:lnTo>
                <a:lnTo>
                  <a:pt x="906502" y="305080"/>
                </a:lnTo>
                <a:lnTo>
                  <a:pt x="909562" y="345356"/>
                </a:lnTo>
                <a:lnTo>
                  <a:pt x="906502" y="385632"/>
                </a:lnTo>
                <a:lnTo>
                  <a:pt x="897551" y="424543"/>
                </a:lnTo>
                <a:lnTo>
                  <a:pt x="883049" y="461830"/>
                </a:lnTo>
                <a:lnTo>
                  <a:pt x="863337" y="497235"/>
                </a:lnTo>
                <a:lnTo>
                  <a:pt x="838758" y="530497"/>
                </a:lnTo>
                <a:lnTo>
                  <a:pt x="809651" y="561358"/>
                </a:lnTo>
                <a:lnTo>
                  <a:pt x="776359" y="589559"/>
                </a:lnTo>
                <a:lnTo>
                  <a:pt x="739223" y="614841"/>
                </a:lnTo>
                <a:lnTo>
                  <a:pt x="698583" y="636944"/>
                </a:lnTo>
                <a:lnTo>
                  <a:pt x="654782" y="655609"/>
                </a:lnTo>
                <a:lnTo>
                  <a:pt x="608160" y="670578"/>
                </a:lnTo>
                <a:lnTo>
                  <a:pt x="559058" y="681591"/>
                </a:lnTo>
                <a:lnTo>
                  <a:pt x="507818" y="688388"/>
                </a:lnTo>
                <a:lnTo>
                  <a:pt x="454781" y="690712"/>
                </a:lnTo>
                <a:lnTo>
                  <a:pt x="401744" y="688388"/>
                </a:lnTo>
                <a:lnTo>
                  <a:pt x="350503" y="681591"/>
                </a:lnTo>
                <a:lnTo>
                  <a:pt x="301402" y="670578"/>
                </a:lnTo>
                <a:lnTo>
                  <a:pt x="254779" y="655609"/>
                </a:lnTo>
                <a:lnTo>
                  <a:pt x="210978" y="636944"/>
                </a:lnTo>
                <a:lnTo>
                  <a:pt x="170338" y="614841"/>
                </a:lnTo>
                <a:lnTo>
                  <a:pt x="133202" y="589559"/>
                </a:lnTo>
                <a:lnTo>
                  <a:pt x="99910" y="561358"/>
                </a:lnTo>
                <a:lnTo>
                  <a:pt x="70803" y="530497"/>
                </a:lnTo>
                <a:lnTo>
                  <a:pt x="46224" y="497235"/>
                </a:lnTo>
                <a:lnTo>
                  <a:pt x="26513" y="461830"/>
                </a:lnTo>
                <a:lnTo>
                  <a:pt x="12011" y="424543"/>
                </a:lnTo>
                <a:lnTo>
                  <a:pt x="3059" y="385632"/>
                </a:lnTo>
                <a:lnTo>
                  <a:pt x="0" y="345356"/>
                </a:lnTo>
                <a:close/>
              </a:path>
            </a:pathLst>
          </a:custGeom>
          <a:ln w="25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 txBox="1"/>
          <p:nvPr/>
        </p:nvSpPr>
        <p:spPr>
          <a:xfrm>
            <a:off x="2790271" y="5424517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3"/>
          <p:cNvSpPr/>
          <p:nvPr/>
        </p:nvSpPr>
        <p:spPr>
          <a:xfrm>
            <a:off x="3203169" y="5320251"/>
            <a:ext cx="478630" cy="667495"/>
          </a:xfrm>
          <a:custGeom>
            <a:avLst/>
            <a:gdLst/>
            <a:ahLst/>
            <a:cxnLst/>
            <a:rect l="l" t="t" r="r" b="b"/>
            <a:pathLst>
              <a:path w="680719" h="949325">
                <a:moveTo>
                  <a:pt x="0" y="203476"/>
                </a:moveTo>
                <a:lnTo>
                  <a:pt x="19044" y="141477"/>
                </a:lnTo>
                <a:lnTo>
                  <a:pt x="41319" y="110226"/>
                </a:lnTo>
                <a:lnTo>
                  <a:pt x="70735" y="80518"/>
                </a:lnTo>
                <a:lnTo>
                  <a:pt x="106273" y="53635"/>
                </a:lnTo>
                <a:lnTo>
                  <a:pt x="146911" y="30859"/>
                </a:lnTo>
                <a:lnTo>
                  <a:pt x="191630" y="13472"/>
                </a:lnTo>
                <a:lnTo>
                  <a:pt x="239408" y="2759"/>
                </a:lnTo>
                <a:lnTo>
                  <a:pt x="289226" y="0"/>
                </a:lnTo>
                <a:lnTo>
                  <a:pt x="340063" y="6478"/>
                </a:lnTo>
                <a:lnTo>
                  <a:pt x="379221" y="18376"/>
                </a:lnTo>
                <a:lnTo>
                  <a:pt x="417915" y="36030"/>
                </a:lnTo>
                <a:lnTo>
                  <a:pt x="455679" y="58970"/>
                </a:lnTo>
                <a:lnTo>
                  <a:pt x="492051" y="86727"/>
                </a:lnTo>
                <a:lnTo>
                  <a:pt x="526565" y="118832"/>
                </a:lnTo>
                <a:lnTo>
                  <a:pt x="558758" y="154816"/>
                </a:lnTo>
                <a:lnTo>
                  <a:pt x="588166" y="194209"/>
                </a:lnTo>
                <a:lnTo>
                  <a:pt x="614324" y="236543"/>
                </a:lnTo>
                <a:lnTo>
                  <a:pt x="636768" y="281348"/>
                </a:lnTo>
                <a:lnTo>
                  <a:pt x="655035" y="328154"/>
                </a:lnTo>
                <a:lnTo>
                  <a:pt x="668660" y="376493"/>
                </a:lnTo>
                <a:lnTo>
                  <a:pt x="677178" y="425896"/>
                </a:lnTo>
                <a:lnTo>
                  <a:pt x="680127" y="475893"/>
                </a:lnTo>
                <a:lnTo>
                  <a:pt x="677196" y="526006"/>
                </a:lnTo>
                <a:lnTo>
                  <a:pt x="668695" y="575717"/>
                </a:lnTo>
                <a:lnTo>
                  <a:pt x="655088" y="624499"/>
                </a:lnTo>
                <a:lnTo>
                  <a:pt x="636840" y="671825"/>
                </a:lnTo>
                <a:lnTo>
                  <a:pt x="614414" y="717169"/>
                </a:lnTo>
                <a:lnTo>
                  <a:pt x="588275" y="760003"/>
                </a:lnTo>
                <a:lnTo>
                  <a:pt x="558887" y="799800"/>
                </a:lnTo>
                <a:lnTo>
                  <a:pt x="526715" y="836034"/>
                </a:lnTo>
                <a:lnTo>
                  <a:pt x="492222" y="868178"/>
                </a:lnTo>
                <a:lnTo>
                  <a:pt x="455873" y="895704"/>
                </a:lnTo>
                <a:lnTo>
                  <a:pt x="418131" y="918085"/>
                </a:lnTo>
                <a:lnTo>
                  <a:pt x="379463" y="934795"/>
                </a:lnTo>
                <a:lnTo>
                  <a:pt x="340330" y="945307"/>
                </a:lnTo>
                <a:lnTo>
                  <a:pt x="289528" y="949253"/>
                </a:lnTo>
                <a:lnTo>
                  <a:pt x="239747" y="943157"/>
                </a:lnTo>
                <a:lnTo>
                  <a:pt x="192005" y="928346"/>
                </a:lnTo>
                <a:lnTo>
                  <a:pt x="147321" y="906142"/>
                </a:lnTo>
                <a:lnTo>
                  <a:pt x="106716" y="877872"/>
                </a:lnTo>
                <a:lnTo>
                  <a:pt x="73259" y="847038"/>
                </a:lnTo>
                <a:lnTo>
                  <a:pt x="45121" y="813127"/>
                </a:lnTo>
                <a:lnTo>
                  <a:pt x="37513" y="802004"/>
                </a:lnTo>
              </a:path>
            </a:pathLst>
          </a:custGeom>
          <a:ln w="3389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6" name="object 64"/>
          <p:cNvSpPr/>
          <p:nvPr/>
        </p:nvSpPr>
        <p:spPr>
          <a:xfrm>
            <a:off x="3200753" y="5827847"/>
            <a:ext cx="74647" cy="1021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6097236" y="5420339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7280889" y="5417211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8332197" y="5417173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2972226" y="5205311"/>
            <a:ext cx="4912" cy="187077"/>
          </a:xfrm>
          <a:custGeom>
            <a:avLst/>
            <a:gdLst/>
            <a:ahLst/>
            <a:cxnLst/>
            <a:rect l="l" t="t" r="r" b="b"/>
            <a:pathLst>
              <a:path w="6985" h="266065">
                <a:moveTo>
                  <a:pt x="3436" y="-16947"/>
                </a:moveTo>
                <a:lnTo>
                  <a:pt x="3436" y="282745"/>
                </a:lnTo>
              </a:path>
            </a:pathLst>
          </a:custGeom>
          <a:ln w="4076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1" name="object 69"/>
          <p:cNvSpPr/>
          <p:nvPr/>
        </p:nvSpPr>
        <p:spPr>
          <a:xfrm>
            <a:off x="2934210" y="5146577"/>
            <a:ext cx="77418" cy="98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2" name="object 70"/>
          <p:cNvSpPr txBox="1"/>
          <p:nvPr/>
        </p:nvSpPr>
        <p:spPr>
          <a:xfrm>
            <a:off x="3613561" y="3846773"/>
            <a:ext cx="1429195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Multilayer</a:t>
            </a:r>
            <a:r>
              <a:rPr sz="1547" b="1" u="heavy" spc="-3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3675839" y="1315346"/>
            <a:ext cx="1617614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</a:t>
            </a:r>
            <a:r>
              <a:rPr sz="1547" b="1" u="heavy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2"/>
          <p:cNvSpPr/>
          <p:nvPr/>
        </p:nvSpPr>
        <p:spPr>
          <a:xfrm>
            <a:off x="2544960" y="3727498"/>
            <a:ext cx="7102228" cy="22771"/>
          </a:xfrm>
          <a:custGeom>
            <a:avLst/>
            <a:gdLst/>
            <a:ahLst/>
            <a:cxnLst/>
            <a:rect l="l" t="t" r="r" b="b"/>
            <a:pathLst>
              <a:path w="10100945" h="32385">
                <a:moveTo>
                  <a:pt x="0" y="0"/>
                </a:moveTo>
                <a:lnTo>
                  <a:pt x="10100733" y="31918"/>
                </a:lnTo>
              </a:path>
            </a:pathLst>
          </a:custGeom>
          <a:ln w="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2933394" y="5667454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6282874" y="5673630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7473877" y="568684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6"/>
          <p:cNvSpPr txBox="1"/>
          <p:nvPr/>
        </p:nvSpPr>
        <p:spPr>
          <a:xfrm>
            <a:off x="8481090" y="5694538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2937795" y="4921653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6287274" y="4927831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7473877" y="492420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8482566" y="4935527"/>
            <a:ext cx="94655" cy="175983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>
              <a:spcBef>
                <a:spcPts val="63"/>
              </a:spcBef>
            </a:pPr>
            <a:r>
              <a:rPr sz="1091" b="1" spc="-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09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1"/>
          <p:cNvSpPr/>
          <p:nvPr/>
        </p:nvSpPr>
        <p:spPr>
          <a:xfrm>
            <a:off x="5418251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4" name="object 82"/>
          <p:cNvSpPr/>
          <p:nvPr/>
        </p:nvSpPr>
        <p:spPr>
          <a:xfrm>
            <a:off x="9533592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5" name="object 83"/>
          <p:cNvSpPr/>
          <p:nvPr/>
        </p:nvSpPr>
        <p:spPr>
          <a:xfrm>
            <a:off x="9427065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6" name="object 84"/>
          <p:cNvSpPr/>
          <p:nvPr/>
        </p:nvSpPr>
        <p:spPr>
          <a:xfrm>
            <a:off x="9326778" y="2373826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9485926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8" name="object 86"/>
          <p:cNvSpPr/>
          <p:nvPr/>
        </p:nvSpPr>
        <p:spPr>
          <a:xfrm>
            <a:off x="9379400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9279114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0" name="object 88"/>
          <p:cNvSpPr/>
          <p:nvPr/>
        </p:nvSpPr>
        <p:spPr>
          <a:xfrm>
            <a:off x="9485926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1" name="object 89"/>
          <p:cNvSpPr/>
          <p:nvPr/>
        </p:nvSpPr>
        <p:spPr>
          <a:xfrm>
            <a:off x="9379400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2" name="object 90"/>
          <p:cNvSpPr/>
          <p:nvPr/>
        </p:nvSpPr>
        <p:spPr>
          <a:xfrm>
            <a:off x="9279114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5529736" y="4852405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5423209" y="4852405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5322922" y="4852405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5529736" y="5615044"/>
            <a:ext cx="67698" cy="661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/>
          <p:nvPr/>
        </p:nvSpPr>
        <p:spPr>
          <a:xfrm>
            <a:off x="5423209" y="5615044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8" name="object 96"/>
          <p:cNvSpPr/>
          <p:nvPr/>
        </p:nvSpPr>
        <p:spPr>
          <a:xfrm>
            <a:off x="5322922" y="5615044"/>
            <a:ext cx="67698" cy="661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RNN Architecture</a:t>
            </a:r>
            <a:endParaRPr lang="en-IN" dirty="0"/>
          </a:p>
        </p:txBody>
      </p:sp>
      <p:grpSp>
        <p:nvGrpSpPr>
          <p:cNvPr id="4" name="object 2"/>
          <p:cNvGrpSpPr/>
          <p:nvPr/>
        </p:nvGrpSpPr>
        <p:grpSpPr>
          <a:xfrm>
            <a:off x="2544960" y="993467"/>
            <a:ext cx="7102228" cy="5656512"/>
            <a:chOff x="1452032" y="1187806"/>
            <a:chExt cx="10100945" cy="8044815"/>
          </a:xfrm>
        </p:grpSpPr>
        <p:sp>
          <p:nvSpPr>
            <p:cNvPr id="5" name="object 3"/>
            <p:cNvSpPr/>
            <p:nvPr/>
          </p:nvSpPr>
          <p:spPr>
            <a:xfrm>
              <a:off x="1452032" y="1187806"/>
              <a:ext cx="10100945" cy="8044815"/>
            </a:xfrm>
            <a:custGeom>
              <a:avLst/>
              <a:gdLst/>
              <a:ahLst/>
              <a:cxnLst/>
              <a:rect l="l" t="t" r="r" b="b"/>
              <a:pathLst>
                <a:path w="10100945" h="8044815">
                  <a:moveTo>
                    <a:pt x="10100732" y="0"/>
                  </a:moveTo>
                  <a:lnTo>
                    <a:pt x="0" y="0"/>
                  </a:lnTo>
                  <a:lnTo>
                    <a:pt x="0" y="8044431"/>
                  </a:lnTo>
                  <a:lnTo>
                    <a:pt x="10100732" y="8044431"/>
                  </a:lnTo>
                  <a:lnTo>
                    <a:pt x="10100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" name="object 4"/>
            <p:cNvSpPr/>
            <p:nvPr/>
          </p:nvSpPr>
          <p:spPr>
            <a:xfrm>
              <a:off x="1601825" y="6248826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1" y="0"/>
                  </a:moveTo>
                  <a:lnTo>
                    <a:pt x="401744" y="2323"/>
                  </a:lnTo>
                  <a:lnTo>
                    <a:pt x="350504" y="9121"/>
                  </a:lnTo>
                  <a:lnTo>
                    <a:pt x="301402" y="20133"/>
                  </a:lnTo>
                  <a:lnTo>
                    <a:pt x="254780" y="35102"/>
                  </a:lnTo>
                  <a:lnTo>
                    <a:pt x="210978" y="53767"/>
                  </a:lnTo>
                  <a:lnTo>
                    <a:pt x="170339" y="75870"/>
                  </a:lnTo>
                  <a:lnTo>
                    <a:pt x="133202" y="101152"/>
                  </a:lnTo>
                  <a:lnTo>
                    <a:pt x="99910" y="129353"/>
                  </a:lnTo>
                  <a:lnTo>
                    <a:pt x="70804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4" y="530497"/>
                  </a:lnTo>
                  <a:lnTo>
                    <a:pt x="99910" y="561358"/>
                  </a:lnTo>
                  <a:lnTo>
                    <a:pt x="133202" y="589559"/>
                  </a:lnTo>
                  <a:lnTo>
                    <a:pt x="170339" y="614841"/>
                  </a:lnTo>
                  <a:lnTo>
                    <a:pt x="210978" y="636944"/>
                  </a:lnTo>
                  <a:lnTo>
                    <a:pt x="254780" y="655609"/>
                  </a:lnTo>
                  <a:lnTo>
                    <a:pt x="301402" y="670578"/>
                  </a:lnTo>
                  <a:lnTo>
                    <a:pt x="350504" y="681591"/>
                  </a:lnTo>
                  <a:lnTo>
                    <a:pt x="401744" y="688388"/>
                  </a:lnTo>
                  <a:lnTo>
                    <a:pt x="454781" y="690712"/>
                  </a:lnTo>
                  <a:lnTo>
                    <a:pt x="507818" y="688388"/>
                  </a:lnTo>
                  <a:lnTo>
                    <a:pt x="559058" y="681591"/>
                  </a:lnTo>
                  <a:lnTo>
                    <a:pt x="608160" y="670578"/>
                  </a:lnTo>
                  <a:lnTo>
                    <a:pt x="654782" y="655609"/>
                  </a:lnTo>
                  <a:lnTo>
                    <a:pt x="698584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4" y="53767"/>
                  </a:lnTo>
                  <a:lnTo>
                    <a:pt x="654782" y="35102"/>
                  </a:lnTo>
                  <a:lnTo>
                    <a:pt x="608160" y="20133"/>
                  </a:lnTo>
                  <a:lnTo>
                    <a:pt x="559058" y="9121"/>
                  </a:lnTo>
                  <a:lnTo>
                    <a:pt x="507818" y="2323"/>
                  </a:lnTo>
                  <a:lnTo>
                    <a:pt x="454781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" name="object 5"/>
            <p:cNvSpPr/>
            <p:nvPr/>
          </p:nvSpPr>
          <p:spPr>
            <a:xfrm>
              <a:off x="1601825" y="6248826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8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8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2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5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5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2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6"/>
          <p:cNvSpPr txBox="1"/>
          <p:nvPr/>
        </p:nvSpPr>
        <p:spPr>
          <a:xfrm>
            <a:off x="2783265" y="4584313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7"/>
          <p:cNvGrpSpPr/>
          <p:nvPr/>
        </p:nvGrpSpPr>
        <p:grpSpPr>
          <a:xfrm>
            <a:off x="2623005" y="3796196"/>
            <a:ext cx="689818" cy="461217"/>
            <a:chOff x="1563030" y="5173907"/>
            <a:chExt cx="981075" cy="655955"/>
          </a:xfrm>
        </p:grpSpPr>
        <p:sp>
          <p:nvSpPr>
            <p:cNvPr id="10" name="object 8"/>
            <p:cNvSpPr/>
            <p:nvPr/>
          </p:nvSpPr>
          <p:spPr>
            <a:xfrm>
              <a:off x="1576048" y="5186924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20">
                  <a:moveTo>
                    <a:pt x="823434" y="0"/>
                  </a:moveTo>
                  <a:lnTo>
                    <a:pt x="131231" y="0"/>
                  </a:lnTo>
                  <a:lnTo>
                    <a:pt x="80150" y="10312"/>
                  </a:lnTo>
                  <a:lnTo>
                    <a:pt x="38436" y="38436"/>
                  </a:lnTo>
                  <a:lnTo>
                    <a:pt x="10312" y="80150"/>
                  </a:lnTo>
                  <a:lnTo>
                    <a:pt x="0" y="131231"/>
                  </a:lnTo>
                  <a:lnTo>
                    <a:pt x="0" y="498629"/>
                  </a:lnTo>
                  <a:lnTo>
                    <a:pt x="10312" y="549710"/>
                  </a:lnTo>
                  <a:lnTo>
                    <a:pt x="38436" y="591424"/>
                  </a:lnTo>
                  <a:lnTo>
                    <a:pt x="80150" y="619548"/>
                  </a:lnTo>
                  <a:lnTo>
                    <a:pt x="131231" y="629861"/>
                  </a:lnTo>
                  <a:lnTo>
                    <a:pt x="823434" y="629861"/>
                  </a:lnTo>
                  <a:lnTo>
                    <a:pt x="874516" y="619548"/>
                  </a:lnTo>
                  <a:lnTo>
                    <a:pt x="916229" y="591424"/>
                  </a:lnTo>
                  <a:lnTo>
                    <a:pt x="944353" y="549710"/>
                  </a:lnTo>
                  <a:lnTo>
                    <a:pt x="954666" y="498629"/>
                  </a:lnTo>
                  <a:lnTo>
                    <a:pt x="954666" y="131231"/>
                  </a:lnTo>
                  <a:lnTo>
                    <a:pt x="944677" y="81011"/>
                  </a:lnTo>
                  <a:lnTo>
                    <a:pt x="916230" y="38436"/>
                  </a:lnTo>
                  <a:lnTo>
                    <a:pt x="873655" y="9989"/>
                  </a:lnTo>
                  <a:lnTo>
                    <a:pt x="823434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576047" y="5186924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20">
                  <a:moveTo>
                    <a:pt x="0" y="131232"/>
                  </a:moveTo>
                  <a:lnTo>
                    <a:pt x="10312" y="80150"/>
                  </a:lnTo>
                  <a:lnTo>
                    <a:pt x="38436" y="38436"/>
                  </a:lnTo>
                  <a:lnTo>
                    <a:pt x="80150" y="10312"/>
                  </a:lnTo>
                  <a:lnTo>
                    <a:pt x="131231" y="0"/>
                  </a:lnTo>
                  <a:lnTo>
                    <a:pt x="823435" y="0"/>
                  </a:lnTo>
                  <a:lnTo>
                    <a:pt x="873655" y="9988"/>
                  </a:lnTo>
                  <a:lnTo>
                    <a:pt x="916229" y="38436"/>
                  </a:lnTo>
                  <a:lnTo>
                    <a:pt x="944677" y="81011"/>
                  </a:lnTo>
                  <a:lnTo>
                    <a:pt x="954666" y="131232"/>
                  </a:lnTo>
                  <a:lnTo>
                    <a:pt x="954666" y="498629"/>
                  </a:lnTo>
                  <a:lnTo>
                    <a:pt x="944353" y="549710"/>
                  </a:lnTo>
                  <a:lnTo>
                    <a:pt x="916229" y="591424"/>
                  </a:lnTo>
                  <a:lnTo>
                    <a:pt x="874516" y="619548"/>
                  </a:lnTo>
                  <a:lnTo>
                    <a:pt x="823435" y="629861"/>
                  </a:lnTo>
                  <a:lnTo>
                    <a:pt x="131231" y="629861"/>
                  </a:lnTo>
                  <a:lnTo>
                    <a:pt x="80150" y="619548"/>
                  </a:lnTo>
                  <a:lnTo>
                    <a:pt x="38436" y="591424"/>
                  </a:lnTo>
                  <a:lnTo>
                    <a:pt x="10312" y="549710"/>
                  </a:lnTo>
                  <a:lnTo>
                    <a:pt x="0" y="498629"/>
                  </a:lnTo>
                  <a:lnTo>
                    <a:pt x="0" y="131232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2" name="object 10"/>
          <p:cNvSpPr txBox="1"/>
          <p:nvPr/>
        </p:nvSpPr>
        <p:spPr>
          <a:xfrm>
            <a:off x="2774034" y="380073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1"/>
          <p:cNvGrpSpPr/>
          <p:nvPr/>
        </p:nvGrpSpPr>
        <p:grpSpPr>
          <a:xfrm>
            <a:off x="2643383" y="3796404"/>
            <a:ext cx="6571804" cy="2810619"/>
            <a:chOff x="1592010" y="5174203"/>
            <a:chExt cx="9346565" cy="3997325"/>
          </a:xfrm>
        </p:grpSpPr>
        <p:sp>
          <p:nvSpPr>
            <p:cNvPr id="14" name="object 12"/>
            <p:cNvSpPr/>
            <p:nvPr/>
          </p:nvSpPr>
          <p:spPr>
            <a:xfrm>
              <a:off x="2054264" y="5932887"/>
              <a:ext cx="2540" cy="316230"/>
            </a:xfrm>
            <a:custGeom>
              <a:avLst/>
              <a:gdLst/>
              <a:ahLst/>
              <a:cxnLst/>
              <a:rect l="l" t="t" r="r" b="b"/>
              <a:pathLst>
                <a:path w="2539" h="316229">
                  <a:moveTo>
                    <a:pt x="1170" y="-16947"/>
                  </a:moveTo>
                  <a:lnTo>
                    <a:pt x="1170" y="332885"/>
                  </a:lnTo>
                </a:path>
              </a:pathLst>
            </a:custGeom>
            <a:ln w="3623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1999482" y="5849333"/>
              <a:ext cx="110128" cy="138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1605028" y="8456221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752842" y="0"/>
                  </a:moveTo>
                  <a:lnTo>
                    <a:pt x="143910" y="0"/>
                  </a:lnTo>
                  <a:lnTo>
                    <a:pt x="98423" y="7336"/>
                  </a:lnTo>
                  <a:lnTo>
                    <a:pt x="58918" y="27766"/>
                  </a:lnTo>
                  <a:lnTo>
                    <a:pt x="27766" y="58918"/>
                  </a:lnTo>
                  <a:lnTo>
                    <a:pt x="7336" y="98423"/>
                  </a:lnTo>
                  <a:lnTo>
                    <a:pt x="0" y="143909"/>
                  </a:lnTo>
                  <a:lnTo>
                    <a:pt x="0" y="546802"/>
                  </a:lnTo>
                  <a:lnTo>
                    <a:pt x="7336" y="592288"/>
                  </a:lnTo>
                  <a:lnTo>
                    <a:pt x="27766" y="631793"/>
                  </a:lnTo>
                  <a:lnTo>
                    <a:pt x="58918" y="662945"/>
                  </a:lnTo>
                  <a:lnTo>
                    <a:pt x="98423" y="683375"/>
                  </a:lnTo>
                  <a:lnTo>
                    <a:pt x="143910" y="690711"/>
                  </a:lnTo>
                  <a:lnTo>
                    <a:pt x="752842" y="690711"/>
                  </a:lnTo>
                  <a:lnTo>
                    <a:pt x="798328" y="683375"/>
                  </a:lnTo>
                  <a:lnTo>
                    <a:pt x="837833" y="662945"/>
                  </a:lnTo>
                  <a:lnTo>
                    <a:pt x="868985" y="631793"/>
                  </a:lnTo>
                  <a:lnTo>
                    <a:pt x="889415" y="592288"/>
                  </a:lnTo>
                  <a:lnTo>
                    <a:pt x="896752" y="546802"/>
                  </a:lnTo>
                  <a:lnTo>
                    <a:pt x="896752" y="143909"/>
                  </a:lnTo>
                  <a:lnTo>
                    <a:pt x="885797" y="88837"/>
                  </a:lnTo>
                  <a:lnTo>
                    <a:pt x="854600" y="42150"/>
                  </a:lnTo>
                  <a:lnTo>
                    <a:pt x="807913" y="10954"/>
                  </a:lnTo>
                  <a:lnTo>
                    <a:pt x="752842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7" name="object 15"/>
            <p:cNvSpPr/>
            <p:nvPr/>
          </p:nvSpPr>
          <p:spPr>
            <a:xfrm>
              <a:off x="1605027" y="8456220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0" y="143909"/>
                  </a:moveTo>
                  <a:lnTo>
                    <a:pt x="7336" y="98422"/>
                  </a:lnTo>
                  <a:lnTo>
                    <a:pt x="27766" y="58918"/>
                  </a:lnTo>
                  <a:lnTo>
                    <a:pt x="58918" y="27765"/>
                  </a:lnTo>
                  <a:lnTo>
                    <a:pt x="98423" y="7336"/>
                  </a:lnTo>
                  <a:lnTo>
                    <a:pt x="143909" y="0"/>
                  </a:lnTo>
                  <a:lnTo>
                    <a:pt x="752841" y="0"/>
                  </a:lnTo>
                  <a:lnTo>
                    <a:pt x="807913" y="10954"/>
                  </a:lnTo>
                  <a:lnTo>
                    <a:pt x="854601" y="42150"/>
                  </a:lnTo>
                  <a:lnTo>
                    <a:pt x="885797" y="88837"/>
                  </a:lnTo>
                  <a:lnTo>
                    <a:pt x="896751" y="143909"/>
                  </a:lnTo>
                  <a:lnTo>
                    <a:pt x="896751" y="546802"/>
                  </a:lnTo>
                  <a:lnTo>
                    <a:pt x="889414" y="592288"/>
                  </a:lnTo>
                  <a:lnTo>
                    <a:pt x="868985" y="631793"/>
                  </a:lnTo>
                  <a:lnTo>
                    <a:pt x="837832" y="662945"/>
                  </a:lnTo>
                  <a:lnTo>
                    <a:pt x="798328" y="683375"/>
                  </a:lnTo>
                  <a:lnTo>
                    <a:pt x="752841" y="690712"/>
                  </a:lnTo>
                  <a:lnTo>
                    <a:pt x="143909" y="690712"/>
                  </a:lnTo>
                  <a:lnTo>
                    <a:pt x="98423" y="683375"/>
                  </a:lnTo>
                  <a:lnTo>
                    <a:pt x="58918" y="662945"/>
                  </a:lnTo>
                  <a:lnTo>
                    <a:pt x="27766" y="631793"/>
                  </a:lnTo>
                  <a:lnTo>
                    <a:pt x="7336" y="592288"/>
                  </a:lnTo>
                  <a:lnTo>
                    <a:pt x="0" y="546802"/>
                  </a:lnTo>
                  <a:lnTo>
                    <a:pt x="0" y="143909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8" name="object 16"/>
            <p:cNvSpPr/>
            <p:nvPr/>
          </p:nvSpPr>
          <p:spPr>
            <a:xfrm>
              <a:off x="2053403" y="8128225"/>
              <a:ext cx="10160" cy="328295"/>
            </a:xfrm>
            <a:custGeom>
              <a:avLst/>
              <a:gdLst/>
              <a:ahLst/>
              <a:cxnLst/>
              <a:rect l="l" t="t" r="r" b="b"/>
              <a:pathLst>
                <a:path w="10160" h="328295">
                  <a:moveTo>
                    <a:pt x="4829" y="-16947"/>
                  </a:moveTo>
                  <a:lnTo>
                    <a:pt x="4829" y="344942"/>
                  </a:lnTo>
                </a:path>
              </a:pathLst>
            </a:custGeom>
            <a:ln w="43553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2006891" y="8044695"/>
              <a:ext cx="110097" cy="1397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2378185" y="6122927"/>
              <a:ext cx="695960" cy="937894"/>
            </a:xfrm>
            <a:custGeom>
              <a:avLst/>
              <a:gdLst/>
              <a:ahLst/>
              <a:cxnLst/>
              <a:rect l="l" t="t" r="r" b="b"/>
              <a:pathLst>
                <a:path w="695960" h="937895">
                  <a:moveTo>
                    <a:pt x="0" y="227052"/>
                  </a:moveTo>
                  <a:lnTo>
                    <a:pt x="19473" y="158061"/>
                  </a:lnTo>
                  <a:lnTo>
                    <a:pt x="42250" y="123674"/>
                  </a:lnTo>
                  <a:lnTo>
                    <a:pt x="72329" y="91078"/>
                  </a:lnTo>
                  <a:lnTo>
                    <a:pt x="108667" y="61558"/>
                  </a:lnTo>
                  <a:lnTo>
                    <a:pt x="150221" y="36403"/>
                  </a:lnTo>
                  <a:lnTo>
                    <a:pt x="195947" y="16900"/>
                  </a:lnTo>
                  <a:lnTo>
                    <a:pt x="244802" y="4336"/>
                  </a:lnTo>
                  <a:lnTo>
                    <a:pt x="295742" y="0"/>
                  </a:lnTo>
                  <a:lnTo>
                    <a:pt x="347725" y="5177"/>
                  </a:lnTo>
                  <a:lnTo>
                    <a:pt x="387766" y="16263"/>
                  </a:lnTo>
                  <a:lnTo>
                    <a:pt x="427331" y="33247"/>
                  </a:lnTo>
                  <a:lnTo>
                    <a:pt x="465946" y="55638"/>
                  </a:lnTo>
                  <a:lnTo>
                    <a:pt x="503137" y="82943"/>
                  </a:lnTo>
                  <a:lnTo>
                    <a:pt x="538429" y="114669"/>
                  </a:lnTo>
                  <a:lnTo>
                    <a:pt x="571348" y="150324"/>
                  </a:lnTo>
                  <a:lnTo>
                    <a:pt x="601418" y="189414"/>
                  </a:lnTo>
                  <a:lnTo>
                    <a:pt x="628166" y="231449"/>
                  </a:lnTo>
                  <a:lnTo>
                    <a:pt x="651116" y="275934"/>
                  </a:lnTo>
                  <a:lnTo>
                    <a:pt x="669794" y="322377"/>
                  </a:lnTo>
                  <a:lnTo>
                    <a:pt x="683725" y="370286"/>
                  </a:lnTo>
                  <a:lnTo>
                    <a:pt x="692436" y="419168"/>
                  </a:lnTo>
                  <a:lnTo>
                    <a:pt x="695451" y="468530"/>
                  </a:lnTo>
                  <a:lnTo>
                    <a:pt x="692454" y="517882"/>
                  </a:lnTo>
                  <a:lnTo>
                    <a:pt x="683761" y="566734"/>
                  </a:lnTo>
                  <a:lnTo>
                    <a:pt x="669847" y="614600"/>
                  </a:lnTo>
                  <a:lnTo>
                    <a:pt x="651187" y="660993"/>
                  </a:lnTo>
                  <a:lnTo>
                    <a:pt x="628256" y="705426"/>
                  </a:lnTo>
                  <a:lnTo>
                    <a:pt x="601527" y="747412"/>
                  </a:lnTo>
                  <a:lnTo>
                    <a:pt x="571477" y="786464"/>
                  </a:lnTo>
                  <a:lnTo>
                    <a:pt x="538579" y="822095"/>
                  </a:lnTo>
                  <a:lnTo>
                    <a:pt x="503308" y="853817"/>
                  </a:lnTo>
                  <a:lnTo>
                    <a:pt x="466140" y="881144"/>
                  </a:lnTo>
                  <a:lnTo>
                    <a:pt x="427548" y="903589"/>
                  </a:lnTo>
                  <a:lnTo>
                    <a:pt x="388007" y="920665"/>
                  </a:lnTo>
                  <a:lnTo>
                    <a:pt x="347992" y="931885"/>
                  </a:lnTo>
                  <a:lnTo>
                    <a:pt x="296045" y="937306"/>
                  </a:lnTo>
                  <a:lnTo>
                    <a:pt x="245141" y="933291"/>
                  </a:lnTo>
                  <a:lnTo>
                    <a:pt x="196322" y="921123"/>
                  </a:lnTo>
                  <a:lnTo>
                    <a:pt x="150631" y="902086"/>
                  </a:lnTo>
                  <a:lnTo>
                    <a:pt x="109110" y="877462"/>
                  </a:lnTo>
                  <a:lnTo>
                    <a:pt x="74899" y="850444"/>
                  </a:lnTo>
                  <a:lnTo>
                    <a:pt x="55060" y="830854"/>
                  </a:lnTo>
                  <a:lnTo>
                    <a:pt x="53515" y="829179"/>
                  </a:lnTo>
                  <a:lnTo>
                    <a:pt x="51997" y="827495"/>
                  </a:lnTo>
                  <a:lnTo>
                    <a:pt x="50508" y="825803"/>
                  </a:lnTo>
                  <a:lnTo>
                    <a:pt x="49763" y="824958"/>
                  </a:lnTo>
                  <a:lnTo>
                    <a:pt x="49026" y="824108"/>
                  </a:lnTo>
                  <a:lnTo>
                    <a:pt x="48296" y="823258"/>
                  </a:lnTo>
                  <a:lnTo>
                    <a:pt x="47119" y="821871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2381643" y="6866832"/>
              <a:ext cx="110813" cy="1451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5890352" y="5174203"/>
              <a:ext cx="5048224" cy="3997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23" name="object 21"/>
          <p:cNvSpPr txBox="1"/>
          <p:nvPr/>
        </p:nvSpPr>
        <p:spPr>
          <a:xfrm>
            <a:off x="6090230" y="4580137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6096069" y="3800732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7273885" y="4577007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7279716" y="3808958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325191" y="4576969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8331056" y="3811209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3914574" y="4803046"/>
            <a:ext cx="1305073" cy="843408"/>
            <a:chOff x="3399924" y="6605872"/>
            <a:chExt cx="1856105" cy="1199515"/>
          </a:xfrm>
        </p:grpSpPr>
        <p:sp>
          <p:nvSpPr>
            <p:cNvPr id="30" name="object 28"/>
            <p:cNvSpPr/>
            <p:nvPr/>
          </p:nvSpPr>
          <p:spPr>
            <a:xfrm>
              <a:off x="3404369" y="6610317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1251582" y="0"/>
                  </a:moveTo>
                  <a:lnTo>
                    <a:pt x="1251582" y="297649"/>
                  </a:lnTo>
                  <a:lnTo>
                    <a:pt x="0" y="297649"/>
                  </a:lnTo>
                  <a:lnTo>
                    <a:pt x="0" y="892948"/>
                  </a:lnTo>
                  <a:lnTo>
                    <a:pt x="1251582" y="892948"/>
                  </a:lnTo>
                  <a:lnTo>
                    <a:pt x="1251582" y="1190598"/>
                  </a:lnTo>
                  <a:lnTo>
                    <a:pt x="1846882" y="595299"/>
                  </a:lnTo>
                  <a:lnTo>
                    <a:pt x="125158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1" name="object 29"/>
            <p:cNvSpPr/>
            <p:nvPr/>
          </p:nvSpPr>
          <p:spPr>
            <a:xfrm>
              <a:off x="3404369" y="6610317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0" y="297649"/>
                  </a:moveTo>
                  <a:lnTo>
                    <a:pt x="1251582" y="297649"/>
                  </a:lnTo>
                  <a:lnTo>
                    <a:pt x="1251582" y="0"/>
                  </a:lnTo>
                  <a:lnTo>
                    <a:pt x="1846881" y="595298"/>
                  </a:lnTo>
                  <a:lnTo>
                    <a:pt x="1251582" y="1190597"/>
                  </a:lnTo>
                  <a:lnTo>
                    <a:pt x="1251582" y="892948"/>
                  </a:lnTo>
                  <a:lnTo>
                    <a:pt x="0" y="892948"/>
                  </a:lnTo>
                  <a:lnTo>
                    <a:pt x="0" y="297649"/>
                  </a:lnTo>
                  <a:close/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0"/>
          <p:cNvSpPr txBox="1"/>
          <p:nvPr/>
        </p:nvSpPr>
        <p:spPr>
          <a:xfrm>
            <a:off x="4076208" y="5063281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3" name="object 31"/>
          <p:cNvGrpSpPr/>
          <p:nvPr/>
        </p:nvGrpSpPr>
        <p:grpSpPr>
          <a:xfrm>
            <a:off x="2710049" y="2064800"/>
            <a:ext cx="658117" cy="504081"/>
            <a:chOff x="1686823" y="2711477"/>
            <a:chExt cx="935990" cy="716915"/>
          </a:xfrm>
        </p:grpSpPr>
        <p:sp>
          <p:nvSpPr>
            <p:cNvPr id="34" name="object 32"/>
            <p:cNvSpPr/>
            <p:nvPr/>
          </p:nvSpPr>
          <p:spPr>
            <a:xfrm>
              <a:off x="1699841" y="2724494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0" y="0"/>
                  </a:moveTo>
                  <a:lnTo>
                    <a:pt x="401743" y="2323"/>
                  </a:lnTo>
                  <a:lnTo>
                    <a:pt x="350503" y="9121"/>
                  </a:lnTo>
                  <a:lnTo>
                    <a:pt x="301401" y="20133"/>
                  </a:lnTo>
                  <a:lnTo>
                    <a:pt x="254779" y="35102"/>
                  </a:lnTo>
                  <a:lnTo>
                    <a:pt x="210977" y="53767"/>
                  </a:lnTo>
                  <a:lnTo>
                    <a:pt x="170338" y="75870"/>
                  </a:lnTo>
                  <a:lnTo>
                    <a:pt x="133201" y="101152"/>
                  </a:lnTo>
                  <a:lnTo>
                    <a:pt x="99909" y="129353"/>
                  </a:lnTo>
                  <a:lnTo>
                    <a:pt x="70803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3" y="530497"/>
                  </a:lnTo>
                  <a:lnTo>
                    <a:pt x="99909" y="561358"/>
                  </a:lnTo>
                  <a:lnTo>
                    <a:pt x="133201" y="589559"/>
                  </a:lnTo>
                  <a:lnTo>
                    <a:pt x="170338" y="614841"/>
                  </a:lnTo>
                  <a:lnTo>
                    <a:pt x="210977" y="636944"/>
                  </a:lnTo>
                  <a:lnTo>
                    <a:pt x="254779" y="655609"/>
                  </a:lnTo>
                  <a:lnTo>
                    <a:pt x="301401" y="670578"/>
                  </a:lnTo>
                  <a:lnTo>
                    <a:pt x="350503" y="681591"/>
                  </a:lnTo>
                  <a:lnTo>
                    <a:pt x="401743" y="688388"/>
                  </a:lnTo>
                  <a:lnTo>
                    <a:pt x="454780" y="690712"/>
                  </a:lnTo>
                  <a:lnTo>
                    <a:pt x="507817" y="688388"/>
                  </a:lnTo>
                  <a:lnTo>
                    <a:pt x="559057" y="681591"/>
                  </a:lnTo>
                  <a:lnTo>
                    <a:pt x="608159" y="670578"/>
                  </a:lnTo>
                  <a:lnTo>
                    <a:pt x="654782" y="655609"/>
                  </a:lnTo>
                  <a:lnTo>
                    <a:pt x="698583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3" y="53767"/>
                  </a:lnTo>
                  <a:lnTo>
                    <a:pt x="654782" y="35102"/>
                  </a:lnTo>
                  <a:lnTo>
                    <a:pt x="608159" y="20133"/>
                  </a:lnTo>
                  <a:lnTo>
                    <a:pt x="559057" y="9121"/>
                  </a:lnTo>
                  <a:lnTo>
                    <a:pt x="507817" y="2323"/>
                  </a:lnTo>
                  <a:lnTo>
                    <a:pt x="45478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1699840" y="2724494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9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9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1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4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4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1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4"/>
          <p:cNvSpPr txBox="1"/>
          <p:nvPr/>
        </p:nvSpPr>
        <p:spPr>
          <a:xfrm>
            <a:off x="2852182" y="2106266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7" name="object 35"/>
          <p:cNvGrpSpPr/>
          <p:nvPr/>
        </p:nvGrpSpPr>
        <p:grpSpPr>
          <a:xfrm>
            <a:off x="2691922" y="1175154"/>
            <a:ext cx="689818" cy="461217"/>
            <a:chOff x="1661045" y="1446205"/>
            <a:chExt cx="981075" cy="655955"/>
          </a:xfrm>
        </p:grpSpPr>
        <p:sp>
          <p:nvSpPr>
            <p:cNvPr id="38" name="object 36"/>
            <p:cNvSpPr/>
            <p:nvPr/>
          </p:nvSpPr>
          <p:spPr>
            <a:xfrm>
              <a:off x="1674064" y="1459222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19">
                  <a:moveTo>
                    <a:pt x="823434" y="0"/>
                  </a:moveTo>
                  <a:lnTo>
                    <a:pt x="131231" y="0"/>
                  </a:lnTo>
                  <a:lnTo>
                    <a:pt x="80150" y="10312"/>
                  </a:lnTo>
                  <a:lnTo>
                    <a:pt x="38436" y="38436"/>
                  </a:lnTo>
                  <a:lnTo>
                    <a:pt x="10312" y="80150"/>
                  </a:lnTo>
                  <a:lnTo>
                    <a:pt x="0" y="131231"/>
                  </a:lnTo>
                  <a:lnTo>
                    <a:pt x="0" y="498629"/>
                  </a:lnTo>
                  <a:lnTo>
                    <a:pt x="10312" y="549710"/>
                  </a:lnTo>
                  <a:lnTo>
                    <a:pt x="38436" y="591424"/>
                  </a:lnTo>
                  <a:lnTo>
                    <a:pt x="80150" y="619548"/>
                  </a:lnTo>
                  <a:lnTo>
                    <a:pt x="131231" y="629861"/>
                  </a:lnTo>
                  <a:lnTo>
                    <a:pt x="823434" y="629861"/>
                  </a:lnTo>
                  <a:lnTo>
                    <a:pt x="874516" y="619548"/>
                  </a:lnTo>
                  <a:lnTo>
                    <a:pt x="916229" y="591424"/>
                  </a:lnTo>
                  <a:lnTo>
                    <a:pt x="944353" y="549710"/>
                  </a:lnTo>
                  <a:lnTo>
                    <a:pt x="954666" y="498629"/>
                  </a:lnTo>
                  <a:lnTo>
                    <a:pt x="954666" y="131231"/>
                  </a:lnTo>
                  <a:lnTo>
                    <a:pt x="944677" y="81011"/>
                  </a:lnTo>
                  <a:lnTo>
                    <a:pt x="916230" y="38436"/>
                  </a:lnTo>
                  <a:lnTo>
                    <a:pt x="873654" y="9989"/>
                  </a:lnTo>
                  <a:lnTo>
                    <a:pt x="823434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1674063" y="1459222"/>
              <a:ext cx="955040" cy="629920"/>
            </a:xfrm>
            <a:custGeom>
              <a:avLst/>
              <a:gdLst/>
              <a:ahLst/>
              <a:cxnLst/>
              <a:rect l="l" t="t" r="r" b="b"/>
              <a:pathLst>
                <a:path w="955039" h="629919">
                  <a:moveTo>
                    <a:pt x="0" y="131231"/>
                  </a:moveTo>
                  <a:lnTo>
                    <a:pt x="10312" y="80150"/>
                  </a:lnTo>
                  <a:lnTo>
                    <a:pt x="38436" y="38436"/>
                  </a:lnTo>
                  <a:lnTo>
                    <a:pt x="80150" y="10312"/>
                  </a:lnTo>
                  <a:lnTo>
                    <a:pt x="131231" y="0"/>
                  </a:lnTo>
                  <a:lnTo>
                    <a:pt x="823435" y="0"/>
                  </a:lnTo>
                  <a:lnTo>
                    <a:pt x="873655" y="9989"/>
                  </a:lnTo>
                  <a:lnTo>
                    <a:pt x="916229" y="38436"/>
                  </a:lnTo>
                  <a:lnTo>
                    <a:pt x="944677" y="81011"/>
                  </a:lnTo>
                  <a:lnTo>
                    <a:pt x="954666" y="131231"/>
                  </a:lnTo>
                  <a:lnTo>
                    <a:pt x="954666" y="498629"/>
                  </a:lnTo>
                  <a:lnTo>
                    <a:pt x="944353" y="549710"/>
                  </a:lnTo>
                  <a:lnTo>
                    <a:pt x="916229" y="591424"/>
                  </a:lnTo>
                  <a:lnTo>
                    <a:pt x="874516" y="619548"/>
                  </a:lnTo>
                  <a:lnTo>
                    <a:pt x="823435" y="629861"/>
                  </a:lnTo>
                  <a:lnTo>
                    <a:pt x="131231" y="629861"/>
                  </a:lnTo>
                  <a:lnTo>
                    <a:pt x="80150" y="619548"/>
                  </a:lnTo>
                  <a:lnTo>
                    <a:pt x="38436" y="591424"/>
                  </a:lnTo>
                  <a:lnTo>
                    <a:pt x="10312" y="549710"/>
                  </a:lnTo>
                  <a:lnTo>
                    <a:pt x="0" y="498629"/>
                  </a:lnTo>
                  <a:lnTo>
                    <a:pt x="0" y="131231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0" name="object 38"/>
          <p:cNvSpPr txBox="1"/>
          <p:nvPr/>
        </p:nvSpPr>
        <p:spPr>
          <a:xfrm>
            <a:off x="2842951" y="1179699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1" name="object 39"/>
          <p:cNvGrpSpPr/>
          <p:nvPr/>
        </p:nvGrpSpPr>
        <p:grpSpPr>
          <a:xfrm>
            <a:off x="2712299" y="1650063"/>
            <a:ext cx="649188" cy="1851124"/>
            <a:chOff x="1690025" y="2121631"/>
            <a:chExt cx="923290" cy="2632710"/>
          </a:xfrm>
        </p:grpSpPr>
        <p:sp>
          <p:nvSpPr>
            <p:cNvPr id="42" name="object 40"/>
            <p:cNvSpPr/>
            <p:nvPr/>
          </p:nvSpPr>
          <p:spPr>
            <a:xfrm>
              <a:off x="2152004" y="2205188"/>
              <a:ext cx="3175" cy="519430"/>
            </a:xfrm>
            <a:custGeom>
              <a:avLst/>
              <a:gdLst/>
              <a:ahLst/>
              <a:cxnLst/>
              <a:rect l="l" t="t" r="r" b="b"/>
              <a:pathLst>
                <a:path w="3175" h="519430">
                  <a:moveTo>
                    <a:pt x="2617" y="519306"/>
                  </a:moveTo>
                  <a:lnTo>
                    <a:pt x="0" y="0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3" name="object 41"/>
            <p:cNvSpPr/>
            <p:nvPr/>
          </p:nvSpPr>
          <p:spPr>
            <a:xfrm>
              <a:off x="2097131" y="2121631"/>
              <a:ext cx="110129" cy="1388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4" name="object 42"/>
            <p:cNvSpPr/>
            <p:nvPr/>
          </p:nvSpPr>
          <p:spPr>
            <a:xfrm>
              <a:off x="1703043" y="4050616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752842" y="0"/>
                  </a:moveTo>
                  <a:lnTo>
                    <a:pt x="143910" y="0"/>
                  </a:lnTo>
                  <a:lnTo>
                    <a:pt x="98423" y="7336"/>
                  </a:lnTo>
                  <a:lnTo>
                    <a:pt x="58918" y="27766"/>
                  </a:lnTo>
                  <a:lnTo>
                    <a:pt x="27766" y="58918"/>
                  </a:lnTo>
                  <a:lnTo>
                    <a:pt x="7336" y="98423"/>
                  </a:lnTo>
                  <a:lnTo>
                    <a:pt x="0" y="143910"/>
                  </a:lnTo>
                  <a:lnTo>
                    <a:pt x="0" y="546802"/>
                  </a:lnTo>
                  <a:lnTo>
                    <a:pt x="7336" y="592288"/>
                  </a:lnTo>
                  <a:lnTo>
                    <a:pt x="27766" y="631793"/>
                  </a:lnTo>
                  <a:lnTo>
                    <a:pt x="58918" y="662946"/>
                  </a:lnTo>
                  <a:lnTo>
                    <a:pt x="98423" y="683375"/>
                  </a:lnTo>
                  <a:lnTo>
                    <a:pt x="143910" y="690712"/>
                  </a:lnTo>
                  <a:lnTo>
                    <a:pt x="752842" y="690712"/>
                  </a:lnTo>
                  <a:lnTo>
                    <a:pt x="798328" y="683375"/>
                  </a:lnTo>
                  <a:lnTo>
                    <a:pt x="837833" y="662946"/>
                  </a:lnTo>
                  <a:lnTo>
                    <a:pt x="868985" y="631793"/>
                  </a:lnTo>
                  <a:lnTo>
                    <a:pt x="889415" y="592288"/>
                  </a:lnTo>
                  <a:lnTo>
                    <a:pt x="896752" y="546802"/>
                  </a:lnTo>
                  <a:lnTo>
                    <a:pt x="896752" y="143910"/>
                  </a:lnTo>
                  <a:lnTo>
                    <a:pt x="885797" y="88838"/>
                  </a:lnTo>
                  <a:lnTo>
                    <a:pt x="854602" y="42150"/>
                  </a:lnTo>
                  <a:lnTo>
                    <a:pt x="807913" y="10954"/>
                  </a:lnTo>
                  <a:lnTo>
                    <a:pt x="752842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1703043" y="4050617"/>
              <a:ext cx="897255" cy="690880"/>
            </a:xfrm>
            <a:custGeom>
              <a:avLst/>
              <a:gdLst/>
              <a:ahLst/>
              <a:cxnLst/>
              <a:rect l="l" t="t" r="r" b="b"/>
              <a:pathLst>
                <a:path w="897255" h="690879">
                  <a:moveTo>
                    <a:pt x="0" y="143909"/>
                  </a:moveTo>
                  <a:lnTo>
                    <a:pt x="7336" y="98422"/>
                  </a:lnTo>
                  <a:lnTo>
                    <a:pt x="27766" y="58918"/>
                  </a:lnTo>
                  <a:lnTo>
                    <a:pt x="58918" y="27765"/>
                  </a:lnTo>
                  <a:lnTo>
                    <a:pt x="98423" y="7336"/>
                  </a:lnTo>
                  <a:lnTo>
                    <a:pt x="143909" y="0"/>
                  </a:lnTo>
                  <a:lnTo>
                    <a:pt x="752841" y="0"/>
                  </a:lnTo>
                  <a:lnTo>
                    <a:pt x="807913" y="10954"/>
                  </a:lnTo>
                  <a:lnTo>
                    <a:pt x="854601" y="42150"/>
                  </a:lnTo>
                  <a:lnTo>
                    <a:pt x="885797" y="88837"/>
                  </a:lnTo>
                  <a:lnTo>
                    <a:pt x="896751" y="143909"/>
                  </a:lnTo>
                  <a:lnTo>
                    <a:pt x="896751" y="546802"/>
                  </a:lnTo>
                  <a:lnTo>
                    <a:pt x="889414" y="592288"/>
                  </a:lnTo>
                  <a:lnTo>
                    <a:pt x="868985" y="631793"/>
                  </a:lnTo>
                  <a:lnTo>
                    <a:pt x="837832" y="662945"/>
                  </a:lnTo>
                  <a:lnTo>
                    <a:pt x="798328" y="683375"/>
                  </a:lnTo>
                  <a:lnTo>
                    <a:pt x="752841" y="690712"/>
                  </a:lnTo>
                  <a:lnTo>
                    <a:pt x="143909" y="690712"/>
                  </a:lnTo>
                  <a:lnTo>
                    <a:pt x="98423" y="683375"/>
                  </a:lnTo>
                  <a:lnTo>
                    <a:pt x="58918" y="662945"/>
                  </a:lnTo>
                  <a:lnTo>
                    <a:pt x="27766" y="631793"/>
                  </a:lnTo>
                  <a:lnTo>
                    <a:pt x="7336" y="592288"/>
                  </a:lnTo>
                  <a:lnTo>
                    <a:pt x="0" y="546802"/>
                  </a:lnTo>
                  <a:lnTo>
                    <a:pt x="0" y="143909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4"/>
          <p:cNvSpPr txBox="1"/>
          <p:nvPr/>
        </p:nvSpPr>
        <p:spPr>
          <a:xfrm>
            <a:off x="2842966" y="3023166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5"/>
          <p:cNvGrpSpPr/>
          <p:nvPr/>
        </p:nvGrpSpPr>
        <p:grpSpPr>
          <a:xfrm>
            <a:off x="2999704" y="1175361"/>
            <a:ext cx="6277571" cy="2334220"/>
            <a:chOff x="2098779" y="1446501"/>
            <a:chExt cx="8928100" cy="3319779"/>
          </a:xfrm>
        </p:grpSpPr>
        <p:sp>
          <p:nvSpPr>
            <p:cNvPr id="48" name="object 46"/>
            <p:cNvSpPr/>
            <p:nvPr/>
          </p:nvSpPr>
          <p:spPr>
            <a:xfrm>
              <a:off x="2151419" y="3531310"/>
              <a:ext cx="3175" cy="519430"/>
            </a:xfrm>
            <a:custGeom>
              <a:avLst/>
              <a:gdLst/>
              <a:ahLst/>
              <a:cxnLst/>
              <a:rect l="l" t="t" r="r" b="b"/>
              <a:pathLst>
                <a:path w="3175" h="519429">
                  <a:moveTo>
                    <a:pt x="0" y="519306"/>
                  </a:moveTo>
                  <a:lnTo>
                    <a:pt x="2617" y="0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2098779" y="3447754"/>
              <a:ext cx="110129" cy="1388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2476200" y="2508549"/>
              <a:ext cx="661670" cy="1122680"/>
            </a:xfrm>
            <a:custGeom>
              <a:avLst/>
              <a:gdLst/>
              <a:ahLst/>
              <a:cxnLst/>
              <a:rect l="l" t="t" r="r" b="b"/>
              <a:pathLst>
                <a:path w="661669" h="1122679">
                  <a:moveTo>
                    <a:pt x="0" y="317097"/>
                  </a:moveTo>
                  <a:lnTo>
                    <a:pt x="3975" y="273747"/>
                  </a:lnTo>
                  <a:lnTo>
                    <a:pt x="15406" y="229844"/>
                  </a:lnTo>
                  <a:lnTo>
                    <a:pt x="33545" y="186566"/>
                  </a:lnTo>
                  <a:lnTo>
                    <a:pt x="57649" y="145090"/>
                  </a:lnTo>
                  <a:lnTo>
                    <a:pt x="86970" y="106593"/>
                  </a:lnTo>
                  <a:lnTo>
                    <a:pt x="120763" y="72252"/>
                  </a:lnTo>
                  <a:lnTo>
                    <a:pt x="158283" y="43245"/>
                  </a:lnTo>
                  <a:lnTo>
                    <a:pt x="198785" y="20749"/>
                  </a:lnTo>
                  <a:lnTo>
                    <a:pt x="241522" y="5942"/>
                  </a:lnTo>
                  <a:lnTo>
                    <a:pt x="285750" y="0"/>
                  </a:lnTo>
                  <a:lnTo>
                    <a:pt x="330722" y="4100"/>
                  </a:lnTo>
                  <a:lnTo>
                    <a:pt x="396470" y="29586"/>
                  </a:lnTo>
                  <a:lnTo>
                    <a:pt x="428609" y="50374"/>
                  </a:lnTo>
                  <a:lnTo>
                    <a:pt x="459865" y="75989"/>
                  </a:lnTo>
                  <a:lnTo>
                    <a:pt x="489946" y="106029"/>
                  </a:lnTo>
                  <a:lnTo>
                    <a:pt x="518557" y="140092"/>
                  </a:lnTo>
                  <a:lnTo>
                    <a:pt x="545405" y="177775"/>
                  </a:lnTo>
                  <a:lnTo>
                    <a:pt x="570196" y="218676"/>
                  </a:lnTo>
                  <a:lnTo>
                    <a:pt x="592635" y="262393"/>
                  </a:lnTo>
                  <a:lnTo>
                    <a:pt x="612430" y="308523"/>
                  </a:lnTo>
                  <a:lnTo>
                    <a:pt x="629285" y="356665"/>
                  </a:lnTo>
                  <a:lnTo>
                    <a:pt x="642909" y="406416"/>
                  </a:lnTo>
                  <a:lnTo>
                    <a:pt x="653005" y="457373"/>
                  </a:lnTo>
                  <a:lnTo>
                    <a:pt x="659282" y="509135"/>
                  </a:lnTo>
                  <a:lnTo>
                    <a:pt x="661445" y="561300"/>
                  </a:lnTo>
                  <a:lnTo>
                    <a:pt x="659297" y="613464"/>
                  </a:lnTo>
                  <a:lnTo>
                    <a:pt x="653036" y="665226"/>
                  </a:lnTo>
                  <a:lnTo>
                    <a:pt x="642955" y="716183"/>
                  </a:lnTo>
                  <a:lnTo>
                    <a:pt x="629347" y="765934"/>
                  </a:lnTo>
                  <a:lnTo>
                    <a:pt x="612507" y="814075"/>
                  </a:lnTo>
                  <a:lnTo>
                    <a:pt x="592729" y="860206"/>
                  </a:lnTo>
                  <a:lnTo>
                    <a:pt x="570306" y="903923"/>
                  </a:lnTo>
                  <a:lnTo>
                    <a:pt x="545533" y="944824"/>
                  </a:lnTo>
                  <a:lnTo>
                    <a:pt x="518703" y="982507"/>
                  </a:lnTo>
                  <a:lnTo>
                    <a:pt x="490110" y="1016569"/>
                  </a:lnTo>
                  <a:lnTo>
                    <a:pt x="460048" y="1046609"/>
                  </a:lnTo>
                  <a:lnTo>
                    <a:pt x="428811" y="1072225"/>
                  </a:lnTo>
                  <a:lnTo>
                    <a:pt x="396693" y="1093013"/>
                  </a:lnTo>
                  <a:lnTo>
                    <a:pt x="330989" y="1118499"/>
                  </a:lnTo>
                  <a:lnTo>
                    <a:pt x="281583" y="1122438"/>
                  </a:lnTo>
                  <a:lnTo>
                    <a:pt x="233170" y="1114368"/>
                  </a:lnTo>
                  <a:lnTo>
                    <a:pt x="186741" y="1095855"/>
                  </a:lnTo>
                  <a:lnTo>
                    <a:pt x="143286" y="1068467"/>
                  </a:lnTo>
                  <a:lnTo>
                    <a:pt x="103797" y="1033770"/>
                  </a:lnTo>
                  <a:lnTo>
                    <a:pt x="61523" y="982511"/>
                  </a:lnTo>
                  <a:lnTo>
                    <a:pt x="28930" y="925339"/>
                  </a:lnTo>
                  <a:lnTo>
                    <a:pt x="26030" y="918836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2456462" y="3345451"/>
              <a:ext cx="108271" cy="1444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2" name="object 50"/>
            <p:cNvSpPr/>
            <p:nvPr/>
          </p:nvSpPr>
          <p:spPr>
            <a:xfrm>
              <a:off x="5681121" y="1446501"/>
              <a:ext cx="5345506" cy="33192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3" name="object 51"/>
          <p:cNvSpPr txBox="1"/>
          <p:nvPr/>
        </p:nvSpPr>
        <p:spPr>
          <a:xfrm>
            <a:off x="6159147" y="2102089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2"/>
          <p:cNvSpPr txBox="1"/>
          <p:nvPr/>
        </p:nvSpPr>
        <p:spPr>
          <a:xfrm>
            <a:off x="6164986" y="1179691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3"/>
          <p:cNvSpPr txBox="1"/>
          <p:nvPr/>
        </p:nvSpPr>
        <p:spPr>
          <a:xfrm>
            <a:off x="6165043" y="3023158"/>
            <a:ext cx="51479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4"/>
          <p:cNvSpPr txBox="1"/>
          <p:nvPr/>
        </p:nvSpPr>
        <p:spPr>
          <a:xfrm>
            <a:off x="7348646" y="3031400"/>
            <a:ext cx="387549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5"/>
          <p:cNvSpPr txBox="1"/>
          <p:nvPr/>
        </p:nvSpPr>
        <p:spPr>
          <a:xfrm>
            <a:off x="7333870" y="2098963"/>
            <a:ext cx="1559571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5714">
              <a:spcBef>
                <a:spcPts val="70"/>
              </a:spcBef>
              <a:tabLst>
                <a:tab pos="1086593" algn="l"/>
              </a:tabLst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	</a:t>
            </a: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6"/>
          <p:cNvSpPr txBox="1"/>
          <p:nvPr/>
        </p:nvSpPr>
        <p:spPr>
          <a:xfrm>
            <a:off x="7375425" y="1281859"/>
            <a:ext cx="146848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7"/>
              </a:lnSpc>
              <a:tabLst>
                <a:tab pos="1042843" algn="l"/>
              </a:tabLst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	</a:t>
            </a: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(t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7"/>
          <p:cNvSpPr txBox="1"/>
          <p:nvPr/>
        </p:nvSpPr>
        <p:spPr>
          <a:xfrm>
            <a:off x="8395816" y="3031367"/>
            <a:ext cx="478630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0" name="object 58"/>
          <p:cNvGrpSpPr/>
          <p:nvPr/>
        </p:nvGrpSpPr>
        <p:grpSpPr>
          <a:xfrm>
            <a:off x="3946108" y="1867431"/>
            <a:ext cx="1305073" cy="843408"/>
            <a:chOff x="3444772" y="2430773"/>
            <a:chExt cx="1856105" cy="1199515"/>
          </a:xfrm>
        </p:grpSpPr>
        <p:sp>
          <p:nvSpPr>
            <p:cNvPr id="61" name="object 59"/>
            <p:cNvSpPr/>
            <p:nvPr/>
          </p:nvSpPr>
          <p:spPr>
            <a:xfrm>
              <a:off x="3449218" y="2435218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1251582" y="0"/>
                  </a:moveTo>
                  <a:lnTo>
                    <a:pt x="1251582" y="297649"/>
                  </a:lnTo>
                  <a:lnTo>
                    <a:pt x="0" y="297649"/>
                  </a:lnTo>
                  <a:lnTo>
                    <a:pt x="0" y="892948"/>
                  </a:lnTo>
                  <a:lnTo>
                    <a:pt x="1251582" y="892948"/>
                  </a:lnTo>
                  <a:lnTo>
                    <a:pt x="1251582" y="1190598"/>
                  </a:lnTo>
                  <a:lnTo>
                    <a:pt x="1846882" y="595298"/>
                  </a:lnTo>
                  <a:lnTo>
                    <a:pt x="125158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2" name="object 60"/>
            <p:cNvSpPr/>
            <p:nvPr/>
          </p:nvSpPr>
          <p:spPr>
            <a:xfrm>
              <a:off x="3449217" y="2435218"/>
              <a:ext cx="1847214" cy="1190625"/>
            </a:xfrm>
            <a:custGeom>
              <a:avLst/>
              <a:gdLst/>
              <a:ahLst/>
              <a:cxnLst/>
              <a:rect l="l" t="t" r="r" b="b"/>
              <a:pathLst>
                <a:path w="1847214" h="1190625">
                  <a:moveTo>
                    <a:pt x="0" y="297649"/>
                  </a:moveTo>
                  <a:lnTo>
                    <a:pt x="1251582" y="297649"/>
                  </a:lnTo>
                  <a:lnTo>
                    <a:pt x="1251582" y="0"/>
                  </a:lnTo>
                  <a:lnTo>
                    <a:pt x="1846881" y="595298"/>
                  </a:lnTo>
                  <a:lnTo>
                    <a:pt x="1251582" y="1190597"/>
                  </a:lnTo>
                  <a:lnTo>
                    <a:pt x="1251582" y="892948"/>
                  </a:lnTo>
                  <a:lnTo>
                    <a:pt x="0" y="892948"/>
                  </a:lnTo>
                  <a:lnTo>
                    <a:pt x="0" y="297649"/>
                  </a:lnTo>
                  <a:close/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3" name="object 61"/>
          <p:cNvSpPr txBox="1"/>
          <p:nvPr/>
        </p:nvSpPr>
        <p:spPr>
          <a:xfrm>
            <a:off x="4107741" y="2127665"/>
            <a:ext cx="771526" cy="296921"/>
          </a:xfrm>
          <a:prstGeom prst="rect">
            <a:avLst/>
          </a:prstGeom>
        </p:spPr>
        <p:txBody>
          <a:bodyPr vert="horz" wrap="square" lIns="0" tIns="10267" rIns="0" bIns="0" rtlCol="0">
            <a:spAutoFit/>
          </a:bodyPr>
          <a:lstStyle/>
          <a:p>
            <a:pPr marL="8927">
              <a:spcBef>
                <a:spcPts val="80"/>
              </a:spcBef>
            </a:pPr>
            <a:r>
              <a:rPr sz="1862" b="1" i="1" spc="4" dirty="0">
                <a:solidFill>
                  <a:prstClr val="black"/>
                </a:solidFill>
                <a:latin typeface="Arial"/>
                <a:cs typeface="Arial"/>
              </a:rPr>
              <a:t>Unf</a:t>
            </a:r>
            <a:r>
              <a:rPr sz="1862" b="1" i="1" dirty="0">
                <a:solidFill>
                  <a:prstClr val="black"/>
                </a:solidFill>
                <a:latin typeface="Arial"/>
                <a:cs typeface="Arial"/>
              </a:rPr>
              <a:t>ol</a:t>
            </a:r>
            <a:r>
              <a:rPr sz="1862" b="1" i="1" spc="6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186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4" name="object 62"/>
          <p:cNvGrpSpPr/>
          <p:nvPr/>
        </p:nvGrpSpPr>
        <p:grpSpPr>
          <a:xfrm>
            <a:off x="2648138" y="5296970"/>
            <a:ext cx="658117" cy="504081"/>
            <a:chOff x="1598771" y="7308340"/>
            <a:chExt cx="935990" cy="716915"/>
          </a:xfrm>
        </p:grpSpPr>
        <p:sp>
          <p:nvSpPr>
            <p:cNvPr id="65" name="object 63"/>
            <p:cNvSpPr/>
            <p:nvPr/>
          </p:nvSpPr>
          <p:spPr>
            <a:xfrm>
              <a:off x="1611790" y="7321359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454780" y="0"/>
                  </a:moveTo>
                  <a:lnTo>
                    <a:pt x="401743" y="2323"/>
                  </a:lnTo>
                  <a:lnTo>
                    <a:pt x="350503" y="9121"/>
                  </a:lnTo>
                  <a:lnTo>
                    <a:pt x="301401" y="20133"/>
                  </a:lnTo>
                  <a:lnTo>
                    <a:pt x="254779" y="35102"/>
                  </a:lnTo>
                  <a:lnTo>
                    <a:pt x="210977" y="53767"/>
                  </a:lnTo>
                  <a:lnTo>
                    <a:pt x="170338" y="75870"/>
                  </a:lnTo>
                  <a:lnTo>
                    <a:pt x="133201" y="101152"/>
                  </a:lnTo>
                  <a:lnTo>
                    <a:pt x="99909" y="129353"/>
                  </a:lnTo>
                  <a:lnTo>
                    <a:pt x="70803" y="160214"/>
                  </a:lnTo>
                  <a:lnTo>
                    <a:pt x="46224" y="193477"/>
                  </a:lnTo>
                  <a:lnTo>
                    <a:pt x="26513" y="228881"/>
                  </a:lnTo>
                  <a:lnTo>
                    <a:pt x="12011" y="266169"/>
                  </a:lnTo>
                  <a:lnTo>
                    <a:pt x="3059" y="305080"/>
                  </a:lnTo>
                  <a:lnTo>
                    <a:pt x="0" y="345356"/>
                  </a:lnTo>
                  <a:lnTo>
                    <a:pt x="3059" y="385632"/>
                  </a:lnTo>
                  <a:lnTo>
                    <a:pt x="12011" y="424543"/>
                  </a:lnTo>
                  <a:lnTo>
                    <a:pt x="26513" y="461830"/>
                  </a:lnTo>
                  <a:lnTo>
                    <a:pt x="46224" y="497235"/>
                  </a:lnTo>
                  <a:lnTo>
                    <a:pt x="70803" y="530497"/>
                  </a:lnTo>
                  <a:lnTo>
                    <a:pt x="99909" y="561358"/>
                  </a:lnTo>
                  <a:lnTo>
                    <a:pt x="133201" y="589559"/>
                  </a:lnTo>
                  <a:lnTo>
                    <a:pt x="170338" y="614841"/>
                  </a:lnTo>
                  <a:lnTo>
                    <a:pt x="210977" y="636944"/>
                  </a:lnTo>
                  <a:lnTo>
                    <a:pt x="254779" y="655609"/>
                  </a:lnTo>
                  <a:lnTo>
                    <a:pt x="301401" y="670578"/>
                  </a:lnTo>
                  <a:lnTo>
                    <a:pt x="350503" y="681591"/>
                  </a:lnTo>
                  <a:lnTo>
                    <a:pt x="401743" y="688388"/>
                  </a:lnTo>
                  <a:lnTo>
                    <a:pt x="454780" y="690712"/>
                  </a:lnTo>
                  <a:lnTo>
                    <a:pt x="507817" y="688388"/>
                  </a:lnTo>
                  <a:lnTo>
                    <a:pt x="559057" y="681591"/>
                  </a:lnTo>
                  <a:lnTo>
                    <a:pt x="608159" y="670578"/>
                  </a:lnTo>
                  <a:lnTo>
                    <a:pt x="654782" y="655609"/>
                  </a:lnTo>
                  <a:lnTo>
                    <a:pt x="698583" y="636944"/>
                  </a:lnTo>
                  <a:lnTo>
                    <a:pt x="739223" y="614841"/>
                  </a:lnTo>
                  <a:lnTo>
                    <a:pt x="776360" y="589559"/>
                  </a:lnTo>
                  <a:lnTo>
                    <a:pt x="809652" y="561358"/>
                  </a:lnTo>
                  <a:lnTo>
                    <a:pt x="838758" y="530497"/>
                  </a:lnTo>
                  <a:lnTo>
                    <a:pt x="863338" y="497235"/>
                  </a:lnTo>
                  <a:lnTo>
                    <a:pt x="883049" y="461830"/>
                  </a:lnTo>
                  <a:lnTo>
                    <a:pt x="897551" y="424543"/>
                  </a:lnTo>
                  <a:lnTo>
                    <a:pt x="906502" y="385632"/>
                  </a:lnTo>
                  <a:lnTo>
                    <a:pt x="909562" y="345356"/>
                  </a:lnTo>
                  <a:lnTo>
                    <a:pt x="906502" y="305080"/>
                  </a:lnTo>
                  <a:lnTo>
                    <a:pt x="897551" y="266169"/>
                  </a:lnTo>
                  <a:lnTo>
                    <a:pt x="883049" y="228881"/>
                  </a:lnTo>
                  <a:lnTo>
                    <a:pt x="863338" y="193477"/>
                  </a:lnTo>
                  <a:lnTo>
                    <a:pt x="838758" y="160214"/>
                  </a:lnTo>
                  <a:lnTo>
                    <a:pt x="809652" y="129353"/>
                  </a:lnTo>
                  <a:lnTo>
                    <a:pt x="776360" y="101152"/>
                  </a:lnTo>
                  <a:lnTo>
                    <a:pt x="739223" y="75870"/>
                  </a:lnTo>
                  <a:lnTo>
                    <a:pt x="698583" y="53767"/>
                  </a:lnTo>
                  <a:lnTo>
                    <a:pt x="654782" y="35102"/>
                  </a:lnTo>
                  <a:lnTo>
                    <a:pt x="608159" y="20133"/>
                  </a:lnTo>
                  <a:lnTo>
                    <a:pt x="559057" y="9121"/>
                  </a:lnTo>
                  <a:lnTo>
                    <a:pt x="507817" y="2323"/>
                  </a:lnTo>
                  <a:lnTo>
                    <a:pt x="454780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6" name="object 64"/>
            <p:cNvSpPr/>
            <p:nvPr/>
          </p:nvSpPr>
          <p:spPr>
            <a:xfrm>
              <a:off x="1611789" y="7321358"/>
              <a:ext cx="909955" cy="690880"/>
            </a:xfrm>
            <a:custGeom>
              <a:avLst/>
              <a:gdLst/>
              <a:ahLst/>
              <a:cxnLst/>
              <a:rect l="l" t="t" r="r" b="b"/>
              <a:pathLst>
                <a:path w="909955" h="690879">
                  <a:moveTo>
                    <a:pt x="0" y="345356"/>
                  </a:moveTo>
                  <a:lnTo>
                    <a:pt x="3059" y="305080"/>
                  </a:lnTo>
                  <a:lnTo>
                    <a:pt x="12011" y="266168"/>
                  </a:lnTo>
                  <a:lnTo>
                    <a:pt x="26513" y="228881"/>
                  </a:lnTo>
                  <a:lnTo>
                    <a:pt x="46224" y="193477"/>
                  </a:lnTo>
                  <a:lnTo>
                    <a:pt x="70803" y="160214"/>
                  </a:lnTo>
                  <a:lnTo>
                    <a:pt x="99910" y="129353"/>
                  </a:lnTo>
                  <a:lnTo>
                    <a:pt x="133202" y="101152"/>
                  </a:lnTo>
                  <a:lnTo>
                    <a:pt x="170338" y="75870"/>
                  </a:lnTo>
                  <a:lnTo>
                    <a:pt x="210978" y="53767"/>
                  </a:lnTo>
                  <a:lnTo>
                    <a:pt x="254779" y="35102"/>
                  </a:lnTo>
                  <a:lnTo>
                    <a:pt x="301402" y="20133"/>
                  </a:lnTo>
                  <a:lnTo>
                    <a:pt x="350503" y="9121"/>
                  </a:lnTo>
                  <a:lnTo>
                    <a:pt x="401744" y="2323"/>
                  </a:lnTo>
                  <a:lnTo>
                    <a:pt x="454781" y="0"/>
                  </a:lnTo>
                  <a:lnTo>
                    <a:pt x="507818" y="2323"/>
                  </a:lnTo>
                  <a:lnTo>
                    <a:pt x="559058" y="9121"/>
                  </a:lnTo>
                  <a:lnTo>
                    <a:pt x="608160" y="20133"/>
                  </a:lnTo>
                  <a:lnTo>
                    <a:pt x="654782" y="35102"/>
                  </a:lnTo>
                  <a:lnTo>
                    <a:pt x="698583" y="53767"/>
                  </a:lnTo>
                  <a:lnTo>
                    <a:pt x="739223" y="75870"/>
                  </a:lnTo>
                  <a:lnTo>
                    <a:pt x="776359" y="101152"/>
                  </a:lnTo>
                  <a:lnTo>
                    <a:pt x="809651" y="129353"/>
                  </a:lnTo>
                  <a:lnTo>
                    <a:pt x="838758" y="160214"/>
                  </a:lnTo>
                  <a:lnTo>
                    <a:pt x="863337" y="193477"/>
                  </a:lnTo>
                  <a:lnTo>
                    <a:pt x="883049" y="228881"/>
                  </a:lnTo>
                  <a:lnTo>
                    <a:pt x="897551" y="266168"/>
                  </a:lnTo>
                  <a:lnTo>
                    <a:pt x="906502" y="305080"/>
                  </a:lnTo>
                  <a:lnTo>
                    <a:pt x="909562" y="345356"/>
                  </a:lnTo>
                  <a:lnTo>
                    <a:pt x="906502" y="385632"/>
                  </a:lnTo>
                  <a:lnTo>
                    <a:pt x="897551" y="424543"/>
                  </a:lnTo>
                  <a:lnTo>
                    <a:pt x="883049" y="461830"/>
                  </a:lnTo>
                  <a:lnTo>
                    <a:pt x="863337" y="497235"/>
                  </a:lnTo>
                  <a:lnTo>
                    <a:pt x="838758" y="530497"/>
                  </a:lnTo>
                  <a:lnTo>
                    <a:pt x="809651" y="561358"/>
                  </a:lnTo>
                  <a:lnTo>
                    <a:pt x="776359" y="589559"/>
                  </a:lnTo>
                  <a:lnTo>
                    <a:pt x="739223" y="614841"/>
                  </a:lnTo>
                  <a:lnTo>
                    <a:pt x="698583" y="636944"/>
                  </a:lnTo>
                  <a:lnTo>
                    <a:pt x="654782" y="655609"/>
                  </a:lnTo>
                  <a:lnTo>
                    <a:pt x="608160" y="670578"/>
                  </a:lnTo>
                  <a:lnTo>
                    <a:pt x="559058" y="681591"/>
                  </a:lnTo>
                  <a:lnTo>
                    <a:pt x="507818" y="688388"/>
                  </a:lnTo>
                  <a:lnTo>
                    <a:pt x="454781" y="690712"/>
                  </a:lnTo>
                  <a:lnTo>
                    <a:pt x="401744" y="688388"/>
                  </a:lnTo>
                  <a:lnTo>
                    <a:pt x="350503" y="681591"/>
                  </a:lnTo>
                  <a:lnTo>
                    <a:pt x="301402" y="670578"/>
                  </a:lnTo>
                  <a:lnTo>
                    <a:pt x="254779" y="655609"/>
                  </a:lnTo>
                  <a:lnTo>
                    <a:pt x="210978" y="636944"/>
                  </a:lnTo>
                  <a:lnTo>
                    <a:pt x="170338" y="614841"/>
                  </a:lnTo>
                  <a:lnTo>
                    <a:pt x="133202" y="589559"/>
                  </a:lnTo>
                  <a:lnTo>
                    <a:pt x="99910" y="561358"/>
                  </a:lnTo>
                  <a:lnTo>
                    <a:pt x="70803" y="530497"/>
                  </a:lnTo>
                  <a:lnTo>
                    <a:pt x="46224" y="497235"/>
                  </a:lnTo>
                  <a:lnTo>
                    <a:pt x="26513" y="461830"/>
                  </a:lnTo>
                  <a:lnTo>
                    <a:pt x="12011" y="424543"/>
                  </a:lnTo>
                  <a:lnTo>
                    <a:pt x="3059" y="385632"/>
                  </a:lnTo>
                  <a:lnTo>
                    <a:pt x="0" y="345356"/>
                  </a:lnTo>
                  <a:close/>
                </a:path>
              </a:pathLst>
            </a:custGeom>
            <a:ln w="25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7" name="object 65"/>
          <p:cNvSpPr txBox="1"/>
          <p:nvPr/>
        </p:nvSpPr>
        <p:spPr>
          <a:xfrm>
            <a:off x="2790271" y="5338438"/>
            <a:ext cx="373707" cy="249412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26784">
              <a:spcBef>
                <a:spcPts val="89"/>
              </a:spcBef>
            </a:pPr>
            <a:r>
              <a:rPr sz="2321" b="1" spc="11" baseline="-2146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019" b="1" spc="6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01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8" name="object 66"/>
          <p:cNvGrpSpPr/>
          <p:nvPr/>
        </p:nvGrpSpPr>
        <p:grpSpPr>
          <a:xfrm>
            <a:off x="2541983" y="1819212"/>
            <a:ext cx="7108478" cy="4094709"/>
            <a:chOff x="1447796" y="2362200"/>
            <a:chExt cx="10109835" cy="5823585"/>
          </a:xfrm>
        </p:grpSpPr>
        <p:sp>
          <p:nvSpPr>
            <p:cNvPr id="69" name="object 67"/>
            <p:cNvSpPr/>
            <p:nvPr/>
          </p:nvSpPr>
          <p:spPr>
            <a:xfrm>
              <a:off x="2388148" y="7219033"/>
              <a:ext cx="680720" cy="949325"/>
            </a:xfrm>
            <a:custGeom>
              <a:avLst/>
              <a:gdLst/>
              <a:ahLst/>
              <a:cxnLst/>
              <a:rect l="l" t="t" r="r" b="b"/>
              <a:pathLst>
                <a:path w="680719" h="949325">
                  <a:moveTo>
                    <a:pt x="0" y="203476"/>
                  </a:moveTo>
                  <a:lnTo>
                    <a:pt x="19044" y="141477"/>
                  </a:lnTo>
                  <a:lnTo>
                    <a:pt x="41319" y="110226"/>
                  </a:lnTo>
                  <a:lnTo>
                    <a:pt x="70735" y="80518"/>
                  </a:lnTo>
                  <a:lnTo>
                    <a:pt x="106273" y="53635"/>
                  </a:lnTo>
                  <a:lnTo>
                    <a:pt x="146911" y="30859"/>
                  </a:lnTo>
                  <a:lnTo>
                    <a:pt x="191630" y="13472"/>
                  </a:lnTo>
                  <a:lnTo>
                    <a:pt x="239408" y="2759"/>
                  </a:lnTo>
                  <a:lnTo>
                    <a:pt x="289226" y="0"/>
                  </a:lnTo>
                  <a:lnTo>
                    <a:pt x="340063" y="6478"/>
                  </a:lnTo>
                  <a:lnTo>
                    <a:pt x="379221" y="18376"/>
                  </a:lnTo>
                  <a:lnTo>
                    <a:pt x="417915" y="36030"/>
                  </a:lnTo>
                  <a:lnTo>
                    <a:pt x="455679" y="58970"/>
                  </a:lnTo>
                  <a:lnTo>
                    <a:pt x="492051" y="86727"/>
                  </a:lnTo>
                  <a:lnTo>
                    <a:pt x="526565" y="118832"/>
                  </a:lnTo>
                  <a:lnTo>
                    <a:pt x="558758" y="154816"/>
                  </a:lnTo>
                  <a:lnTo>
                    <a:pt x="588166" y="194209"/>
                  </a:lnTo>
                  <a:lnTo>
                    <a:pt x="614324" y="236543"/>
                  </a:lnTo>
                  <a:lnTo>
                    <a:pt x="636768" y="281348"/>
                  </a:lnTo>
                  <a:lnTo>
                    <a:pt x="655035" y="328154"/>
                  </a:lnTo>
                  <a:lnTo>
                    <a:pt x="668660" y="376493"/>
                  </a:lnTo>
                  <a:lnTo>
                    <a:pt x="677178" y="425896"/>
                  </a:lnTo>
                  <a:lnTo>
                    <a:pt x="680127" y="475893"/>
                  </a:lnTo>
                  <a:lnTo>
                    <a:pt x="677196" y="526006"/>
                  </a:lnTo>
                  <a:lnTo>
                    <a:pt x="668695" y="575717"/>
                  </a:lnTo>
                  <a:lnTo>
                    <a:pt x="655088" y="624499"/>
                  </a:lnTo>
                  <a:lnTo>
                    <a:pt x="636840" y="671825"/>
                  </a:lnTo>
                  <a:lnTo>
                    <a:pt x="614414" y="717169"/>
                  </a:lnTo>
                  <a:lnTo>
                    <a:pt x="588275" y="760003"/>
                  </a:lnTo>
                  <a:lnTo>
                    <a:pt x="558887" y="799800"/>
                  </a:lnTo>
                  <a:lnTo>
                    <a:pt x="526715" y="836034"/>
                  </a:lnTo>
                  <a:lnTo>
                    <a:pt x="492222" y="868178"/>
                  </a:lnTo>
                  <a:lnTo>
                    <a:pt x="455873" y="895704"/>
                  </a:lnTo>
                  <a:lnTo>
                    <a:pt x="418131" y="918085"/>
                  </a:lnTo>
                  <a:lnTo>
                    <a:pt x="379463" y="934795"/>
                  </a:lnTo>
                  <a:lnTo>
                    <a:pt x="340330" y="945307"/>
                  </a:lnTo>
                  <a:lnTo>
                    <a:pt x="289528" y="949253"/>
                  </a:lnTo>
                  <a:lnTo>
                    <a:pt x="239747" y="943157"/>
                  </a:lnTo>
                  <a:lnTo>
                    <a:pt x="192005" y="928346"/>
                  </a:lnTo>
                  <a:lnTo>
                    <a:pt x="147321" y="906142"/>
                  </a:lnTo>
                  <a:lnTo>
                    <a:pt x="106716" y="877872"/>
                  </a:lnTo>
                  <a:lnTo>
                    <a:pt x="73259" y="847038"/>
                  </a:lnTo>
                  <a:lnTo>
                    <a:pt x="45121" y="813127"/>
                  </a:lnTo>
                  <a:lnTo>
                    <a:pt x="37513" y="802004"/>
                  </a:lnTo>
                </a:path>
              </a:pathLst>
            </a:custGeom>
            <a:ln w="3389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2384714" y="7940946"/>
              <a:ext cx="106164" cy="1453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2059697" y="7055560"/>
              <a:ext cx="6985" cy="266065"/>
            </a:xfrm>
            <a:custGeom>
              <a:avLst/>
              <a:gdLst/>
              <a:ahLst/>
              <a:cxnLst/>
              <a:rect l="l" t="t" r="r" b="b"/>
              <a:pathLst>
                <a:path w="6985" h="266065">
                  <a:moveTo>
                    <a:pt x="3436" y="-16947"/>
                  </a:moveTo>
                  <a:lnTo>
                    <a:pt x="3436" y="282745"/>
                  </a:lnTo>
                </a:path>
              </a:pathLst>
            </a:custGeom>
            <a:ln w="4076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2005630" y="6972025"/>
              <a:ext cx="110105" cy="1395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452033" y="4953785"/>
              <a:ext cx="10100945" cy="32384"/>
            </a:xfrm>
            <a:custGeom>
              <a:avLst/>
              <a:gdLst/>
              <a:ahLst/>
              <a:cxnLst/>
              <a:rect l="l" t="t" r="r" b="b"/>
              <a:pathLst>
                <a:path w="10100945" h="32385">
                  <a:moveTo>
                    <a:pt x="0" y="0"/>
                  </a:moveTo>
                  <a:lnTo>
                    <a:pt x="10100733" y="31918"/>
                  </a:lnTo>
                </a:path>
              </a:pathLst>
            </a:custGeom>
            <a:ln w="84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5538491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11391418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11239913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11097283" y="302856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8" name="object 76"/>
            <p:cNvSpPr/>
            <p:nvPr/>
          </p:nvSpPr>
          <p:spPr>
            <a:xfrm>
              <a:off x="11323628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9" name="object 77"/>
            <p:cNvSpPr/>
            <p:nvPr/>
          </p:nvSpPr>
          <p:spPr>
            <a:xfrm>
              <a:off x="11172123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0" name="object 78"/>
            <p:cNvSpPr/>
            <p:nvPr/>
          </p:nvSpPr>
          <p:spPr>
            <a:xfrm>
              <a:off x="11029492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1" name="object 79"/>
            <p:cNvSpPr/>
            <p:nvPr/>
          </p:nvSpPr>
          <p:spPr>
            <a:xfrm>
              <a:off x="11323628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2" name="object 80"/>
            <p:cNvSpPr/>
            <p:nvPr/>
          </p:nvSpPr>
          <p:spPr>
            <a:xfrm>
              <a:off x="11172123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3" name="object 81"/>
            <p:cNvSpPr/>
            <p:nvPr/>
          </p:nvSpPr>
          <p:spPr>
            <a:xfrm>
              <a:off x="11029492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4" name="object 82"/>
            <p:cNvSpPr/>
            <p:nvPr/>
          </p:nvSpPr>
          <p:spPr>
            <a:xfrm>
              <a:off x="5697046" y="6553648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5" name="object 83"/>
            <p:cNvSpPr/>
            <p:nvPr/>
          </p:nvSpPr>
          <p:spPr>
            <a:xfrm>
              <a:off x="5545541" y="6553648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4"/>
            <p:cNvSpPr/>
            <p:nvPr/>
          </p:nvSpPr>
          <p:spPr>
            <a:xfrm>
              <a:off x="5402910" y="6553648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7" name="object 85"/>
            <p:cNvSpPr/>
            <p:nvPr/>
          </p:nvSpPr>
          <p:spPr>
            <a:xfrm>
              <a:off x="5697046" y="7638290"/>
              <a:ext cx="96280" cy="941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8" name="object 86"/>
            <p:cNvSpPr/>
            <p:nvPr/>
          </p:nvSpPr>
          <p:spPr>
            <a:xfrm>
              <a:off x="5545541" y="7638290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9" name="object 87"/>
            <p:cNvSpPr/>
            <p:nvPr/>
          </p:nvSpPr>
          <p:spPr>
            <a:xfrm>
              <a:off x="5402910" y="7638290"/>
              <a:ext cx="96280" cy="94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88"/>
            <p:cNvSpPr/>
            <p:nvPr/>
          </p:nvSpPr>
          <p:spPr>
            <a:xfrm>
              <a:off x="7916333" y="3750732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4383" y="222"/>
                  </a:lnTo>
                  <a:lnTo>
                    <a:pt x="1078667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91494"/>
                  </a:lnTo>
                  <a:lnTo>
                    <a:pt x="1269777" y="236162"/>
                  </a:lnTo>
                  <a:lnTo>
                    <a:pt x="1270000" y="292505"/>
                  </a:lnTo>
                  <a:lnTo>
                    <a:pt x="1270000" y="978789"/>
                  </a:lnTo>
                  <a:lnTo>
                    <a:pt x="1269777" y="1034384"/>
                  </a:lnTo>
                  <a:lnTo>
                    <a:pt x="1268216" y="1078667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78505" y="1268216"/>
                  </a:lnTo>
                  <a:lnTo>
                    <a:pt x="1033837" y="1269777"/>
                  </a:lnTo>
                  <a:lnTo>
                    <a:pt x="977494" y="1270000"/>
                  </a:lnTo>
                  <a:lnTo>
                    <a:pt x="291210" y="1270000"/>
                  </a:lnTo>
                  <a:lnTo>
                    <a:pt x="235616" y="1269777"/>
                  </a:lnTo>
                  <a:lnTo>
                    <a:pt x="191332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78505"/>
                  </a:lnTo>
                  <a:lnTo>
                    <a:pt x="222" y="1033837"/>
                  </a:lnTo>
                  <a:lnTo>
                    <a:pt x="0" y="977494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50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1" name="object 89"/>
            <p:cNvSpPr/>
            <p:nvPr/>
          </p:nvSpPr>
          <p:spPr>
            <a:xfrm>
              <a:off x="6366933" y="23876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4383" y="222"/>
                  </a:lnTo>
                  <a:lnTo>
                    <a:pt x="1078667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91494"/>
                  </a:lnTo>
                  <a:lnTo>
                    <a:pt x="1269777" y="236162"/>
                  </a:lnTo>
                  <a:lnTo>
                    <a:pt x="1270000" y="292505"/>
                  </a:lnTo>
                  <a:lnTo>
                    <a:pt x="1270000" y="978789"/>
                  </a:lnTo>
                  <a:lnTo>
                    <a:pt x="1269777" y="1034383"/>
                  </a:lnTo>
                  <a:lnTo>
                    <a:pt x="1268216" y="1078667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78505" y="1268216"/>
                  </a:lnTo>
                  <a:lnTo>
                    <a:pt x="1033837" y="1269777"/>
                  </a:lnTo>
                  <a:lnTo>
                    <a:pt x="977494" y="1270000"/>
                  </a:lnTo>
                  <a:lnTo>
                    <a:pt x="291210" y="1270000"/>
                  </a:lnTo>
                  <a:lnTo>
                    <a:pt x="235615" y="1269777"/>
                  </a:lnTo>
                  <a:lnTo>
                    <a:pt x="191332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78505"/>
                  </a:lnTo>
                  <a:lnTo>
                    <a:pt x="222" y="1033837"/>
                  </a:lnTo>
                  <a:lnTo>
                    <a:pt x="0" y="977494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50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2" name="object 90"/>
          <p:cNvSpPr txBox="1"/>
          <p:nvPr/>
        </p:nvSpPr>
        <p:spPr>
          <a:xfrm>
            <a:off x="6097236" y="5334261"/>
            <a:ext cx="52640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3" name="object 104"/>
          <p:cNvSpPr txBox="1"/>
          <p:nvPr/>
        </p:nvSpPr>
        <p:spPr>
          <a:xfrm>
            <a:off x="2791908" y="6205899"/>
            <a:ext cx="3518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4" name="object 105"/>
          <p:cNvSpPr txBox="1"/>
          <p:nvPr/>
        </p:nvSpPr>
        <p:spPr>
          <a:xfrm>
            <a:off x="6120962" y="6205892"/>
            <a:ext cx="479078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5" name="object 106"/>
          <p:cNvSpPr txBox="1"/>
          <p:nvPr/>
        </p:nvSpPr>
        <p:spPr>
          <a:xfrm>
            <a:off x="7304609" y="6214133"/>
            <a:ext cx="3518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6" name="object 107"/>
          <p:cNvSpPr txBox="1"/>
          <p:nvPr/>
        </p:nvSpPr>
        <p:spPr>
          <a:xfrm>
            <a:off x="8355923" y="6214133"/>
            <a:ext cx="44291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7">
              <a:lnSpc>
                <a:spcPts val="1427"/>
              </a:lnSpc>
            </a:pPr>
            <a:r>
              <a:rPr sz="2530" b="1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(t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1"/>
          <p:cNvSpPr txBox="1"/>
          <p:nvPr/>
        </p:nvSpPr>
        <p:spPr>
          <a:xfrm>
            <a:off x="7280889" y="5331133"/>
            <a:ext cx="39915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2"/>
          <p:cNvSpPr txBox="1"/>
          <p:nvPr/>
        </p:nvSpPr>
        <p:spPr>
          <a:xfrm>
            <a:off x="8332197" y="5331095"/>
            <a:ext cx="490686" cy="2685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4">
              <a:spcBef>
                <a:spcPts val="70"/>
              </a:spcBef>
            </a:pPr>
            <a:r>
              <a:rPr sz="2530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24" b="1" spc="-4" dirty="0">
                <a:solidFill>
                  <a:prstClr val="black"/>
                </a:solidFill>
                <a:latin typeface="Arial"/>
                <a:cs typeface="Arial"/>
              </a:rPr>
              <a:t>(t+1)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9" name="object 93"/>
          <p:cNvSpPr txBox="1"/>
          <p:nvPr/>
        </p:nvSpPr>
        <p:spPr>
          <a:xfrm>
            <a:off x="3613561" y="3760694"/>
            <a:ext cx="1429195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Multilayer</a:t>
            </a:r>
            <a:r>
              <a:rPr sz="1547" b="1" u="heavy" spc="-3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0" name="object 94"/>
          <p:cNvSpPr txBox="1"/>
          <p:nvPr/>
        </p:nvSpPr>
        <p:spPr>
          <a:xfrm>
            <a:off x="3675839" y="1229267"/>
            <a:ext cx="1617614" cy="249348"/>
          </a:xfrm>
          <a:prstGeom prst="rect">
            <a:avLst/>
          </a:prstGeom>
        </p:spPr>
        <p:txBody>
          <a:bodyPr vert="horz" wrap="square" lIns="0" tIns="11161" rIns="0" bIns="0" rtlCol="0">
            <a:spAutoFit/>
          </a:bodyPr>
          <a:lstStyle/>
          <a:p>
            <a:pPr marL="8927">
              <a:spcBef>
                <a:spcPts val="89"/>
              </a:spcBef>
            </a:pPr>
            <a:r>
              <a:rPr sz="1547" b="1" u="heavy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</a:t>
            </a:r>
            <a:r>
              <a:rPr sz="1547" b="1" u="heavy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47" b="1" u="heavy" spc="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RNN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95"/>
          <p:cNvSpPr txBox="1"/>
          <p:nvPr/>
        </p:nvSpPr>
        <p:spPr>
          <a:xfrm>
            <a:off x="2933394" y="5581375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2" name="object 96"/>
          <p:cNvSpPr txBox="1"/>
          <p:nvPr/>
        </p:nvSpPr>
        <p:spPr>
          <a:xfrm>
            <a:off x="6282874" y="5587551"/>
            <a:ext cx="106263" cy="20100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7">
              <a:spcBef>
                <a:spcPts val="91"/>
              </a:spcBef>
            </a:pPr>
            <a:r>
              <a:rPr sz="1230" b="1" spc="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3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3" name="object 97"/>
          <p:cNvSpPr txBox="1"/>
          <p:nvPr/>
        </p:nvSpPr>
        <p:spPr>
          <a:xfrm>
            <a:off x="7473877" y="5600764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98"/>
          <p:cNvSpPr txBox="1"/>
          <p:nvPr/>
        </p:nvSpPr>
        <p:spPr>
          <a:xfrm>
            <a:off x="8481090" y="5608459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5" name="object 99"/>
          <p:cNvSpPr txBox="1"/>
          <p:nvPr/>
        </p:nvSpPr>
        <p:spPr>
          <a:xfrm>
            <a:off x="2937795" y="4835574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6" name="object 100"/>
          <p:cNvSpPr txBox="1"/>
          <p:nvPr/>
        </p:nvSpPr>
        <p:spPr>
          <a:xfrm>
            <a:off x="6287274" y="4841752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7" name="object 101"/>
          <p:cNvSpPr txBox="1"/>
          <p:nvPr/>
        </p:nvSpPr>
        <p:spPr>
          <a:xfrm>
            <a:off x="7473877" y="4838123"/>
            <a:ext cx="97779" cy="182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1124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1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8" name="object 102"/>
          <p:cNvSpPr txBox="1"/>
          <p:nvPr/>
        </p:nvSpPr>
        <p:spPr>
          <a:xfrm>
            <a:off x="8482566" y="4849448"/>
            <a:ext cx="94655" cy="175983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8927">
              <a:spcBef>
                <a:spcPts val="63"/>
              </a:spcBef>
            </a:pPr>
            <a:r>
              <a:rPr sz="1091" b="1" spc="-4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09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9" name="object 103"/>
          <p:cNvSpPr txBox="1">
            <a:spLocks/>
          </p:cNvSpPr>
          <p:nvPr/>
        </p:nvSpPr>
        <p:spPr>
          <a:xfrm>
            <a:off x="6983017" y="854807"/>
            <a:ext cx="2990106" cy="764133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60275" rIns="0" bIns="0" rtlCol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059360" marR="111160" indent="-937487">
              <a:lnSpc>
                <a:spcPct val="112100"/>
              </a:lnSpc>
              <a:spcBef>
                <a:spcPts val="476"/>
              </a:spcBef>
            </a:pPr>
            <a:r>
              <a:rPr lang="en-US" sz="2040" kern="0" spc="-123">
                <a:solidFill>
                  <a:srgbClr val="FFFFFF"/>
                </a:solidFill>
              </a:rPr>
              <a:t>Each </a:t>
            </a:r>
            <a:r>
              <a:rPr lang="en-US" sz="2040" kern="0" spc="-89">
                <a:solidFill>
                  <a:srgbClr val="FFFFFF"/>
                </a:solidFill>
              </a:rPr>
              <a:t>hidden </a:t>
            </a:r>
            <a:r>
              <a:rPr lang="en-US" sz="2040" kern="0" spc="11">
                <a:solidFill>
                  <a:srgbClr val="FFFFFF"/>
                </a:solidFill>
              </a:rPr>
              <a:t>unit </a:t>
            </a:r>
            <a:r>
              <a:rPr lang="en-US" sz="2040" kern="0" spc="-133">
                <a:solidFill>
                  <a:srgbClr val="FFFFFF"/>
                </a:solidFill>
              </a:rPr>
              <a:t>receives  </a:t>
            </a:r>
            <a:r>
              <a:rPr lang="en-US" sz="2040" kern="0" spc="-116">
                <a:solidFill>
                  <a:srgbClr val="FFFFFF"/>
                </a:solidFill>
              </a:rPr>
              <a:t>2</a:t>
            </a:r>
            <a:r>
              <a:rPr lang="en-US" sz="2040" kern="0" spc="106">
                <a:solidFill>
                  <a:srgbClr val="FFFFFF"/>
                </a:solidFill>
              </a:rPr>
              <a:t> </a:t>
            </a:r>
            <a:r>
              <a:rPr lang="en-US" sz="2040" kern="0" spc="-46">
                <a:solidFill>
                  <a:srgbClr val="FFFFFF"/>
                </a:solidFill>
              </a:rPr>
              <a:t>inputs</a:t>
            </a:r>
            <a:endParaRPr lang="en-US" sz="204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 smtClean="0"/>
              <a:t>Weights in RNN</a:t>
            </a:r>
            <a:endParaRPr lang="en-IN" dirty="0"/>
          </a:p>
        </p:txBody>
      </p:sp>
      <p:sp>
        <p:nvSpPr>
          <p:cNvPr id="4" name="object 2"/>
          <p:cNvSpPr txBox="1"/>
          <p:nvPr/>
        </p:nvSpPr>
        <p:spPr>
          <a:xfrm>
            <a:off x="7327325" y="3270615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916553" y="3298287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8695006" y="3312256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5945374" y="2128888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8658357" y="2077120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8255192" y="233922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8471809" y="250178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9"/>
          <p:cNvGrpSpPr/>
          <p:nvPr/>
        </p:nvGrpSpPr>
        <p:grpSpPr>
          <a:xfrm>
            <a:off x="2102048" y="1366072"/>
            <a:ext cx="830015" cy="1677443"/>
            <a:chOff x="822112" y="1509432"/>
            <a:chExt cx="1180465" cy="2385695"/>
          </a:xfrm>
        </p:grpSpPr>
        <p:sp>
          <p:nvSpPr>
            <p:cNvPr id="12" name="object 10"/>
            <p:cNvSpPr/>
            <p:nvPr/>
          </p:nvSpPr>
          <p:spPr>
            <a:xfrm>
              <a:off x="868699" y="3048050"/>
              <a:ext cx="1095375" cy="831850"/>
            </a:xfrm>
            <a:custGeom>
              <a:avLst/>
              <a:gdLst/>
              <a:ahLst/>
              <a:cxnLst/>
              <a:rect l="l" t="t" r="r" b="b"/>
              <a:pathLst>
                <a:path w="1095375" h="831850">
                  <a:moveTo>
                    <a:pt x="547442" y="0"/>
                  </a:moveTo>
                  <a:lnTo>
                    <a:pt x="494719" y="1903"/>
                  </a:lnTo>
                  <a:lnTo>
                    <a:pt x="443415" y="7496"/>
                  </a:lnTo>
                  <a:lnTo>
                    <a:pt x="393758" y="16604"/>
                  </a:lnTo>
                  <a:lnTo>
                    <a:pt x="345977" y="29054"/>
                  </a:lnTo>
                  <a:lnTo>
                    <a:pt x="300303" y="44672"/>
                  </a:lnTo>
                  <a:lnTo>
                    <a:pt x="256964" y="63283"/>
                  </a:lnTo>
                  <a:lnTo>
                    <a:pt x="216191" y="84712"/>
                  </a:lnTo>
                  <a:lnTo>
                    <a:pt x="178212" y="108786"/>
                  </a:lnTo>
                  <a:lnTo>
                    <a:pt x="143256" y="135331"/>
                  </a:lnTo>
                  <a:lnTo>
                    <a:pt x="111554" y="164172"/>
                  </a:lnTo>
                  <a:lnTo>
                    <a:pt x="83334" y="195135"/>
                  </a:lnTo>
                  <a:lnTo>
                    <a:pt x="58827" y="228045"/>
                  </a:lnTo>
                  <a:lnTo>
                    <a:pt x="38261" y="262730"/>
                  </a:lnTo>
                  <a:lnTo>
                    <a:pt x="21866" y="299013"/>
                  </a:lnTo>
                  <a:lnTo>
                    <a:pt x="9871" y="336722"/>
                  </a:lnTo>
                  <a:lnTo>
                    <a:pt x="2506" y="375682"/>
                  </a:lnTo>
                  <a:lnTo>
                    <a:pt x="0" y="415719"/>
                  </a:lnTo>
                  <a:lnTo>
                    <a:pt x="2506" y="455755"/>
                  </a:lnTo>
                  <a:lnTo>
                    <a:pt x="9871" y="494715"/>
                  </a:lnTo>
                  <a:lnTo>
                    <a:pt x="21866" y="532424"/>
                  </a:lnTo>
                  <a:lnTo>
                    <a:pt x="38261" y="568708"/>
                  </a:lnTo>
                  <a:lnTo>
                    <a:pt x="58827" y="603392"/>
                  </a:lnTo>
                  <a:lnTo>
                    <a:pt x="83334" y="636303"/>
                  </a:lnTo>
                  <a:lnTo>
                    <a:pt x="111554" y="667266"/>
                  </a:lnTo>
                  <a:lnTo>
                    <a:pt x="143256" y="696107"/>
                  </a:lnTo>
                  <a:lnTo>
                    <a:pt x="178212" y="722651"/>
                  </a:lnTo>
                  <a:lnTo>
                    <a:pt x="216191" y="746725"/>
                  </a:lnTo>
                  <a:lnTo>
                    <a:pt x="256964" y="768155"/>
                  </a:lnTo>
                  <a:lnTo>
                    <a:pt x="300303" y="786765"/>
                  </a:lnTo>
                  <a:lnTo>
                    <a:pt x="345977" y="802383"/>
                  </a:lnTo>
                  <a:lnTo>
                    <a:pt x="393758" y="814833"/>
                  </a:lnTo>
                  <a:lnTo>
                    <a:pt x="443415" y="823942"/>
                  </a:lnTo>
                  <a:lnTo>
                    <a:pt x="494719" y="829535"/>
                  </a:lnTo>
                  <a:lnTo>
                    <a:pt x="547442" y="831438"/>
                  </a:lnTo>
                  <a:lnTo>
                    <a:pt x="600164" y="829535"/>
                  </a:lnTo>
                  <a:lnTo>
                    <a:pt x="651468" y="823942"/>
                  </a:lnTo>
                  <a:lnTo>
                    <a:pt x="701125" y="814833"/>
                  </a:lnTo>
                  <a:lnTo>
                    <a:pt x="748906" y="802383"/>
                  </a:lnTo>
                  <a:lnTo>
                    <a:pt x="794580" y="786765"/>
                  </a:lnTo>
                  <a:lnTo>
                    <a:pt x="837918" y="768155"/>
                  </a:lnTo>
                  <a:lnTo>
                    <a:pt x="878692" y="746725"/>
                  </a:lnTo>
                  <a:lnTo>
                    <a:pt x="916671" y="722651"/>
                  </a:lnTo>
                  <a:lnTo>
                    <a:pt x="951626" y="696107"/>
                  </a:lnTo>
                  <a:lnTo>
                    <a:pt x="983329" y="667266"/>
                  </a:lnTo>
                  <a:lnTo>
                    <a:pt x="1011548" y="636303"/>
                  </a:lnTo>
                  <a:lnTo>
                    <a:pt x="1036056" y="603392"/>
                  </a:lnTo>
                  <a:lnTo>
                    <a:pt x="1056622" y="568708"/>
                  </a:lnTo>
                  <a:lnTo>
                    <a:pt x="1073017" y="532424"/>
                  </a:lnTo>
                  <a:lnTo>
                    <a:pt x="1085012" y="494715"/>
                  </a:lnTo>
                  <a:lnTo>
                    <a:pt x="1092377" y="455755"/>
                  </a:lnTo>
                  <a:lnTo>
                    <a:pt x="1094883" y="415719"/>
                  </a:lnTo>
                  <a:lnTo>
                    <a:pt x="1092377" y="375682"/>
                  </a:lnTo>
                  <a:lnTo>
                    <a:pt x="1085012" y="336722"/>
                  </a:lnTo>
                  <a:lnTo>
                    <a:pt x="1073017" y="299013"/>
                  </a:lnTo>
                  <a:lnTo>
                    <a:pt x="1056622" y="262730"/>
                  </a:lnTo>
                  <a:lnTo>
                    <a:pt x="1036056" y="228045"/>
                  </a:lnTo>
                  <a:lnTo>
                    <a:pt x="1011548" y="195135"/>
                  </a:lnTo>
                  <a:lnTo>
                    <a:pt x="983329" y="164172"/>
                  </a:lnTo>
                  <a:lnTo>
                    <a:pt x="951626" y="135331"/>
                  </a:lnTo>
                  <a:lnTo>
                    <a:pt x="916671" y="108786"/>
                  </a:lnTo>
                  <a:lnTo>
                    <a:pt x="878692" y="84712"/>
                  </a:lnTo>
                  <a:lnTo>
                    <a:pt x="837918" y="63283"/>
                  </a:lnTo>
                  <a:lnTo>
                    <a:pt x="794580" y="44672"/>
                  </a:lnTo>
                  <a:lnTo>
                    <a:pt x="748906" y="29054"/>
                  </a:lnTo>
                  <a:lnTo>
                    <a:pt x="701125" y="16604"/>
                  </a:lnTo>
                  <a:lnTo>
                    <a:pt x="651468" y="7496"/>
                  </a:lnTo>
                  <a:lnTo>
                    <a:pt x="600164" y="1903"/>
                  </a:lnTo>
                  <a:lnTo>
                    <a:pt x="547442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868699" y="3048050"/>
              <a:ext cx="1095375" cy="831850"/>
            </a:xfrm>
            <a:custGeom>
              <a:avLst/>
              <a:gdLst/>
              <a:ahLst/>
              <a:cxnLst/>
              <a:rect l="l" t="t" r="r" b="b"/>
              <a:pathLst>
                <a:path w="1095375" h="831850">
                  <a:moveTo>
                    <a:pt x="0" y="415719"/>
                  </a:moveTo>
                  <a:lnTo>
                    <a:pt x="2506" y="375682"/>
                  </a:lnTo>
                  <a:lnTo>
                    <a:pt x="9871" y="336723"/>
                  </a:lnTo>
                  <a:lnTo>
                    <a:pt x="21866" y="299014"/>
                  </a:lnTo>
                  <a:lnTo>
                    <a:pt x="38261" y="262730"/>
                  </a:lnTo>
                  <a:lnTo>
                    <a:pt x="58827" y="228046"/>
                  </a:lnTo>
                  <a:lnTo>
                    <a:pt x="83334" y="195135"/>
                  </a:lnTo>
                  <a:lnTo>
                    <a:pt x="111554" y="164172"/>
                  </a:lnTo>
                  <a:lnTo>
                    <a:pt x="143256" y="135331"/>
                  </a:lnTo>
                  <a:lnTo>
                    <a:pt x="178211" y="108786"/>
                  </a:lnTo>
                  <a:lnTo>
                    <a:pt x="216191" y="84712"/>
                  </a:lnTo>
                  <a:lnTo>
                    <a:pt x="256964" y="63283"/>
                  </a:lnTo>
                  <a:lnTo>
                    <a:pt x="300303" y="44672"/>
                  </a:lnTo>
                  <a:lnTo>
                    <a:pt x="345977" y="29055"/>
                  </a:lnTo>
                  <a:lnTo>
                    <a:pt x="393757" y="16604"/>
                  </a:lnTo>
                  <a:lnTo>
                    <a:pt x="443415" y="7496"/>
                  </a:lnTo>
                  <a:lnTo>
                    <a:pt x="494719" y="1903"/>
                  </a:lnTo>
                  <a:lnTo>
                    <a:pt x="547441" y="0"/>
                  </a:lnTo>
                  <a:lnTo>
                    <a:pt x="600164" y="1903"/>
                  </a:lnTo>
                  <a:lnTo>
                    <a:pt x="651468" y="7496"/>
                  </a:lnTo>
                  <a:lnTo>
                    <a:pt x="701125" y="16604"/>
                  </a:lnTo>
                  <a:lnTo>
                    <a:pt x="748905" y="29055"/>
                  </a:lnTo>
                  <a:lnTo>
                    <a:pt x="794580" y="44672"/>
                  </a:lnTo>
                  <a:lnTo>
                    <a:pt x="837918" y="63283"/>
                  </a:lnTo>
                  <a:lnTo>
                    <a:pt x="878692" y="84712"/>
                  </a:lnTo>
                  <a:lnTo>
                    <a:pt x="916671" y="108786"/>
                  </a:lnTo>
                  <a:lnTo>
                    <a:pt x="951626" y="135331"/>
                  </a:lnTo>
                  <a:lnTo>
                    <a:pt x="983329" y="164172"/>
                  </a:lnTo>
                  <a:lnTo>
                    <a:pt x="1011548" y="195135"/>
                  </a:lnTo>
                  <a:lnTo>
                    <a:pt x="1036056" y="228046"/>
                  </a:lnTo>
                  <a:lnTo>
                    <a:pt x="1056622" y="262730"/>
                  </a:lnTo>
                  <a:lnTo>
                    <a:pt x="1073017" y="299014"/>
                  </a:lnTo>
                  <a:lnTo>
                    <a:pt x="1085012" y="336723"/>
                  </a:lnTo>
                  <a:lnTo>
                    <a:pt x="1092377" y="375682"/>
                  </a:lnTo>
                  <a:lnTo>
                    <a:pt x="1094883" y="415719"/>
                  </a:lnTo>
                  <a:lnTo>
                    <a:pt x="1092377" y="455756"/>
                  </a:lnTo>
                  <a:lnTo>
                    <a:pt x="1085012" y="494716"/>
                  </a:lnTo>
                  <a:lnTo>
                    <a:pt x="1073017" y="532424"/>
                  </a:lnTo>
                  <a:lnTo>
                    <a:pt x="1056622" y="568708"/>
                  </a:lnTo>
                  <a:lnTo>
                    <a:pt x="1036056" y="603392"/>
                  </a:lnTo>
                  <a:lnTo>
                    <a:pt x="1011548" y="636303"/>
                  </a:lnTo>
                  <a:lnTo>
                    <a:pt x="983329" y="667266"/>
                  </a:lnTo>
                  <a:lnTo>
                    <a:pt x="951626" y="696107"/>
                  </a:lnTo>
                  <a:lnTo>
                    <a:pt x="916671" y="722652"/>
                  </a:lnTo>
                  <a:lnTo>
                    <a:pt x="878692" y="746726"/>
                  </a:lnTo>
                  <a:lnTo>
                    <a:pt x="837918" y="768155"/>
                  </a:lnTo>
                  <a:lnTo>
                    <a:pt x="794580" y="786766"/>
                  </a:lnTo>
                  <a:lnTo>
                    <a:pt x="748905" y="802383"/>
                  </a:lnTo>
                  <a:lnTo>
                    <a:pt x="701125" y="814834"/>
                  </a:lnTo>
                  <a:lnTo>
                    <a:pt x="651468" y="823942"/>
                  </a:lnTo>
                  <a:lnTo>
                    <a:pt x="600164" y="829535"/>
                  </a:lnTo>
                  <a:lnTo>
                    <a:pt x="547441" y="831438"/>
                  </a:lnTo>
                  <a:lnTo>
                    <a:pt x="494719" y="829535"/>
                  </a:lnTo>
                  <a:lnTo>
                    <a:pt x="443415" y="823942"/>
                  </a:lnTo>
                  <a:lnTo>
                    <a:pt x="393757" y="814834"/>
                  </a:lnTo>
                  <a:lnTo>
                    <a:pt x="345977" y="802383"/>
                  </a:lnTo>
                  <a:lnTo>
                    <a:pt x="300303" y="786766"/>
                  </a:lnTo>
                  <a:lnTo>
                    <a:pt x="256964" y="768155"/>
                  </a:lnTo>
                  <a:lnTo>
                    <a:pt x="216191" y="746726"/>
                  </a:lnTo>
                  <a:lnTo>
                    <a:pt x="178211" y="722652"/>
                  </a:lnTo>
                  <a:lnTo>
                    <a:pt x="143256" y="696107"/>
                  </a:lnTo>
                  <a:lnTo>
                    <a:pt x="111554" y="667266"/>
                  </a:lnTo>
                  <a:lnTo>
                    <a:pt x="83334" y="636303"/>
                  </a:lnTo>
                  <a:lnTo>
                    <a:pt x="58827" y="603392"/>
                  </a:lnTo>
                  <a:lnTo>
                    <a:pt x="38261" y="568708"/>
                  </a:lnTo>
                  <a:lnTo>
                    <a:pt x="21866" y="532424"/>
                  </a:lnTo>
                  <a:lnTo>
                    <a:pt x="9871" y="494716"/>
                  </a:lnTo>
                  <a:lnTo>
                    <a:pt x="2506" y="455756"/>
                  </a:lnTo>
                  <a:lnTo>
                    <a:pt x="0" y="41571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4" name="object 12"/>
            <p:cNvSpPr/>
            <p:nvPr/>
          </p:nvSpPr>
          <p:spPr>
            <a:xfrm>
              <a:off x="837670" y="15249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69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69" y="758190"/>
                  </a:lnTo>
                  <a:lnTo>
                    <a:pt x="991208" y="758190"/>
                  </a:lnTo>
                  <a:lnTo>
                    <a:pt x="1041139" y="750136"/>
                  </a:lnTo>
                  <a:lnTo>
                    <a:pt x="1084503" y="727711"/>
                  </a:lnTo>
                  <a:lnTo>
                    <a:pt x="1118698" y="693515"/>
                  </a:lnTo>
                  <a:lnTo>
                    <a:pt x="1141124" y="650151"/>
                  </a:lnTo>
                  <a:lnTo>
                    <a:pt x="1149177" y="600221"/>
                  </a:lnTo>
                  <a:lnTo>
                    <a:pt x="1149177" y="157968"/>
                  </a:lnTo>
                  <a:lnTo>
                    <a:pt x="1137152" y="97517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837670" y="15249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69" y="0"/>
                  </a:lnTo>
                  <a:lnTo>
                    <a:pt x="991208" y="0"/>
                  </a:lnTo>
                  <a:lnTo>
                    <a:pt x="1051660" y="12024"/>
                  </a:lnTo>
                  <a:lnTo>
                    <a:pt x="1102909" y="46268"/>
                  </a:lnTo>
                  <a:lnTo>
                    <a:pt x="1137153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8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8" y="758190"/>
                  </a:lnTo>
                  <a:lnTo>
                    <a:pt x="157969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16" name="object 14"/>
          <p:cNvSpPr txBox="1"/>
          <p:nvPr/>
        </p:nvSpPr>
        <p:spPr>
          <a:xfrm>
            <a:off x="2266954" y="1343447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5"/>
          <p:cNvGrpSpPr/>
          <p:nvPr/>
        </p:nvGrpSpPr>
        <p:grpSpPr>
          <a:xfrm>
            <a:off x="2126577" y="1937662"/>
            <a:ext cx="780901" cy="2228404"/>
            <a:chOff x="856997" y="2322359"/>
            <a:chExt cx="1110615" cy="3169285"/>
          </a:xfrm>
        </p:grpSpPr>
        <p:sp>
          <p:nvSpPr>
            <p:cNvPr id="18" name="object 16"/>
            <p:cNvSpPr/>
            <p:nvPr/>
          </p:nvSpPr>
          <p:spPr>
            <a:xfrm>
              <a:off x="1412990" y="2422939"/>
              <a:ext cx="3175" cy="625475"/>
            </a:xfrm>
            <a:custGeom>
              <a:avLst/>
              <a:gdLst/>
              <a:ahLst/>
              <a:cxnLst/>
              <a:rect l="l" t="t" r="r" b="b"/>
              <a:pathLst>
                <a:path w="3175" h="625475">
                  <a:moveTo>
                    <a:pt x="3150" y="62511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19" name="object 17"/>
            <p:cNvSpPr/>
            <p:nvPr/>
          </p:nvSpPr>
          <p:spPr>
            <a:xfrm>
              <a:off x="1346937" y="2322359"/>
              <a:ext cx="132568" cy="1670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0" name="object 18"/>
            <p:cNvSpPr/>
            <p:nvPr/>
          </p:nvSpPr>
          <p:spPr>
            <a:xfrm>
              <a:off x="872554" y="464435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79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7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7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79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4" y="807788"/>
                  </a:lnTo>
                  <a:lnTo>
                    <a:pt x="1028724" y="780701"/>
                  </a:lnTo>
                  <a:lnTo>
                    <a:pt x="1055811" y="745642"/>
                  </a:lnTo>
                  <a:lnTo>
                    <a:pt x="1073274" y="704260"/>
                  </a:lnTo>
                  <a:lnTo>
                    <a:pt x="1079462" y="658209"/>
                  </a:lnTo>
                  <a:lnTo>
                    <a:pt x="1079462" y="173230"/>
                  </a:lnTo>
                  <a:lnTo>
                    <a:pt x="1066275" y="106938"/>
                  </a:lnTo>
                  <a:lnTo>
                    <a:pt x="1028724" y="50737"/>
                  </a:lnTo>
                  <a:lnTo>
                    <a:pt x="972523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1" name="object 19"/>
            <p:cNvSpPr/>
            <p:nvPr/>
          </p:nvSpPr>
          <p:spPr>
            <a:xfrm>
              <a:off x="872554" y="464435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1" y="85796"/>
                  </a:lnTo>
                  <a:lnTo>
                    <a:pt x="50738" y="50737"/>
                  </a:lnTo>
                  <a:lnTo>
                    <a:pt x="85798" y="23650"/>
                  </a:lnTo>
                  <a:lnTo>
                    <a:pt x="127179" y="6187"/>
                  </a:lnTo>
                  <a:lnTo>
                    <a:pt x="173231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4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4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1" y="831438"/>
                  </a:lnTo>
                  <a:lnTo>
                    <a:pt x="127179" y="825250"/>
                  </a:lnTo>
                  <a:lnTo>
                    <a:pt x="85798" y="807787"/>
                  </a:lnTo>
                  <a:lnTo>
                    <a:pt x="50738" y="780700"/>
                  </a:lnTo>
                  <a:lnTo>
                    <a:pt x="23651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22" name="object 20"/>
          <p:cNvSpPr txBox="1"/>
          <p:nvPr/>
        </p:nvSpPr>
        <p:spPr>
          <a:xfrm>
            <a:off x="2266973" y="3562507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3" name="object 21"/>
          <p:cNvGrpSpPr/>
          <p:nvPr/>
        </p:nvGrpSpPr>
        <p:grpSpPr>
          <a:xfrm>
            <a:off x="2472458" y="1390723"/>
            <a:ext cx="4315718" cy="2194471"/>
            <a:chOff x="1348920" y="1544490"/>
            <a:chExt cx="6137910" cy="3121025"/>
          </a:xfrm>
        </p:grpSpPr>
        <p:sp>
          <p:nvSpPr>
            <p:cNvPr id="24" name="object 22"/>
            <p:cNvSpPr/>
            <p:nvPr/>
          </p:nvSpPr>
          <p:spPr>
            <a:xfrm>
              <a:off x="1412285" y="4019248"/>
              <a:ext cx="3175" cy="625475"/>
            </a:xfrm>
            <a:custGeom>
              <a:avLst/>
              <a:gdLst/>
              <a:ahLst/>
              <a:cxnLst/>
              <a:rect l="l" t="t" r="r" b="b"/>
              <a:pathLst>
                <a:path w="3175" h="625475">
                  <a:moveTo>
                    <a:pt x="0" y="625110"/>
                  </a:moveTo>
                  <a:lnTo>
                    <a:pt x="315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5" name="object 23"/>
            <p:cNvSpPr/>
            <p:nvPr/>
          </p:nvSpPr>
          <p:spPr>
            <a:xfrm>
              <a:off x="1348920" y="3918667"/>
              <a:ext cx="132568" cy="167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6" name="object 24"/>
            <p:cNvSpPr/>
            <p:nvPr/>
          </p:nvSpPr>
          <p:spPr>
            <a:xfrm>
              <a:off x="1803240" y="2895835"/>
              <a:ext cx="751840" cy="1193165"/>
            </a:xfrm>
            <a:custGeom>
              <a:avLst/>
              <a:gdLst/>
              <a:ahLst/>
              <a:cxnLst/>
              <a:rect l="l" t="t" r="r" b="b"/>
              <a:pathLst>
                <a:path w="751839" h="1193164">
                  <a:moveTo>
                    <a:pt x="0" y="273975"/>
                  </a:moveTo>
                  <a:lnTo>
                    <a:pt x="14783" y="204650"/>
                  </a:lnTo>
                  <a:lnTo>
                    <a:pt x="32283" y="169480"/>
                  </a:lnTo>
                  <a:lnTo>
                    <a:pt x="55653" y="135225"/>
                  </a:lnTo>
                  <a:lnTo>
                    <a:pt x="84240" y="102825"/>
                  </a:lnTo>
                  <a:lnTo>
                    <a:pt x="117393" y="73219"/>
                  </a:lnTo>
                  <a:lnTo>
                    <a:pt x="154458" y="47348"/>
                  </a:lnTo>
                  <a:lnTo>
                    <a:pt x="194783" y="26150"/>
                  </a:lnTo>
                  <a:lnTo>
                    <a:pt x="237717" y="10567"/>
                  </a:lnTo>
                  <a:lnTo>
                    <a:pt x="282606" y="1536"/>
                  </a:lnTo>
                  <a:lnTo>
                    <a:pt x="328799" y="0"/>
                  </a:lnTo>
                  <a:lnTo>
                    <a:pt x="375644" y="6896"/>
                  </a:lnTo>
                  <a:lnTo>
                    <a:pt x="445705" y="34147"/>
                  </a:lnTo>
                  <a:lnTo>
                    <a:pt x="480048" y="54870"/>
                  </a:lnTo>
                  <a:lnTo>
                    <a:pt x="513565" y="79894"/>
                  </a:lnTo>
                  <a:lnTo>
                    <a:pt x="545981" y="108894"/>
                  </a:lnTo>
                  <a:lnTo>
                    <a:pt x="577022" y="141545"/>
                  </a:lnTo>
                  <a:lnTo>
                    <a:pt x="606413" y="177524"/>
                  </a:lnTo>
                  <a:lnTo>
                    <a:pt x="633878" y="216507"/>
                  </a:lnTo>
                  <a:lnTo>
                    <a:pt x="659143" y="258169"/>
                  </a:lnTo>
                  <a:lnTo>
                    <a:pt x="681932" y="302187"/>
                  </a:lnTo>
                  <a:lnTo>
                    <a:pt x="701972" y="348236"/>
                  </a:lnTo>
                  <a:lnTo>
                    <a:pt x="718986" y="395992"/>
                  </a:lnTo>
                  <a:lnTo>
                    <a:pt x="732699" y="445132"/>
                  </a:lnTo>
                  <a:lnTo>
                    <a:pt x="742837" y="495331"/>
                  </a:lnTo>
                  <a:lnTo>
                    <a:pt x="749125" y="546265"/>
                  </a:lnTo>
                  <a:lnTo>
                    <a:pt x="751288" y="597610"/>
                  </a:lnTo>
                  <a:lnTo>
                    <a:pt x="749143" y="649037"/>
                  </a:lnTo>
                  <a:lnTo>
                    <a:pt x="742872" y="700193"/>
                  </a:lnTo>
                  <a:lnTo>
                    <a:pt x="732751" y="750724"/>
                  </a:lnTo>
                  <a:lnTo>
                    <a:pt x="719055" y="800271"/>
                  </a:lnTo>
                  <a:lnTo>
                    <a:pt x="702059" y="848478"/>
                  </a:lnTo>
                  <a:lnTo>
                    <a:pt x="682038" y="894989"/>
                  </a:lnTo>
                  <a:lnTo>
                    <a:pt x="659267" y="939447"/>
                  </a:lnTo>
                  <a:lnTo>
                    <a:pt x="634021" y="981495"/>
                  </a:lnTo>
                  <a:lnTo>
                    <a:pt x="606576" y="1020777"/>
                  </a:lnTo>
                  <a:lnTo>
                    <a:pt x="577205" y="1056935"/>
                  </a:lnTo>
                  <a:lnTo>
                    <a:pt x="546185" y="1089614"/>
                  </a:lnTo>
                  <a:lnTo>
                    <a:pt x="513790" y="1118455"/>
                  </a:lnTo>
                  <a:lnTo>
                    <a:pt x="480296" y="1143104"/>
                  </a:lnTo>
                  <a:lnTo>
                    <a:pt x="445977" y="1163203"/>
                  </a:lnTo>
                  <a:lnTo>
                    <a:pt x="375965" y="1188324"/>
                  </a:lnTo>
                  <a:lnTo>
                    <a:pt x="329156" y="1193060"/>
                  </a:lnTo>
                  <a:lnTo>
                    <a:pt x="282999" y="1188771"/>
                  </a:lnTo>
                  <a:lnTo>
                    <a:pt x="238146" y="1176423"/>
                  </a:lnTo>
                  <a:lnTo>
                    <a:pt x="195249" y="1156979"/>
                  </a:lnTo>
                  <a:lnTo>
                    <a:pt x="154958" y="1131407"/>
                  </a:lnTo>
                  <a:lnTo>
                    <a:pt x="117926" y="1100672"/>
                  </a:lnTo>
                  <a:lnTo>
                    <a:pt x="80971" y="1061124"/>
                  </a:lnTo>
                  <a:lnTo>
                    <a:pt x="54624" y="1025100"/>
                  </a:lnTo>
                  <a:lnTo>
                    <a:pt x="37829" y="996685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1788640" y="3794829"/>
              <a:ext cx="129265" cy="174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8" name="object 26"/>
            <p:cNvSpPr/>
            <p:nvPr/>
          </p:nvSpPr>
          <p:spPr>
            <a:xfrm>
              <a:off x="6321671" y="1560047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70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70" y="758190"/>
                  </a:lnTo>
                  <a:lnTo>
                    <a:pt x="991208" y="758190"/>
                  </a:lnTo>
                  <a:lnTo>
                    <a:pt x="1041138" y="750136"/>
                  </a:lnTo>
                  <a:lnTo>
                    <a:pt x="1084502" y="727711"/>
                  </a:lnTo>
                  <a:lnTo>
                    <a:pt x="1118698" y="693515"/>
                  </a:lnTo>
                  <a:lnTo>
                    <a:pt x="1141123" y="650151"/>
                  </a:lnTo>
                  <a:lnTo>
                    <a:pt x="1149177" y="600221"/>
                  </a:lnTo>
                  <a:lnTo>
                    <a:pt x="1149177" y="157968"/>
                  </a:lnTo>
                  <a:lnTo>
                    <a:pt x="1137152" y="97516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6321672" y="156004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59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0" name="object 28"/>
          <p:cNvSpPr txBox="1"/>
          <p:nvPr/>
        </p:nvSpPr>
        <p:spPr>
          <a:xfrm>
            <a:off x="6068638" y="1397934"/>
            <a:ext cx="608558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1" name="object 29"/>
          <p:cNvGrpSpPr/>
          <p:nvPr/>
        </p:nvGrpSpPr>
        <p:grpSpPr>
          <a:xfrm>
            <a:off x="5982497" y="1962285"/>
            <a:ext cx="780901" cy="2221260"/>
            <a:chOff x="6340972" y="2357378"/>
            <a:chExt cx="1110615" cy="3159125"/>
          </a:xfrm>
        </p:grpSpPr>
        <p:sp>
          <p:nvSpPr>
            <p:cNvPr id="32" name="object 30"/>
            <p:cNvSpPr/>
            <p:nvPr/>
          </p:nvSpPr>
          <p:spPr>
            <a:xfrm>
              <a:off x="6896261" y="2457959"/>
              <a:ext cx="0" cy="590550"/>
            </a:xfrm>
            <a:custGeom>
              <a:avLst/>
              <a:gdLst/>
              <a:ahLst/>
              <a:cxnLst/>
              <a:rect l="l" t="t" r="r" b="b"/>
              <a:pathLst>
                <a:path h="590550">
                  <a:moveTo>
                    <a:pt x="0" y="59009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3" name="object 31"/>
            <p:cNvSpPr/>
            <p:nvPr/>
          </p:nvSpPr>
          <p:spPr>
            <a:xfrm>
              <a:off x="6829975" y="2357378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4" name="object 32"/>
            <p:cNvSpPr/>
            <p:nvPr/>
          </p:nvSpPr>
          <p:spPr>
            <a:xfrm>
              <a:off x="6356529" y="4669215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80" y="6188"/>
                  </a:lnTo>
                  <a:lnTo>
                    <a:pt x="85798" y="23651"/>
                  </a:lnTo>
                  <a:lnTo>
                    <a:pt x="50738" y="50739"/>
                  </a:lnTo>
                  <a:lnTo>
                    <a:pt x="23651" y="85798"/>
                  </a:lnTo>
                  <a:lnTo>
                    <a:pt x="6188" y="127179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8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80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4" y="807788"/>
                  </a:lnTo>
                  <a:lnTo>
                    <a:pt x="1028723" y="780701"/>
                  </a:lnTo>
                  <a:lnTo>
                    <a:pt x="1055810" y="745642"/>
                  </a:lnTo>
                  <a:lnTo>
                    <a:pt x="1073273" y="704260"/>
                  </a:lnTo>
                  <a:lnTo>
                    <a:pt x="1079461" y="658209"/>
                  </a:lnTo>
                  <a:lnTo>
                    <a:pt x="1079461" y="173230"/>
                  </a:lnTo>
                  <a:lnTo>
                    <a:pt x="1066275" y="106938"/>
                  </a:lnTo>
                  <a:lnTo>
                    <a:pt x="1028723" y="50738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6356530" y="4669216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8" y="127178"/>
                  </a:lnTo>
                  <a:lnTo>
                    <a:pt x="23651" y="85796"/>
                  </a:lnTo>
                  <a:lnTo>
                    <a:pt x="50738" y="50737"/>
                  </a:lnTo>
                  <a:lnTo>
                    <a:pt x="85798" y="23650"/>
                  </a:lnTo>
                  <a:lnTo>
                    <a:pt x="127179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9" y="825250"/>
                  </a:lnTo>
                  <a:lnTo>
                    <a:pt x="85798" y="807787"/>
                  </a:lnTo>
                  <a:lnTo>
                    <a:pt x="50738" y="780700"/>
                  </a:lnTo>
                  <a:lnTo>
                    <a:pt x="23651" y="745640"/>
                  </a:lnTo>
                  <a:lnTo>
                    <a:pt x="6188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4"/>
          <p:cNvSpPr txBox="1"/>
          <p:nvPr/>
        </p:nvSpPr>
        <p:spPr>
          <a:xfrm>
            <a:off x="6068641" y="3609819"/>
            <a:ext cx="608558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7" name="object 35"/>
          <p:cNvGrpSpPr/>
          <p:nvPr/>
        </p:nvGrpSpPr>
        <p:grpSpPr>
          <a:xfrm>
            <a:off x="6326325" y="2433208"/>
            <a:ext cx="1883719" cy="1169342"/>
            <a:chOff x="6829975" y="3027138"/>
            <a:chExt cx="2679065" cy="1663064"/>
          </a:xfrm>
        </p:grpSpPr>
        <p:sp>
          <p:nvSpPr>
            <p:cNvPr id="38" name="object 36"/>
            <p:cNvSpPr/>
            <p:nvPr/>
          </p:nvSpPr>
          <p:spPr>
            <a:xfrm>
              <a:off x="6896261" y="4058244"/>
              <a:ext cx="0" cy="611505"/>
            </a:xfrm>
            <a:custGeom>
              <a:avLst/>
              <a:gdLst/>
              <a:ahLst/>
              <a:cxnLst/>
              <a:rect l="l" t="t" r="r" b="b"/>
              <a:pathLst>
                <a:path h="611504">
                  <a:moveTo>
                    <a:pt x="0" y="610972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39" name="object 37"/>
            <p:cNvSpPr/>
            <p:nvPr/>
          </p:nvSpPr>
          <p:spPr>
            <a:xfrm>
              <a:off x="6829975" y="3957661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0" name="object 38"/>
            <p:cNvSpPr/>
            <p:nvPr/>
          </p:nvSpPr>
          <p:spPr>
            <a:xfrm>
              <a:off x="8277233" y="3042695"/>
              <a:ext cx="1216025" cy="870585"/>
            </a:xfrm>
            <a:custGeom>
              <a:avLst/>
              <a:gdLst/>
              <a:ahLst/>
              <a:cxnLst/>
              <a:rect l="l" t="t" r="r" b="b"/>
              <a:pathLst>
                <a:path w="1216025" h="870585">
                  <a:moveTo>
                    <a:pt x="607839" y="0"/>
                  </a:moveTo>
                  <a:lnTo>
                    <a:pt x="552514" y="1778"/>
                  </a:lnTo>
                  <a:lnTo>
                    <a:pt x="498579" y="7010"/>
                  </a:lnTo>
                  <a:lnTo>
                    <a:pt x="446251" y="15544"/>
                  </a:lnTo>
                  <a:lnTo>
                    <a:pt x="395744" y="27224"/>
                  </a:lnTo>
                  <a:lnTo>
                    <a:pt x="347273" y="41898"/>
                  </a:lnTo>
                  <a:lnTo>
                    <a:pt x="301051" y="59411"/>
                  </a:lnTo>
                  <a:lnTo>
                    <a:pt x="257294" y="79611"/>
                  </a:lnTo>
                  <a:lnTo>
                    <a:pt x="216216" y="102343"/>
                  </a:lnTo>
                  <a:lnTo>
                    <a:pt x="178032" y="127454"/>
                  </a:lnTo>
                  <a:lnTo>
                    <a:pt x="142956" y="154791"/>
                  </a:lnTo>
                  <a:lnTo>
                    <a:pt x="111203" y="184199"/>
                  </a:lnTo>
                  <a:lnTo>
                    <a:pt x="82988" y="215525"/>
                  </a:lnTo>
                  <a:lnTo>
                    <a:pt x="58524" y="248615"/>
                  </a:lnTo>
                  <a:lnTo>
                    <a:pt x="38028" y="283316"/>
                  </a:lnTo>
                  <a:lnTo>
                    <a:pt x="21712" y="319474"/>
                  </a:lnTo>
                  <a:lnTo>
                    <a:pt x="9793" y="356936"/>
                  </a:lnTo>
                  <a:lnTo>
                    <a:pt x="2484" y="395548"/>
                  </a:lnTo>
                  <a:lnTo>
                    <a:pt x="0" y="435156"/>
                  </a:lnTo>
                  <a:lnTo>
                    <a:pt x="2484" y="474764"/>
                  </a:lnTo>
                  <a:lnTo>
                    <a:pt x="9793" y="513376"/>
                  </a:lnTo>
                  <a:lnTo>
                    <a:pt x="21712" y="550838"/>
                  </a:lnTo>
                  <a:lnTo>
                    <a:pt x="38028" y="586996"/>
                  </a:lnTo>
                  <a:lnTo>
                    <a:pt x="58524" y="621697"/>
                  </a:lnTo>
                  <a:lnTo>
                    <a:pt x="82988" y="654788"/>
                  </a:lnTo>
                  <a:lnTo>
                    <a:pt x="111203" y="686114"/>
                  </a:lnTo>
                  <a:lnTo>
                    <a:pt x="142956" y="715522"/>
                  </a:lnTo>
                  <a:lnTo>
                    <a:pt x="178032" y="742858"/>
                  </a:lnTo>
                  <a:lnTo>
                    <a:pt x="216216" y="767969"/>
                  </a:lnTo>
                  <a:lnTo>
                    <a:pt x="257294" y="790701"/>
                  </a:lnTo>
                  <a:lnTo>
                    <a:pt x="301051" y="810901"/>
                  </a:lnTo>
                  <a:lnTo>
                    <a:pt x="347273" y="828414"/>
                  </a:lnTo>
                  <a:lnTo>
                    <a:pt x="395744" y="843088"/>
                  </a:lnTo>
                  <a:lnTo>
                    <a:pt x="446251" y="854768"/>
                  </a:lnTo>
                  <a:lnTo>
                    <a:pt x="498579" y="863302"/>
                  </a:lnTo>
                  <a:lnTo>
                    <a:pt x="552514" y="868534"/>
                  </a:lnTo>
                  <a:lnTo>
                    <a:pt x="607839" y="870313"/>
                  </a:lnTo>
                  <a:lnTo>
                    <a:pt x="663165" y="868534"/>
                  </a:lnTo>
                  <a:lnTo>
                    <a:pt x="717099" y="863302"/>
                  </a:lnTo>
                  <a:lnTo>
                    <a:pt x="769427" y="854768"/>
                  </a:lnTo>
                  <a:lnTo>
                    <a:pt x="819934" y="843088"/>
                  </a:lnTo>
                  <a:lnTo>
                    <a:pt x="868406" y="828414"/>
                  </a:lnTo>
                  <a:lnTo>
                    <a:pt x="914628" y="810901"/>
                  </a:lnTo>
                  <a:lnTo>
                    <a:pt x="958385" y="790701"/>
                  </a:lnTo>
                  <a:lnTo>
                    <a:pt x="999463" y="767969"/>
                  </a:lnTo>
                  <a:lnTo>
                    <a:pt x="1037647" y="742858"/>
                  </a:lnTo>
                  <a:lnTo>
                    <a:pt x="1072723" y="715522"/>
                  </a:lnTo>
                  <a:lnTo>
                    <a:pt x="1104476" y="686114"/>
                  </a:lnTo>
                  <a:lnTo>
                    <a:pt x="1132691" y="654788"/>
                  </a:lnTo>
                  <a:lnTo>
                    <a:pt x="1157154" y="621697"/>
                  </a:lnTo>
                  <a:lnTo>
                    <a:pt x="1177651" y="586996"/>
                  </a:lnTo>
                  <a:lnTo>
                    <a:pt x="1193966" y="550838"/>
                  </a:lnTo>
                  <a:lnTo>
                    <a:pt x="1205886" y="513376"/>
                  </a:lnTo>
                  <a:lnTo>
                    <a:pt x="1213195" y="474764"/>
                  </a:lnTo>
                  <a:lnTo>
                    <a:pt x="1215679" y="435156"/>
                  </a:lnTo>
                  <a:lnTo>
                    <a:pt x="1213195" y="395548"/>
                  </a:lnTo>
                  <a:lnTo>
                    <a:pt x="1205886" y="356936"/>
                  </a:lnTo>
                  <a:lnTo>
                    <a:pt x="1193966" y="319474"/>
                  </a:lnTo>
                  <a:lnTo>
                    <a:pt x="1177651" y="283316"/>
                  </a:lnTo>
                  <a:lnTo>
                    <a:pt x="1157154" y="248615"/>
                  </a:lnTo>
                  <a:lnTo>
                    <a:pt x="1132691" y="215525"/>
                  </a:lnTo>
                  <a:lnTo>
                    <a:pt x="1104476" y="184199"/>
                  </a:lnTo>
                  <a:lnTo>
                    <a:pt x="1072723" y="154791"/>
                  </a:lnTo>
                  <a:lnTo>
                    <a:pt x="1037647" y="127454"/>
                  </a:lnTo>
                  <a:lnTo>
                    <a:pt x="999463" y="102343"/>
                  </a:lnTo>
                  <a:lnTo>
                    <a:pt x="958385" y="79611"/>
                  </a:lnTo>
                  <a:lnTo>
                    <a:pt x="914628" y="59411"/>
                  </a:lnTo>
                  <a:lnTo>
                    <a:pt x="868406" y="41898"/>
                  </a:lnTo>
                  <a:lnTo>
                    <a:pt x="819934" y="27224"/>
                  </a:lnTo>
                  <a:lnTo>
                    <a:pt x="769427" y="15544"/>
                  </a:lnTo>
                  <a:lnTo>
                    <a:pt x="717099" y="7010"/>
                  </a:lnTo>
                  <a:lnTo>
                    <a:pt x="663165" y="1778"/>
                  </a:lnTo>
                  <a:lnTo>
                    <a:pt x="607839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1" name="object 39"/>
            <p:cNvSpPr/>
            <p:nvPr/>
          </p:nvSpPr>
          <p:spPr>
            <a:xfrm>
              <a:off x="8277234" y="3042695"/>
              <a:ext cx="1216025" cy="870585"/>
            </a:xfrm>
            <a:custGeom>
              <a:avLst/>
              <a:gdLst/>
              <a:ahLst/>
              <a:cxnLst/>
              <a:rect l="l" t="t" r="r" b="b"/>
              <a:pathLst>
                <a:path w="1216025" h="870585">
                  <a:moveTo>
                    <a:pt x="0" y="435156"/>
                  </a:moveTo>
                  <a:lnTo>
                    <a:pt x="2484" y="395548"/>
                  </a:lnTo>
                  <a:lnTo>
                    <a:pt x="9793" y="356936"/>
                  </a:lnTo>
                  <a:lnTo>
                    <a:pt x="21712" y="319474"/>
                  </a:lnTo>
                  <a:lnTo>
                    <a:pt x="38027" y="283316"/>
                  </a:lnTo>
                  <a:lnTo>
                    <a:pt x="58524" y="248614"/>
                  </a:lnTo>
                  <a:lnTo>
                    <a:pt x="82987" y="215524"/>
                  </a:lnTo>
                  <a:lnTo>
                    <a:pt x="111203" y="184198"/>
                  </a:lnTo>
                  <a:lnTo>
                    <a:pt x="142956" y="154790"/>
                  </a:lnTo>
                  <a:lnTo>
                    <a:pt x="178032" y="127454"/>
                  </a:lnTo>
                  <a:lnTo>
                    <a:pt x="216216" y="102343"/>
                  </a:lnTo>
                  <a:lnTo>
                    <a:pt x="257294" y="79611"/>
                  </a:lnTo>
                  <a:lnTo>
                    <a:pt x="301051" y="59411"/>
                  </a:lnTo>
                  <a:lnTo>
                    <a:pt x="347273" y="41898"/>
                  </a:lnTo>
                  <a:lnTo>
                    <a:pt x="395744" y="27224"/>
                  </a:lnTo>
                  <a:lnTo>
                    <a:pt x="446251" y="15544"/>
                  </a:lnTo>
                  <a:lnTo>
                    <a:pt x="498580" y="7010"/>
                  </a:lnTo>
                  <a:lnTo>
                    <a:pt x="552514" y="1778"/>
                  </a:lnTo>
                  <a:lnTo>
                    <a:pt x="607840" y="0"/>
                  </a:lnTo>
                  <a:lnTo>
                    <a:pt x="663166" y="1778"/>
                  </a:lnTo>
                  <a:lnTo>
                    <a:pt x="717100" y="7010"/>
                  </a:lnTo>
                  <a:lnTo>
                    <a:pt x="769428" y="15544"/>
                  </a:lnTo>
                  <a:lnTo>
                    <a:pt x="819935" y="27224"/>
                  </a:lnTo>
                  <a:lnTo>
                    <a:pt x="868407" y="41898"/>
                  </a:lnTo>
                  <a:lnTo>
                    <a:pt x="914629" y="59411"/>
                  </a:lnTo>
                  <a:lnTo>
                    <a:pt x="958386" y="79611"/>
                  </a:lnTo>
                  <a:lnTo>
                    <a:pt x="999464" y="102343"/>
                  </a:lnTo>
                  <a:lnTo>
                    <a:pt x="1037648" y="127454"/>
                  </a:lnTo>
                  <a:lnTo>
                    <a:pt x="1072724" y="154790"/>
                  </a:lnTo>
                  <a:lnTo>
                    <a:pt x="1104477" y="184198"/>
                  </a:lnTo>
                  <a:lnTo>
                    <a:pt x="1132692" y="215524"/>
                  </a:lnTo>
                  <a:lnTo>
                    <a:pt x="1157155" y="248614"/>
                  </a:lnTo>
                  <a:lnTo>
                    <a:pt x="1177652" y="283316"/>
                  </a:lnTo>
                  <a:lnTo>
                    <a:pt x="1193967" y="319474"/>
                  </a:lnTo>
                  <a:lnTo>
                    <a:pt x="1205887" y="356936"/>
                  </a:lnTo>
                  <a:lnTo>
                    <a:pt x="1213196" y="395548"/>
                  </a:lnTo>
                  <a:lnTo>
                    <a:pt x="1215680" y="435156"/>
                  </a:lnTo>
                  <a:lnTo>
                    <a:pt x="1213196" y="474764"/>
                  </a:lnTo>
                  <a:lnTo>
                    <a:pt x="1205887" y="513375"/>
                  </a:lnTo>
                  <a:lnTo>
                    <a:pt x="1193967" y="550837"/>
                  </a:lnTo>
                  <a:lnTo>
                    <a:pt x="1177652" y="586995"/>
                  </a:lnTo>
                  <a:lnTo>
                    <a:pt x="1157155" y="621696"/>
                  </a:lnTo>
                  <a:lnTo>
                    <a:pt x="1132692" y="654787"/>
                  </a:lnTo>
                  <a:lnTo>
                    <a:pt x="1104477" y="686113"/>
                  </a:lnTo>
                  <a:lnTo>
                    <a:pt x="1072724" y="715521"/>
                  </a:lnTo>
                  <a:lnTo>
                    <a:pt x="1037648" y="742857"/>
                  </a:lnTo>
                  <a:lnTo>
                    <a:pt x="999464" y="767968"/>
                  </a:lnTo>
                  <a:lnTo>
                    <a:pt x="958386" y="790700"/>
                  </a:lnTo>
                  <a:lnTo>
                    <a:pt x="914629" y="810900"/>
                  </a:lnTo>
                  <a:lnTo>
                    <a:pt x="868407" y="828413"/>
                  </a:lnTo>
                  <a:lnTo>
                    <a:pt x="819935" y="843087"/>
                  </a:lnTo>
                  <a:lnTo>
                    <a:pt x="769428" y="854767"/>
                  </a:lnTo>
                  <a:lnTo>
                    <a:pt x="717100" y="863301"/>
                  </a:lnTo>
                  <a:lnTo>
                    <a:pt x="663166" y="868533"/>
                  </a:lnTo>
                  <a:lnTo>
                    <a:pt x="607840" y="870312"/>
                  </a:lnTo>
                  <a:lnTo>
                    <a:pt x="552514" y="868533"/>
                  </a:lnTo>
                  <a:lnTo>
                    <a:pt x="498580" y="863301"/>
                  </a:lnTo>
                  <a:lnTo>
                    <a:pt x="446251" y="854767"/>
                  </a:lnTo>
                  <a:lnTo>
                    <a:pt x="395744" y="843087"/>
                  </a:lnTo>
                  <a:lnTo>
                    <a:pt x="347273" y="828413"/>
                  </a:lnTo>
                  <a:lnTo>
                    <a:pt x="301051" y="810900"/>
                  </a:lnTo>
                  <a:lnTo>
                    <a:pt x="257294" y="790700"/>
                  </a:lnTo>
                  <a:lnTo>
                    <a:pt x="216216" y="767968"/>
                  </a:lnTo>
                  <a:lnTo>
                    <a:pt x="178032" y="742857"/>
                  </a:lnTo>
                  <a:lnTo>
                    <a:pt x="142956" y="715521"/>
                  </a:lnTo>
                  <a:lnTo>
                    <a:pt x="111203" y="686113"/>
                  </a:lnTo>
                  <a:lnTo>
                    <a:pt x="82987" y="654787"/>
                  </a:lnTo>
                  <a:lnTo>
                    <a:pt x="58524" y="621696"/>
                  </a:lnTo>
                  <a:lnTo>
                    <a:pt x="38027" y="586995"/>
                  </a:lnTo>
                  <a:lnTo>
                    <a:pt x="21712" y="550837"/>
                  </a:lnTo>
                  <a:lnTo>
                    <a:pt x="9793" y="513375"/>
                  </a:lnTo>
                  <a:lnTo>
                    <a:pt x="2484" y="474764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7513433" y="2450003"/>
            <a:ext cx="516136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7356362" y="1375964"/>
            <a:ext cx="830015" cy="554981"/>
            <a:chOff x="8294914" y="1523501"/>
            <a:chExt cx="1180465" cy="789305"/>
          </a:xfrm>
        </p:grpSpPr>
        <p:sp>
          <p:nvSpPr>
            <p:cNvPr id="44" name="object 42"/>
            <p:cNvSpPr/>
            <p:nvPr/>
          </p:nvSpPr>
          <p:spPr>
            <a:xfrm>
              <a:off x="8310470" y="153905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8" y="0"/>
                  </a:moveTo>
                  <a:lnTo>
                    <a:pt x="157970" y="0"/>
                  </a:lnTo>
                  <a:lnTo>
                    <a:pt x="108039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1"/>
                  </a:lnTo>
                  <a:lnTo>
                    <a:pt x="8053" y="650151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9" y="750136"/>
                  </a:lnTo>
                  <a:lnTo>
                    <a:pt x="157970" y="758190"/>
                  </a:lnTo>
                  <a:lnTo>
                    <a:pt x="991208" y="758190"/>
                  </a:lnTo>
                  <a:lnTo>
                    <a:pt x="1041138" y="750136"/>
                  </a:lnTo>
                  <a:lnTo>
                    <a:pt x="1084503" y="727711"/>
                  </a:lnTo>
                  <a:lnTo>
                    <a:pt x="1118699" y="693515"/>
                  </a:lnTo>
                  <a:lnTo>
                    <a:pt x="1141125" y="650151"/>
                  </a:lnTo>
                  <a:lnTo>
                    <a:pt x="1149178" y="600221"/>
                  </a:lnTo>
                  <a:lnTo>
                    <a:pt x="1149178" y="157968"/>
                  </a:lnTo>
                  <a:lnTo>
                    <a:pt x="1137153" y="97516"/>
                  </a:lnTo>
                  <a:lnTo>
                    <a:pt x="1102909" y="46268"/>
                  </a:lnTo>
                  <a:lnTo>
                    <a:pt x="1051660" y="12024"/>
                  </a:lnTo>
                  <a:lnTo>
                    <a:pt x="991208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5" name="object 43"/>
            <p:cNvSpPr/>
            <p:nvPr/>
          </p:nvSpPr>
          <p:spPr>
            <a:xfrm>
              <a:off x="8310472" y="1539058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60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4"/>
          <p:cNvSpPr txBox="1"/>
          <p:nvPr/>
        </p:nvSpPr>
        <p:spPr>
          <a:xfrm>
            <a:off x="7521266" y="1353340"/>
            <a:ext cx="500063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5"/>
          <p:cNvGrpSpPr/>
          <p:nvPr/>
        </p:nvGrpSpPr>
        <p:grpSpPr>
          <a:xfrm>
            <a:off x="7380873" y="1947676"/>
            <a:ext cx="780901" cy="2228404"/>
            <a:chOff x="8329772" y="2336602"/>
            <a:chExt cx="1110615" cy="3169285"/>
          </a:xfrm>
        </p:grpSpPr>
        <p:sp>
          <p:nvSpPr>
            <p:cNvPr id="48" name="object 46"/>
            <p:cNvSpPr/>
            <p:nvPr/>
          </p:nvSpPr>
          <p:spPr>
            <a:xfrm>
              <a:off x="8885074" y="2437184"/>
              <a:ext cx="0" cy="605790"/>
            </a:xfrm>
            <a:custGeom>
              <a:avLst/>
              <a:gdLst/>
              <a:ahLst/>
              <a:cxnLst/>
              <a:rect l="l" t="t" r="r" b="b"/>
              <a:pathLst>
                <a:path h="605789">
                  <a:moveTo>
                    <a:pt x="0" y="605511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8818788" y="2336602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0" name="object 48"/>
            <p:cNvSpPr/>
            <p:nvPr/>
          </p:nvSpPr>
          <p:spPr>
            <a:xfrm>
              <a:off x="8345328" y="4658454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79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7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7" y="704260"/>
                  </a:lnTo>
                  <a:lnTo>
                    <a:pt x="23651" y="745641"/>
                  </a:lnTo>
                  <a:lnTo>
                    <a:pt x="50738" y="780700"/>
                  </a:lnTo>
                  <a:lnTo>
                    <a:pt x="85798" y="807787"/>
                  </a:lnTo>
                  <a:lnTo>
                    <a:pt x="127179" y="825250"/>
                  </a:lnTo>
                  <a:lnTo>
                    <a:pt x="173231" y="831438"/>
                  </a:lnTo>
                  <a:lnTo>
                    <a:pt x="906231" y="831438"/>
                  </a:lnTo>
                  <a:lnTo>
                    <a:pt x="952283" y="825250"/>
                  </a:lnTo>
                  <a:lnTo>
                    <a:pt x="993664" y="807787"/>
                  </a:lnTo>
                  <a:lnTo>
                    <a:pt x="1028724" y="780700"/>
                  </a:lnTo>
                  <a:lnTo>
                    <a:pt x="1055811" y="745641"/>
                  </a:lnTo>
                  <a:lnTo>
                    <a:pt x="1073275" y="704260"/>
                  </a:lnTo>
                  <a:lnTo>
                    <a:pt x="1079463" y="658209"/>
                  </a:lnTo>
                  <a:lnTo>
                    <a:pt x="1079463" y="173230"/>
                  </a:lnTo>
                  <a:lnTo>
                    <a:pt x="1066276" y="106938"/>
                  </a:lnTo>
                  <a:lnTo>
                    <a:pt x="1028724" y="50737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1" name="object 49"/>
            <p:cNvSpPr/>
            <p:nvPr/>
          </p:nvSpPr>
          <p:spPr>
            <a:xfrm>
              <a:off x="8345329" y="4658454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0" y="85796"/>
                  </a:lnTo>
                  <a:lnTo>
                    <a:pt x="50737" y="50737"/>
                  </a:lnTo>
                  <a:lnTo>
                    <a:pt x="85797" y="23650"/>
                  </a:lnTo>
                  <a:lnTo>
                    <a:pt x="127178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8" y="825250"/>
                  </a:lnTo>
                  <a:lnTo>
                    <a:pt x="85797" y="807787"/>
                  </a:lnTo>
                  <a:lnTo>
                    <a:pt x="50737" y="780700"/>
                  </a:lnTo>
                  <a:lnTo>
                    <a:pt x="23650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2" name="object 50"/>
          <p:cNvSpPr txBox="1"/>
          <p:nvPr/>
        </p:nvSpPr>
        <p:spPr>
          <a:xfrm>
            <a:off x="7543540" y="3602252"/>
            <a:ext cx="455413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3" name="object 51"/>
          <p:cNvGrpSpPr/>
          <p:nvPr/>
        </p:nvGrpSpPr>
        <p:grpSpPr>
          <a:xfrm>
            <a:off x="7724702" y="2433172"/>
            <a:ext cx="1966765" cy="1161752"/>
            <a:chOff x="8818775" y="3027084"/>
            <a:chExt cx="2797175" cy="1652270"/>
          </a:xfrm>
        </p:grpSpPr>
        <p:sp>
          <p:nvSpPr>
            <p:cNvPr id="54" name="object 52"/>
            <p:cNvSpPr/>
            <p:nvPr/>
          </p:nvSpPr>
          <p:spPr>
            <a:xfrm>
              <a:off x="8885061" y="4052943"/>
              <a:ext cx="0" cy="605790"/>
            </a:xfrm>
            <a:custGeom>
              <a:avLst/>
              <a:gdLst/>
              <a:ahLst/>
              <a:cxnLst/>
              <a:rect l="l" t="t" r="r" b="b"/>
              <a:pathLst>
                <a:path h="605789">
                  <a:moveTo>
                    <a:pt x="0" y="605510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5" name="object 53"/>
            <p:cNvSpPr/>
            <p:nvPr/>
          </p:nvSpPr>
          <p:spPr>
            <a:xfrm>
              <a:off x="8818775" y="3952360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6" name="object 54"/>
            <p:cNvSpPr/>
            <p:nvPr/>
          </p:nvSpPr>
          <p:spPr>
            <a:xfrm>
              <a:off x="10113256" y="3042641"/>
              <a:ext cx="1487170" cy="870585"/>
            </a:xfrm>
            <a:custGeom>
              <a:avLst/>
              <a:gdLst/>
              <a:ahLst/>
              <a:cxnLst/>
              <a:rect l="l" t="t" r="r" b="b"/>
              <a:pathLst>
                <a:path w="1487170" h="870585">
                  <a:moveTo>
                    <a:pt x="743416" y="0"/>
                  </a:moveTo>
                  <a:lnTo>
                    <a:pt x="682444" y="1442"/>
                  </a:lnTo>
                  <a:lnTo>
                    <a:pt x="622830" y="5695"/>
                  </a:lnTo>
                  <a:lnTo>
                    <a:pt x="564764" y="12646"/>
                  </a:lnTo>
                  <a:lnTo>
                    <a:pt x="508439" y="22184"/>
                  </a:lnTo>
                  <a:lnTo>
                    <a:pt x="454045" y="34196"/>
                  </a:lnTo>
                  <a:lnTo>
                    <a:pt x="401773" y="48571"/>
                  </a:lnTo>
                  <a:lnTo>
                    <a:pt x="351816" y="65196"/>
                  </a:lnTo>
                  <a:lnTo>
                    <a:pt x="304364" y="83960"/>
                  </a:lnTo>
                  <a:lnTo>
                    <a:pt x="259609" y="104750"/>
                  </a:lnTo>
                  <a:lnTo>
                    <a:pt x="217741" y="127454"/>
                  </a:lnTo>
                  <a:lnTo>
                    <a:pt x="178953" y="151961"/>
                  </a:lnTo>
                  <a:lnTo>
                    <a:pt x="143436" y="178159"/>
                  </a:lnTo>
                  <a:lnTo>
                    <a:pt x="111380" y="205934"/>
                  </a:lnTo>
                  <a:lnTo>
                    <a:pt x="82978" y="235177"/>
                  </a:lnTo>
                  <a:lnTo>
                    <a:pt x="58421" y="265774"/>
                  </a:lnTo>
                  <a:lnTo>
                    <a:pt x="21605" y="330583"/>
                  </a:lnTo>
                  <a:lnTo>
                    <a:pt x="2464" y="399467"/>
                  </a:lnTo>
                  <a:lnTo>
                    <a:pt x="0" y="435156"/>
                  </a:lnTo>
                  <a:lnTo>
                    <a:pt x="2464" y="470846"/>
                  </a:lnTo>
                  <a:lnTo>
                    <a:pt x="21605" y="539729"/>
                  </a:lnTo>
                  <a:lnTo>
                    <a:pt x="58421" y="604538"/>
                  </a:lnTo>
                  <a:lnTo>
                    <a:pt x="82978" y="635135"/>
                  </a:lnTo>
                  <a:lnTo>
                    <a:pt x="111380" y="664378"/>
                  </a:lnTo>
                  <a:lnTo>
                    <a:pt x="143436" y="692154"/>
                  </a:lnTo>
                  <a:lnTo>
                    <a:pt x="178953" y="718351"/>
                  </a:lnTo>
                  <a:lnTo>
                    <a:pt x="217741" y="742858"/>
                  </a:lnTo>
                  <a:lnTo>
                    <a:pt x="259609" y="765563"/>
                  </a:lnTo>
                  <a:lnTo>
                    <a:pt x="304364" y="786353"/>
                  </a:lnTo>
                  <a:lnTo>
                    <a:pt x="351816" y="805116"/>
                  </a:lnTo>
                  <a:lnTo>
                    <a:pt x="401773" y="821741"/>
                  </a:lnTo>
                  <a:lnTo>
                    <a:pt x="454045" y="836116"/>
                  </a:lnTo>
                  <a:lnTo>
                    <a:pt x="508439" y="848128"/>
                  </a:lnTo>
                  <a:lnTo>
                    <a:pt x="564764" y="857666"/>
                  </a:lnTo>
                  <a:lnTo>
                    <a:pt x="622830" y="864617"/>
                  </a:lnTo>
                  <a:lnTo>
                    <a:pt x="682444" y="868870"/>
                  </a:lnTo>
                  <a:lnTo>
                    <a:pt x="743416" y="870313"/>
                  </a:lnTo>
                  <a:lnTo>
                    <a:pt x="804387" y="868870"/>
                  </a:lnTo>
                  <a:lnTo>
                    <a:pt x="864001" y="864617"/>
                  </a:lnTo>
                  <a:lnTo>
                    <a:pt x="922067" y="857666"/>
                  </a:lnTo>
                  <a:lnTo>
                    <a:pt x="978392" y="848128"/>
                  </a:lnTo>
                  <a:lnTo>
                    <a:pt x="1032786" y="836116"/>
                  </a:lnTo>
                  <a:lnTo>
                    <a:pt x="1085058" y="821741"/>
                  </a:lnTo>
                  <a:lnTo>
                    <a:pt x="1135015" y="805116"/>
                  </a:lnTo>
                  <a:lnTo>
                    <a:pt x="1182467" y="786353"/>
                  </a:lnTo>
                  <a:lnTo>
                    <a:pt x="1227222" y="765563"/>
                  </a:lnTo>
                  <a:lnTo>
                    <a:pt x="1269089" y="742858"/>
                  </a:lnTo>
                  <a:lnTo>
                    <a:pt x="1307877" y="718351"/>
                  </a:lnTo>
                  <a:lnTo>
                    <a:pt x="1343395" y="692154"/>
                  </a:lnTo>
                  <a:lnTo>
                    <a:pt x="1375450" y="664378"/>
                  </a:lnTo>
                  <a:lnTo>
                    <a:pt x="1403852" y="635135"/>
                  </a:lnTo>
                  <a:lnTo>
                    <a:pt x="1428409" y="604538"/>
                  </a:lnTo>
                  <a:lnTo>
                    <a:pt x="1465225" y="539729"/>
                  </a:lnTo>
                  <a:lnTo>
                    <a:pt x="1484366" y="470846"/>
                  </a:lnTo>
                  <a:lnTo>
                    <a:pt x="1486830" y="435156"/>
                  </a:lnTo>
                  <a:lnTo>
                    <a:pt x="1484366" y="399467"/>
                  </a:lnTo>
                  <a:lnTo>
                    <a:pt x="1465225" y="330583"/>
                  </a:lnTo>
                  <a:lnTo>
                    <a:pt x="1428409" y="265774"/>
                  </a:lnTo>
                  <a:lnTo>
                    <a:pt x="1403852" y="235177"/>
                  </a:lnTo>
                  <a:lnTo>
                    <a:pt x="1375450" y="205934"/>
                  </a:lnTo>
                  <a:lnTo>
                    <a:pt x="1343395" y="178159"/>
                  </a:lnTo>
                  <a:lnTo>
                    <a:pt x="1307877" y="151961"/>
                  </a:lnTo>
                  <a:lnTo>
                    <a:pt x="1269089" y="127454"/>
                  </a:lnTo>
                  <a:lnTo>
                    <a:pt x="1227222" y="104750"/>
                  </a:lnTo>
                  <a:lnTo>
                    <a:pt x="1182467" y="83960"/>
                  </a:lnTo>
                  <a:lnTo>
                    <a:pt x="1135015" y="65196"/>
                  </a:lnTo>
                  <a:lnTo>
                    <a:pt x="1085058" y="48571"/>
                  </a:lnTo>
                  <a:lnTo>
                    <a:pt x="1032786" y="34196"/>
                  </a:lnTo>
                  <a:lnTo>
                    <a:pt x="978392" y="22184"/>
                  </a:lnTo>
                  <a:lnTo>
                    <a:pt x="922067" y="12646"/>
                  </a:lnTo>
                  <a:lnTo>
                    <a:pt x="864001" y="5695"/>
                  </a:lnTo>
                  <a:lnTo>
                    <a:pt x="804387" y="1442"/>
                  </a:lnTo>
                  <a:lnTo>
                    <a:pt x="743416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57" name="object 55"/>
            <p:cNvSpPr/>
            <p:nvPr/>
          </p:nvSpPr>
          <p:spPr>
            <a:xfrm>
              <a:off x="10113257" y="3042642"/>
              <a:ext cx="1487170" cy="870585"/>
            </a:xfrm>
            <a:custGeom>
              <a:avLst/>
              <a:gdLst/>
              <a:ahLst/>
              <a:cxnLst/>
              <a:rect l="l" t="t" r="r" b="b"/>
              <a:pathLst>
                <a:path w="1487170" h="870585">
                  <a:moveTo>
                    <a:pt x="0" y="435156"/>
                  </a:moveTo>
                  <a:lnTo>
                    <a:pt x="2464" y="399466"/>
                  </a:lnTo>
                  <a:lnTo>
                    <a:pt x="9730" y="364571"/>
                  </a:lnTo>
                  <a:lnTo>
                    <a:pt x="37899" y="297613"/>
                  </a:lnTo>
                  <a:lnTo>
                    <a:pt x="82978" y="235176"/>
                  </a:lnTo>
                  <a:lnTo>
                    <a:pt x="111381" y="205934"/>
                  </a:lnTo>
                  <a:lnTo>
                    <a:pt x="143436" y="178158"/>
                  </a:lnTo>
                  <a:lnTo>
                    <a:pt x="178953" y="151961"/>
                  </a:lnTo>
                  <a:lnTo>
                    <a:pt x="217741" y="127454"/>
                  </a:lnTo>
                  <a:lnTo>
                    <a:pt x="259609" y="104749"/>
                  </a:lnTo>
                  <a:lnTo>
                    <a:pt x="304364" y="83959"/>
                  </a:lnTo>
                  <a:lnTo>
                    <a:pt x="351816" y="65196"/>
                  </a:lnTo>
                  <a:lnTo>
                    <a:pt x="401773" y="48571"/>
                  </a:lnTo>
                  <a:lnTo>
                    <a:pt x="454045" y="34196"/>
                  </a:lnTo>
                  <a:lnTo>
                    <a:pt x="508439" y="22184"/>
                  </a:lnTo>
                  <a:lnTo>
                    <a:pt x="564764" y="12646"/>
                  </a:lnTo>
                  <a:lnTo>
                    <a:pt x="622830" y="5695"/>
                  </a:lnTo>
                  <a:lnTo>
                    <a:pt x="682444" y="1442"/>
                  </a:lnTo>
                  <a:lnTo>
                    <a:pt x="743415" y="0"/>
                  </a:lnTo>
                  <a:lnTo>
                    <a:pt x="804387" y="1442"/>
                  </a:lnTo>
                  <a:lnTo>
                    <a:pt x="864001" y="5695"/>
                  </a:lnTo>
                  <a:lnTo>
                    <a:pt x="922066" y="12646"/>
                  </a:lnTo>
                  <a:lnTo>
                    <a:pt x="978392" y="22184"/>
                  </a:lnTo>
                  <a:lnTo>
                    <a:pt x="1032786" y="34196"/>
                  </a:lnTo>
                  <a:lnTo>
                    <a:pt x="1085057" y="48571"/>
                  </a:lnTo>
                  <a:lnTo>
                    <a:pt x="1135014" y="65196"/>
                  </a:lnTo>
                  <a:lnTo>
                    <a:pt x="1182466" y="83959"/>
                  </a:lnTo>
                  <a:lnTo>
                    <a:pt x="1227222" y="104749"/>
                  </a:lnTo>
                  <a:lnTo>
                    <a:pt x="1269089" y="127454"/>
                  </a:lnTo>
                  <a:lnTo>
                    <a:pt x="1307877" y="151961"/>
                  </a:lnTo>
                  <a:lnTo>
                    <a:pt x="1343394" y="178158"/>
                  </a:lnTo>
                  <a:lnTo>
                    <a:pt x="1375450" y="205934"/>
                  </a:lnTo>
                  <a:lnTo>
                    <a:pt x="1403852" y="235176"/>
                  </a:lnTo>
                  <a:lnTo>
                    <a:pt x="1428409" y="265773"/>
                  </a:lnTo>
                  <a:lnTo>
                    <a:pt x="1465225" y="330583"/>
                  </a:lnTo>
                  <a:lnTo>
                    <a:pt x="1484366" y="399466"/>
                  </a:lnTo>
                  <a:lnTo>
                    <a:pt x="1486831" y="435156"/>
                  </a:lnTo>
                  <a:lnTo>
                    <a:pt x="1477101" y="505740"/>
                  </a:lnTo>
                  <a:lnTo>
                    <a:pt x="1448931" y="572698"/>
                  </a:lnTo>
                  <a:lnTo>
                    <a:pt x="1403852" y="635134"/>
                  </a:lnTo>
                  <a:lnTo>
                    <a:pt x="1375450" y="664377"/>
                  </a:lnTo>
                  <a:lnTo>
                    <a:pt x="1343394" y="692153"/>
                  </a:lnTo>
                  <a:lnTo>
                    <a:pt x="1307877" y="718350"/>
                  </a:lnTo>
                  <a:lnTo>
                    <a:pt x="1269089" y="742857"/>
                  </a:lnTo>
                  <a:lnTo>
                    <a:pt x="1227222" y="765562"/>
                  </a:lnTo>
                  <a:lnTo>
                    <a:pt x="1182466" y="786352"/>
                  </a:lnTo>
                  <a:lnTo>
                    <a:pt x="1135014" y="805115"/>
                  </a:lnTo>
                  <a:lnTo>
                    <a:pt x="1085057" y="821740"/>
                  </a:lnTo>
                  <a:lnTo>
                    <a:pt x="1032786" y="836115"/>
                  </a:lnTo>
                  <a:lnTo>
                    <a:pt x="978392" y="848127"/>
                  </a:lnTo>
                  <a:lnTo>
                    <a:pt x="922066" y="857665"/>
                  </a:lnTo>
                  <a:lnTo>
                    <a:pt x="864001" y="864616"/>
                  </a:lnTo>
                  <a:lnTo>
                    <a:pt x="804387" y="868869"/>
                  </a:lnTo>
                  <a:lnTo>
                    <a:pt x="743415" y="870312"/>
                  </a:lnTo>
                  <a:lnTo>
                    <a:pt x="682444" y="868869"/>
                  </a:lnTo>
                  <a:lnTo>
                    <a:pt x="622830" y="864616"/>
                  </a:lnTo>
                  <a:lnTo>
                    <a:pt x="564764" y="857665"/>
                  </a:lnTo>
                  <a:lnTo>
                    <a:pt x="508439" y="848127"/>
                  </a:lnTo>
                  <a:lnTo>
                    <a:pt x="454045" y="836115"/>
                  </a:lnTo>
                  <a:lnTo>
                    <a:pt x="401773" y="821740"/>
                  </a:lnTo>
                  <a:lnTo>
                    <a:pt x="351816" y="805115"/>
                  </a:lnTo>
                  <a:lnTo>
                    <a:pt x="304364" y="786352"/>
                  </a:lnTo>
                  <a:lnTo>
                    <a:pt x="259609" y="765562"/>
                  </a:lnTo>
                  <a:lnTo>
                    <a:pt x="217741" y="742857"/>
                  </a:lnTo>
                  <a:lnTo>
                    <a:pt x="178953" y="718350"/>
                  </a:lnTo>
                  <a:lnTo>
                    <a:pt x="143436" y="692153"/>
                  </a:lnTo>
                  <a:lnTo>
                    <a:pt x="111381" y="664377"/>
                  </a:lnTo>
                  <a:lnTo>
                    <a:pt x="82978" y="635134"/>
                  </a:lnTo>
                  <a:lnTo>
                    <a:pt x="58421" y="604538"/>
                  </a:lnTo>
                  <a:lnTo>
                    <a:pt x="21605" y="539728"/>
                  </a:lnTo>
                  <a:lnTo>
                    <a:pt x="2464" y="470845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58" name="object 56"/>
          <p:cNvSpPr txBox="1"/>
          <p:nvPr/>
        </p:nvSpPr>
        <p:spPr>
          <a:xfrm>
            <a:off x="8836022" y="2487356"/>
            <a:ext cx="642938" cy="30969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sz="2900" b="1" baseline="-21212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02" b="1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0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9" name="object 57"/>
          <p:cNvGrpSpPr/>
          <p:nvPr/>
        </p:nvGrpSpPr>
        <p:grpSpPr>
          <a:xfrm>
            <a:off x="8742651" y="1360235"/>
            <a:ext cx="830015" cy="554981"/>
            <a:chOff x="10266526" y="1501132"/>
            <a:chExt cx="1180465" cy="789305"/>
          </a:xfrm>
        </p:grpSpPr>
        <p:sp>
          <p:nvSpPr>
            <p:cNvPr id="60" name="object 58"/>
            <p:cNvSpPr/>
            <p:nvPr/>
          </p:nvSpPr>
          <p:spPr>
            <a:xfrm>
              <a:off x="10282083" y="1516689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991207" y="0"/>
                  </a:moveTo>
                  <a:lnTo>
                    <a:pt x="157968" y="0"/>
                  </a:lnTo>
                  <a:lnTo>
                    <a:pt x="108038" y="8053"/>
                  </a:lnTo>
                  <a:lnTo>
                    <a:pt x="64674" y="30478"/>
                  </a:lnTo>
                  <a:lnTo>
                    <a:pt x="30478" y="64674"/>
                  </a:lnTo>
                  <a:lnTo>
                    <a:pt x="8053" y="108038"/>
                  </a:lnTo>
                  <a:lnTo>
                    <a:pt x="0" y="157968"/>
                  </a:lnTo>
                  <a:lnTo>
                    <a:pt x="0" y="600222"/>
                  </a:lnTo>
                  <a:lnTo>
                    <a:pt x="8053" y="650152"/>
                  </a:lnTo>
                  <a:lnTo>
                    <a:pt x="30478" y="693515"/>
                  </a:lnTo>
                  <a:lnTo>
                    <a:pt x="64674" y="727711"/>
                  </a:lnTo>
                  <a:lnTo>
                    <a:pt x="108038" y="750136"/>
                  </a:lnTo>
                  <a:lnTo>
                    <a:pt x="157968" y="758190"/>
                  </a:lnTo>
                  <a:lnTo>
                    <a:pt x="991207" y="758190"/>
                  </a:lnTo>
                  <a:lnTo>
                    <a:pt x="1041138" y="750136"/>
                  </a:lnTo>
                  <a:lnTo>
                    <a:pt x="1084502" y="727711"/>
                  </a:lnTo>
                  <a:lnTo>
                    <a:pt x="1118698" y="693515"/>
                  </a:lnTo>
                  <a:lnTo>
                    <a:pt x="1141123" y="650152"/>
                  </a:lnTo>
                  <a:lnTo>
                    <a:pt x="1149177" y="600222"/>
                  </a:lnTo>
                  <a:lnTo>
                    <a:pt x="1149177" y="157968"/>
                  </a:lnTo>
                  <a:lnTo>
                    <a:pt x="1137152" y="97517"/>
                  </a:lnTo>
                  <a:lnTo>
                    <a:pt x="1102908" y="46268"/>
                  </a:lnTo>
                  <a:lnTo>
                    <a:pt x="1051660" y="12024"/>
                  </a:lnTo>
                  <a:lnTo>
                    <a:pt x="991207" y="0"/>
                  </a:lnTo>
                  <a:close/>
                </a:path>
              </a:pathLst>
            </a:custGeom>
            <a:solidFill>
              <a:srgbClr val="6AA84F">
                <a:alpha val="5884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1" name="object 59"/>
            <p:cNvSpPr/>
            <p:nvPr/>
          </p:nvSpPr>
          <p:spPr>
            <a:xfrm>
              <a:off x="10282084" y="1516690"/>
              <a:ext cx="1149350" cy="758190"/>
            </a:xfrm>
            <a:custGeom>
              <a:avLst/>
              <a:gdLst/>
              <a:ahLst/>
              <a:cxnLst/>
              <a:rect l="l" t="t" r="r" b="b"/>
              <a:pathLst>
                <a:path w="1149350" h="758189">
                  <a:moveTo>
                    <a:pt x="0" y="157968"/>
                  </a:moveTo>
                  <a:lnTo>
                    <a:pt x="8053" y="108038"/>
                  </a:lnTo>
                  <a:lnTo>
                    <a:pt x="30478" y="64674"/>
                  </a:lnTo>
                  <a:lnTo>
                    <a:pt x="64674" y="30478"/>
                  </a:lnTo>
                  <a:lnTo>
                    <a:pt x="108039" y="8053"/>
                  </a:lnTo>
                  <a:lnTo>
                    <a:pt x="157970" y="0"/>
                  </a:lnTo>
                  <a:lnTo>
                    <a:pt x="991207" y="0"/>
                  </a:lnTo>
                  <a:lnTo>
                    <a:pt x="1051659" y="12024"/>
                  </a:lnTo>
                  <a:lnTo>
                    <a:pt x="1102909" y="46268"/>
                  </a:lnTo>
                  <a:lnTo>
                    <a:pt x="1137152" y="97516"/>
                  </a:lnTo>
                  <a:lnTo>
                    <a:pt x="1149177" y="157968"/>
                  </a:lnTo>
                  <a:lnTo>
                    <a:pt x="1149177" y="600221"/>
                  </a:lnTo>
                  <a:lnTo>
                    <a:pt x="1141124" y="650151"/>
                  </a:lnTo>
                  <a:lnTo>
                    <a:pt x="1118699" y="693515"/>
                  </a:lnTo>
                  <a:lnTo>
                    <a:pt x="1084503" y="727711"/>
                  </a:lnTo>
                  <a:lnTo>
                    <a:pt x="1041138" y="750136"/>
                  </a:lnTo>
                  <a:lnTo>
                    <a:pt x="991207" y="758190"/>
                  </a:lnTo>
                  <a:lnTo>
                    <a:pt x="157970" y="758190"/>
                  </a:lnTo>
                  <a:lnTo>
                    <a:pt x="108039" y="750136"/>
                  </a:lnTo>
                  <a:lnTo>
                    <a:pt x="64674" y="727711"/>
                  </a:lnTo>
                  <a:lnTo>
                    <a:pt x="30478" y="693515"/>
                  </a:lnTo>
                  <a:lnTo>
                    <a:pt x="8053" y="650151"/>
                  </a:lnTo>
                  <a:lnTo>
                    <a:pt x="0" y="600221"/>
                  </a:lnTo>
                  <a:lnTo>
                    <a:pt x="0" y="157968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62" name="object 60"/>
          <p:cNvSpPr txBox="1"/>
          <p:nvPr/>
        </p:nvSpPr>
        <p:spPr>
          <a:xfrm>
            <a:off x="8831704" y="1367449"/>
            <a:ext cx="651422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1"/>
          <p:cNvSpPr/>
          <p:nvPr/>
        </p:nvSpPr>
        <p:spPr>
          <a:xfrm>
            <a:off x="5517981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64" name="object 62"/>
          <p:cNvSpPr/>
          <p:nvPr/>
        </p:nvSpPr>
        <p:spPr>
          <a:xfrm>
            <a:off x="5382068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grpSp>
        <p:nvGrpSpPr>
          <p:cNvPr id="65" name="object 63"/>
          <p:cNvGrpSpPr/>
          <p:nvPr/>
        </p:nvGrpSpPr>
        <p:grpSpPr>
          <a:xfrm>
            <a:off x="3613530" y="1931827"/>
            <a:ext cx="6267301" cy="2255638"/>
            <a:chOff x="2971774" y="2314060"/>
            <a:chExt cx="8913495" cy="3208020"/>
          </a:xfrm>
        </p:grpSpPr>
        <p:sp>
          <p:nvSpPr>
            <p:cNvPr id="66" name="object 64"/>
            <p:cNvSpPr/>
            <p:nvPr/>
          </p:nvSpPr>
          <p:spPr>
            <a:xfrm>
              <a:off x="7596145" y="3478866"/>
              <a:ext cx="541655" cy="4445"/>
            </a:xfrm>
            <a:custGeom>
              <a:avLst/>
              <a:gdLst/>
              <a:ahLst/>
              <a:cxnLst/>
              <a:rect l="l" t="t" r="r" b="b"/>
              <a:pathLst>
                <a:path w="541654" h="4445">
                  <a:moveTo>
                    <a:pt x="0" y="4339"/>
                  </a:moveTo>
                  <a:lnTo>
                    <a:pt x="541265" y="0"/>
                  </a:lnTo>
                </a:path>
              </a:pathLst>
            </a:custGeom>
            <a:ln w="408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7" name="object 65"/>
            <p:cNvSpPr/>
            <p:nvPr/>
          </p:nvSpPr>
          <p:spPr>
            <a:xfrm>
              <a:off x="8070760" y="3412950"/>
              <a:ext cx="167228" cy="1325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8" name="object 66"/>
            <p:cNvSpPr/>
            <p:nvPr/>
          </p:nvSpPr>
          <p:spPr>
            <a:xfrm>
              <a:off x="5874091" y="3397479"/>
              <a:ext cx="289412" cy="132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69" name="object 67"/>
            <p:cNvSpPr/>
            <p:nvPr/>
          </p:nvSpPr>
          <p:spPr>
            <a:xfrm>
              <a:off x="10856673" y="2414642"/>
              <a:ext cx="0" cy="628015"/>
            </a:xfrm>
            <a:custGeom>
              <a:avLst/>
              <a:gdLst/>
              <a:ahLst/>
              <a:cxnLst/>
              <a:rect l="l" t="t" r="r" b="b"/>
              <a:pathLst>
                <a:path h="628014">
                  <a:moveTo>
                    <a:pt x="0" y="627999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0" name="object 68"/>
            <p:cNvSpPr/>
            <p:nvPr/>
          </p:nvSpPr>
          <p:spPr>
            <a:xfrm>
              <a:off x="10790388" y="2314060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1" name="object 69"/>
            <p:cNvSpPr/>
            <p:nvPr/>
          </p:nvSpPr>
          <p:spPr>
            <a:xfrm>
              <a:off x="10316940" y="4674637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906231" y="0"/>
                  </a:moveTo>
                  <a:lnTo>
                    <a:pt x="173231" y="0"/>
                  </a:lnTo>
                  <a:lnTo>
                    <a:pt x="127180" y="6187"/>
                  </a:lnTo>
                  <a:lnTo>
                    <a:pt x="85798" y="23650"/>
                  </a:lnTo>
                  <a:lnTo>
                    <a:pt x="50738" y="50737"/>
                  </a:lnTo>
                  <a:lnTo>
                    <a:pt x="23651" y="85797"/>
                  </a:lnTo>
                  <a:lnTo>
                    <a:pt x="6188" y="127178"/>
                  </a:lnTo>
                  <a:lnTo>
                    <a:pt x="0" y="173230"/>
                  </a:lnTo>
                  <a:lnTo>
                    <a:pt x="0" y="658209"/>
                  </a:lnTo>
                  <a:lnTo>
                    <a:pt x="6188" y="704260"/>
                  </a:lnTo>
                  <a:lnTo>
                    <a:pt x="23651" y="745642"/>
                  </a:lnTo>
                  <a:lnTo>
                    <a:pt x="50738" y="780701"/>
                  </a:lnTo>
                  <a:lnTo>
                    <a:pt x="85798" y="807788"/>
                  </a:lnTo>
                  <a:lnTo>
                    <a:pt x="127180" y="825251"/>
                  </a:lnTo>
                  <a:lnTo>
                    <a:pt x="173231" y="831439"/>
                  </a:lnTo>
                  <a:lnTo>
                    <a:pt x="906231" y="831439"/>
                  </a:lnTo>
                  <a:lnTo>
                    <a:pt x="952283" y="825251"/>
                  </a:lnTo>
                  <a:lnTo>
                    <a:pt x="993665" y="807788"/>
                  </a:lnTo>
                  <a:lnTo>
                    <a:pt x="1028725" y="780701"/>
                  </a:lnTo>
                  <a:lnTo>
                    <a:pt x="1055812" y="745642"/>
                  </a:lnTo>
                  <a:lnTo>
                    <a:pt x="1073275" y="704260"/>
                  </a:lnTo>
                  <a:lnTo>
                    <a:pt x="1079463" y="658209"/>
                  </a:lnTo>
                  <a:lnTo>
                    <a:pt x="1079463" y="173230"/>
                  </a:lnTo>
                  <a:lnTo>
                    <a:pt x="1066276" y="106938"/>
                  </a:lnTo>
                  <a:lnTo>
                    <a:pt x="1028725" y="50737"/>
                  </a:lnTo>
                  <a:lnTo>
                    <a:pt x="972524" y="13186"/>
                  </a:lnTo>
                  <a:lnTo>
                    <a:pt x="906231" y="0"/>
                  </a:lnTo>
                  <a:close/>
                </a:path>
              </a:pathLst>
            </a:custGeom>
            <a:solidFill>
              <a:srgbClr val="4A86E8">
                <a:alpha val="47309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2" name="object 70"/>
            <p:cNvSpPr/>
            <p:nvPr/>
          </p:nvSpPr>
          <p:spPr>
            <a:xfrm>
              <a:off x="10316942" y="4674638"/>
              <a:ext cx="1079500" cy="831850"/>
            </a:xfrm>
            <a:custGeom>
              <a:avLst/>
              <a:gdLst/>
              <a:ahLst/>
              <a:cxnLst/>
              <a:rect l="l" t="t" r="r" b="b"/>
              <a:pathLst>
                <a:path w="1079500" h="831850">
                  <a:moveTo>
                    <a:pt x="0" y="173229"/>
                  </a:moveTo>
                  <a:lnTo>
                    <a:pt x="6187" y="127178"/>
                  </a:lnTo>
                  <a:lnTo>
                    <a:pt x="23650" y="85796"/>
                  </a:lnTo>
                  <a:lnTo>
                    <a:pt x="50737" y="50737"/>
                  </a:lnTo>
                  <a:lnTo>
                    <a:pt x="85797" y="23650"/>
                  </a:lnTo>
                  <a:lnTo>
                    <a:pt x="127178" y="6187"/>
                  </a:lnTo>
                  <a:lnTo>
                    <a:pt x="173230" y="0"/>
                  </a:lnTo>
                  <a:lnTo>
                    <a:pt x="906231" y="0"/>
                  </a:lnTo>
                  <a:lnTo>
                    <a:pt x="972524" y="13186"/>
                  </a:lnTo>
                  <a:lnTo>
                    <a:pt x="1028723" y="50736"/>
                  </a:lnTo>
                  <a:lnTo>
                    <a:pt x="1066276" y="106937"/>
                  </a:lnTo>
                  <a:lnTo>
                    <a:pt x="1079462" y="173229"/>
                  </a:lnTo>
                  <a:lnTo>
                    <a:pt x="1079462" y="658209"/>
                  </a:lnTo>
                  <a:lnTo>
                    <a:pt x="1073274" y="704259"/>
                  </a:lnTo>
                  <a:lnTo>
                    <a:pt x="1055811" y="745640"/>
                  </a:lnTo>
                  <a:lnTo>
                    <a:pt x="1028724" y="780700"/>
                  </a:lnTo>
                  <a:lnTo>
                    <a:pt x="993665" y="807787"/>
                  </a:lnTo>
                  <a:lnTo>
                    <a:pt x="952283" y="825250"/>
                  </a:lnTo>
                  <a:lnTo>
                    <a:pt x="906231" y="831438"/>
                  </a:lnTo>
                  <a:lnTo>
                    <a:pt x="173230" y="831438"/>
                  </a:lnTo>
                  <a:lnTo>
                    <a:pt x="127178" y="825250"/>
                  </a:lnTo>
                  <a:lnTo>
                    <a:pt x="85797" y="807787"/>
                  </a:lnTo>
                  <a:lnTo>
                    <a:pt x="50737" y="780700"/>
                  </a:lnTo>
                  <a:lnTo>
                    <a:pt x="23650" y="745640"/>
                  </a:lnTo>
                  <a:lnTo>
                    <a:pt x="6187" y="704259"/>
                  </a:lnTo>
                  <a:lnTo>
                    <a:pt x="0" y="658209"/>
                  </a:lnTo>
                  <a:lnTo>
                    <a:pt x="0" y="173229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3" name="object 71"/>
            <p:cNvSpPr/>
            <p:nvPr/>
          </p:nvSpPr>
          <p:spPr>
            <a:xfrm>
              <a:off x="10856673" y="4052742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h="622300">
                  <a:moveTo>
                    <a:pt x="0" y="621895"/>
                  </a:moveTo>
                  <a:lnTo>
                    <a:pt x="0" y="0"/>
                  </a:lnTo>
                </a:path>
              </a:pathLst>
            </a:custGeom>
            <a:ln w="4080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4" name="object 72"/>
            <p:cNvSpPr/>
            <p:nvPr/>
          </p:nvSpPr>
          <p:spPr>
            <a:xfrm>
              <a:off x="10790388" y="3952159"/>
              <a:ext cx="132571" cy="166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5" name="object 73"/>
            <p:cNvSpPr/>
            <p:nvPr/>
          </p:nvSpPr>
          <p:spPr>
            <a:xfrm>
              <a:off x="11579688" y="3409323"/>
              <a:ext cx="305320" cy="1325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6" name="object 74"/>
            <p:cNvSpPr/>
            <p:nvPr/>
          </p:nvSpPr>
          <p:spPr>
            <a:xfrm>
              <a:off x="2977172" y="2747169"/>
              <a:ext cx="2223770" cy="1433195"/>
            </a:xfrm>
            <a:custGeom>
              <a:avLst/>
              <a:gdLst/>
              <a:ahLst/>
              <a:cxnLst/>
              <a:rect l="l" t="t" r="r" b="b"/>
              <a:pathLst>
                <a:path w="2223770" h="1433195">
                  <a:moveTo>
                    <a:pt x="1506588" y="0"/>
                  </a:moveTo>
                  <a:lnTo>
                    <a:pt x="1506588" y="358293"/>
                  </a:lnTo>
                  <a:lnTo>
                    <a:pt x="0" y="358293"/>
                  </a:lnTo>
                  <a:lnTo>
                    <a:pt x="0" y="1074879"/>
                  </a:lnTo>
                  <a:lnTo>
                    <a:pt x="1506588" y="1074879"/>
                  </a:lnTo>
                  <a:lnTo>
                    <a:pt x="1506588" y="1433172"/>
                  </a:lnTo>
                  <a:lnTo>
                    <a:pt x="2223178" y="716586"/>
                  </a:lnTo>
                  <a:lnTo>
                    <a:pt x="150658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77" name="object 75"/>
            <p:cNvSpPr/>
            <p:nvPr/>
          </p:nvSpPr>
          <p:spPr>
            <a:xfrm>
              <a:off x="2977172" y="2747170"/>
              <a:ext cx="2223770" cy="1433195"/>
            </a:xfrm>
            <a:custGeom>
              <a:avLst/>
              <a:gdLst/>
              <a:ahLst/>
              <a:cxnLst/>
              <a:rect l="l" t="t" r="r" b="b"/>
              <a:pathLst>
                <a:path w="2223770" h="1433195">
                  <a:moveTo>
                    <a:pt x="0" y="358292"/>
                  </a:moveTo>
                  <a:lnTo>
                    <a:pt x="1506589" y="358292"/>
                  </a:lnTo>
                  <a:lnTo>
                    <a:pt x="1506589" y="0"/>
                  </a:lnTo>
                  <a:lnTo>
                    <a:pt x="2223178" y="716585"/>
                  </a:lnTo>
                  <a:lnTo>
                    <a:pt x="1506589" y="1433171"/>
                  </a:lnTo>
                  <a:lnTo>
                    <a:pt x="1506589" y="1074878"/>
                  </a:lnTo>
                  <a:lnTo>
                    <a:pt x="0" y="1074878"/>
                  </a:lnTo>
                  <a:lnTo>
                    <a:pt x="0" y="358292"/>
                  </a:lnTo>
                  <a:close/>
                </a:path>
              </a:pathLst>
            </a:custGeom>
            <a:ln w="10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78" name="object 76"/>
          <p:cNvSpPr txBox="1"/>
          <p:nvPr/>
        </p:nvSpPr>
        <p:spPr>
          <a:xfrm>
            <a:off x="3809950" y="2547674"/>
            <a:ext cx="925116" cy="356040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2249" b="1" i="1" dirty="0">
                <a:solidFill>
                  <a:prstClr val="black"/>
                </a:solidFill>
                <a:latin typeface="Arial"/>
                <a:cs typeface="Arial"/>
              </a:rPr>
              <a:t>Unfol</a:t>
            </a:r>
            <a:r>
              <a:rPr sz="2249" b="1" i="1" spc="4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224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7"/>
          <p:cNvSpPr txBox="1"/>
          <p:nvPr/>
        </p:nvSpPr>
        <p:spPr>
          <a:xfrm>
            <a:off x="3167069" y="213428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8"/>
          <p:cNvSpPr txBox="1"/>
          <p:nvPr/>
        </p:nvSpPr>
        <p:spPr>
          <a:xfrm>
            <a:off x="3383686" y="229684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2088815" y="3253881"/>
            <a:ext cx="431751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4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hx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2088816" y="2105583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334469" y="2105583"/>
            <a:ext cx="432197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26784">
              <a:spcBef>
                <a:spcPts val="85"/>
              </a:spcBef>
            </a:pPr>
            <a:r>
              <a:rPr sz="2688" b="1" i="1" spc="11" baseline="20697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spc="6" dirty="0">
                <a:solidFill>
                  <a:prstClr val="black"/>
                </a:solidFill>
                <a:latin typeface="Arial"/>
                <a:cs typeface="Arial"/>
              </a:rPr>
              <a:t>yh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4" name="object 82"/>
          <p:cNvGrpSpPr/>
          <p:nvPr/>
        </p:nvGrpSpPr>
        <p:grpSpPr>
          <a:xfrm>
            <a:off x="5869890" y="2436972"/>
            <a:ext cx="1006376" cy="634009"/>
            <a:chOff x="6180820" y="3032492"/>
            <a:chExt cx="1431290" cy="901700"/>
          </a:xfrm>
        </p:grpSpPr>
        <p:sp>
          <p:nvSpPr>
            <p:cNvPr id="85" name="object 83"/>
            <p:cNvSpPr/>
            <p:nvPr/>
          </p:nvSpPr>
          <p:spPr>
            <a:xfrm>
              <a:off x="6196376" y="3048050"/>
              <a:ext cx="1400175" cy="870585"/>
            </a:xfrm>
            <a:custGeom>
              <a:avLst/>
              <a:gdLst/>
              <a:ahLst/>
              <a:cxnLst/>
              <a:rect l="l" t="t" r="r" b="b"/>
              <a:pathLst>
                <a:path w="1400175" h="870585">
                  <a:moveTo>
                    <a:pt x="699883" y="0"/>
                  </a:moveTo>
                  <a:lnTo>
                    <a:pt x="642481" y="1442"/>
                  </a:lnTo>
                  <a:lnTo>
                    <a:pt x="586358" y="5695"/>
                  </a:lnTo>
                  <a:lnTo>
                    <a:pt x="531693" y="12646"/>
                  </a:lnTo>
                  <a:lnTo>
                    <a:pt x="478665" y="22184"/>
                  </a:lnTo>
                  <a:lnTo>
                    <a:pt x="427456" y="34196"/>
                  </a:lnTo>
                  <a:lnTo>
                    <a:pt x="378246" y="48571"/>
                  </a:lnTo>
                  <a:lnTo>
                    <a:pt x="331214" y="65196"/>
                  </a:lnTo>
                  <a:lnTo>
                    <a:pt x="286541" y="83959"/>
                  </a:lnTo>
                  <a:lnTo>
                    <a:pt x="244406" y="104749"/>
                  </a:lnTo>
                  <a:lnTo>
                    <a:pt x="204991" y="127454"/>
                  </a:lnTo>
                  <a:lnTo>
                    <a:pt x="168474" y="151960"/>
                  </a:lnTo>
                  <a:lnTo>
                    <a:pt x="135036" y="178158"/>
                  </a:lnTo>
                  <a:lnTo>
                    <a:pt x="104858" y="205934"/>
                  </a:lnTo>
                  <a:lnTo>
                    <a:pt x="78119" y="235176"/>
                  </a:lnTo>
                  <a:lnTo>
                    <a:pt x="55000" y="265773"/>
                  </a:lnTo>
                  <a:lnTo>
                    <a:pt x="20340" y="330582"/>
                  </a:lnTo>
                  <a:lnTo>
                    <a:pt x="2320" y="399465"/>
                  </a:lnTo>
                  <a:lnTo>
                    <a:pt x="0" y="435155"/>
                  </a:lnTo>
                  <a:lnTo>
                    <a:pt x="2320" y="470845"/>
                  </a:lnTo>
                  <a:lnTo>
                    <a:pt x="20340" y="539728"/>
                  </a:lnTo>
                  <a:lnTo>
                    <a:pt x="55000" y="604538"/>
                  </a:lnTo>
                  <a:lnTo>
                    <a:pt x="78119" y="635135"/>
                  </a:lnTo>
                  <a:lnTo>
                    <a:pt x="104858" y="664377"/>
                  </a:lnTo>
                  <a:lnTo>
                    <a:pt x="135036" y="692153"/>
                  </a:lnTo>
                  <a:lnTo>
                    <a:pt x="168474" y="718350"/>
                  </a:lnTo>
                  <a:lnTo>
                    <a:pt x="204991" y="742857"/>
                  </a:lnTo>
                  <a:lnTo>
                    <a:pt x="244406" y="765562"/>
                  </a:lnTo>
                  <a:lnTo>
                    <a:pt x="286541" y="786352"/>
                  </a:lnTo>
                  <a:lnTo>
                    <a:pt x="331214" y="805115"/>
                  </a:lnTo>
                  <a:lnTo>
                    <a:pt x="378246" y="821740"/>
                  </a:lnTo>
                  <a:lnTo>
                    <a:pt x="427456" y="836115"/>
                  </a:lnTo>
                  <a:lnTo>
                    <a:pt x="478665" y="848127"/>
                  </a:lnTo>
                  <a:lnTo>
                    <a:pt x="531693" y="857665"/>
                  </a:lnTo>
                  <a:lnTo>
                    <a:pt x="586358" y="864616"/>
                  </a:lnTo>
                  <a:lnTo>
                    <a:pt x="642481" y="868869"/>
                  </a:lnTo>
                  <a:lnTo>
                    <a:pt x="699883" y="870311"/>
                  </a:lnTo>
                  <a:lnTo>
                    <a:pt x="757284" y="868869"/>
                  </a:lnTo>
                  <a:lnTo>
                    <a:pt x="813408" y="864616"/>
                  </a:lnTo>
                  <a:lnTo>
                    <a:pt x="868073" y="857665"/>
                  </a:lnTo>
                  <a:lnTo>
                    <a:pt x="921100" y="848127"/>
                  </a:lnTo>
                  <a:lnTo>
                    <a:pt x="972309" y="836115"/>
                  </a:lnTo>
                  <a:lnTo>
                    <a:pt x="1021520" y="821740"/>
                  </a:lnTo>
                  <a:lnTo>
                    <a:pt x="1068552" y="805115"/>
                  </a:lnTo>
                  <a:lnTo>
                    <a:pt x="1113225" y="786352"/>
                  </a:lnTo>
                  <a:lnTo>
                    <a:pt x="1155360" y="765562"/>
                  </a:lnTo>
                  <a:lnTo>
                    <a:pt x="1194776" y="742857"/>
                  </a:lnTo>
                  <a:lnTo>
                    <a:pt x="1231292" y="718350"/>
                  </a:lnTo>
                  <a:lnTo>
                    <a:pt x="1264730" y="692153"/>
                  </a:lnTo>
                  <a:lnTo>
                    <a:pt x="1294908" y="664377"/>
                  </a:lnTo>
                  <a:lnTo>
                    <a:pt x="1321647" y="635135"/>
                  </a:lnTo>
                  <a:lnTo>
                    <a:pt x="1344767" y="604538"/>
                  </a:lnTo>
                  <a:lnTo>
                    <a:pt x="1379426" y="539728"/>
                  </a:lnTo>
                  <a:lnTo>
                    <a:pt x="1397447" y="470845"/>
                  </a:lnTo>
                  <a:lnTo>
                    <a:pt x="1399767" y="435155"/>
                  </a:lnTo>
                  <a:lnTo>
                    <a:pt x="1397447" y="399465"/>
                  </a:lnTo>
                  <a:lnTo>
                    <a:pt x="1379426" y="330582"/>
                  </a:lnTo>
                  <a:lnTo>
                    <a:pt x="1344767" y="265773"/>
                  </a:lnTo>
                  <a:lnTo>
                    <a:pt x="1321647" y="235176"/>
                  </a:lnTo>
                  <a:lnTo>
                    <a:pt x="1294908" y="205934"/>
                  </a:lnTo>
                  <a:lnTo>
                    <a:pt x="1264730" y="178158"/>
                  </a:lnTo>
                  <a:lnTo>
                    <a:pt x="1231292" y="151960"/>
                  </a:lnTo>
                  <a:lnTo>
                    <a:pt x="1194776" y="127454"/>
                  </a:lnTo>
                  <a:lnTo>
                    <a:pt x="1155360" y="104749"/>
                  </a:lnTo>
                  <a:lnTo>
                    <a:pt x="1113225" y="83959"/>
                  </a:lnTo>
                  <a:lnTo>
                    <a:pt x="1068552" y="65196"/>
                  </a:lnTo>
                  <a:lnTo>
                    <a:pt x="1021520" y="48571"/>
                  </a:lnTo>
                  <a:lnTo>
                    <a:pt x="972309" y="34196"/>
                  </a:lnTo>
                  <a:lnTo>
                    <a:pt x="921100" y="22184"/>
                  </a:lnTo>
                  <a:lnTo>
                    <a:pt x="868073" y="12646"/>
                  </a:lnTo>
                  <a:lnTo>
                    <a:pt x="813408" y="5695"/>
                  </a:lnTo>
                  <a:lnTo>
                    <a:pt x="757284" y="1442"/>
                  </a:lnTo>
                  <a:lnTo>
                    <a:pt x="699883" y="0"/>
                  </a:lnTo>
                  <a:close/>
                </a:path>
              </a:pathLst>
            </a:custGeom>
            <a:solidFill>
              <a:srgbClr val="FF9900">
                <a:alpha val="52778"/>
              </a:srgbClr>
            </a:solid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86" name="object 84"/>
            <p:cNvSpPr/>
            <p:nvPr/>
          </p:nvSpPr>
          <p:spPr>
            <a:xfrm>
              <a:off x="6196377" y="3048050"/>
              <a:ext cx="1400175" cy="870585"/>
            </a:xfrm>
            <a:custGeom>
              <a:avLst/>
              <a:gdLst/>
              <a:ahLst/>
              <a:cxnLst/>
              <a:rect l="l" t="t" r="r" b="b"/>
              <a:pathLst>
                <a:path w="1400175" h="870585">
                  <a:moveTo>
                    <a:pt x="0" y="435156"/>
                  </a:moveTo>
                  <a:lnTo>
                    <a:pt x="2320" y="399466"/>
                  </a:lnTo>
                  <a:lnTo>
                    <a:pt x="9160" y="364571"/>
                  </a:lnTo>
                  <a:lnTo>
                    <a:pt x="35680" y="297613"/>
                  </a:lnTo>
                  <a:lnTo>
                    <a:pt x="78119" y="235176"/>
                  </a:lnTo>
                  <a:lnTo>
                    <a:pt x="104858" y="205934"/>
                  </a:lnTo>
                  <a:lnTo>
                    <a:pt x="135037" y="178158"/>
                  </a:lnTo>
                  <a:lnTo>
                    <a:pt x="168474" y="151961"/>
                  </a:lnTo>
                  <a:lnTo>
                    <a:pt x="204991" y="127454"/>
                  </a:lnTo>
                  <a:lnTo>
                    <a:pt x="244407" y="104749"/>
                  </a:lnTo>
                  <a:lnTo>
                    <a:pt x="286541" y="83959"/>
                  </a:lnTo>
                  <a:lnTo>
                    <a:pt x="331215" y="65196"/>
                  </a:lnTo>
                  <a:lnTo>
                    <a:pt x="378247" y="48571"/>
                  </a:lnTo>
                  <a:lnTo>
                    <a:pt x="427457" y="34196"/>
                  </a:lnTo>
                  <a:lnTo>
                    <a:pt x="478666" y="22184"/>
                  </a:lnTo>
                  <a:lnTo>
                    <a:pt x="531693" y="12646"/>
                  </a:lnTo>
                  <a:lnTo>
                    <a:pt x="586359" y="5695"/>
                  </a:lnTo>
                  <a:lnTo>
                    <a:pt x="642482" y="1442"/>
                  </a:lnTo>
                  <a:lnTo>
                    <a:pt x="699883" y="0"/>
                  </a:lnTo>
                  <a:lnTo>
                    <a:pt x="757284" y="1442"/>
                  </a:lnTo>
                  <a:lnTo>
                    <a:pt x="813408" y="5695"/>
                  </a:lnTo>
                  <a:lnTo>
                    <a:pt x="868073" y="12646"/>
                  </a:lnTo>
                  <a:lnTo>
                    <a:pt x="921100" y="22184"/>
                  </a:lnTo>
                  <a:lnTo>
                    <a:pt x="972309" y="34196"/>
                  </a:lnTo>
                  <a:lnTo>
                    <a:pt x="1021520" y="48571"/>
                  </a:lnTo>
                  <a:lnTo>
                    <a:pt x="1068552" y="65196"/>
                  </a:lnTo>
                  <a:lnTo>
                    <a:pt x="1113225" y="83959"/>
                  </a:lnTo>
                  <a:lnTo>
                    <a:pt x="1155360" y="104749"/>
                  </a:lnTo>
                  <a:lnTo>
                    <a:pt x="1194775" y="127454"/>
                  </a:lnTo>
                  <a:lnTo>
                    <a:pt x="1231292" y="151961"/>
                  </a:lnTo>
                  <a:lnTo>
                    <a:pt x="1264730" y="178158"/>
                  </a:lnTo>
                  <a:lnTo>
                    <a:pt x="1294908" y="205934"/>
                  </a:lnTo>
                  <a:lnTo>
                    <a:pt x="1321647" y="235176"/>
                  </a:lnTo>
                  <a:lnTo>
                    <a:pt x="1344767" y="265773"/>
                  </a:lnTo>
                  <a:lnTo>
                    <a:pt x="1379426" y="330583"/>
                  </a:lnTo>
                  <a:lnTo>
                    <a:pt x="1397447" y="399466"/>
                  </a:lnTo>
                  <a:lnTo>
                    <a:pt x="1399767" y="435156"/>
                  </a:lnTo>
                  <a:lnTo>
                    <a:pt x="1390607" y="505740"/>
                  </a:lnTo>
                  <a:lnTo>
                    <a:pt x="1364086" y="572698"/>
                  </a:lnTo>
                  <a:lnTo>
                    <a:pt x="1321647" y="635134"/>
                  </a:lnTo>
                  <a:lnTo>
                    <a:pt x="1294908" y="664377"/>
                  </a:lnTo>
                  <a:lnTo>
                    <a:pt x="1264730" y="692153"/>
                  </a:lnTo>
                  <a:lnTo>
                    <a:pt x="1231292" y="718350"/>
                  </a:lnTo>
                  <a:lnTo>
                    <a:pt x="1194775" y="742857"/>
                  </a:lnTo>
                  <a:lnTo>
                    <a:pt x="1155360" y="765562"/>
                  </a:lnTo>
                  <a:lnTo>
                    <a:pt x="1113225" y="786352"/>
                  </a:lnTo>
                  <a:lnTo>
                    <a:pt x="1068552" y="805115"/>
                  </a:lnTo>
                  <a:lnTo>
                    <a:pt x="1021520" y="821740"/>
                  </a:lnTo>
                  <a:lnTo>
                    <a:pt x="972309" y="836115"/>
                  </a:lnTo>
                  <a:lnTo>
                    <a:pt x="921100" y="848127"/>
                  </a:lnTo>
                  <a:lnTo>
                    <a:pt x="868073" y="857665"/>
                  </a:lnTo>
                  <a:lnTo>
                    <a:pt x="813408" y="864616"/>
                  </a:lnTo>
                  <a:lnTo>
                    <a:pt x="757284" y="868869"/>
                  </a:lnTo>
                  <a:lnTo>
                    <a:pt x="699883" y="870312"/>
                  </a:lnTo>
                  <a:lnTo>
                    <a:pt x="642482" y="868869"/>
                  </a:lnTo>
                  <a:lnTo>
                    <a:pt x="586359" y="864616"/>
                  </a:lnTo>
                  <a:lnTo>
                    <a:pt x="531693" y="857665"/>
                  </a:lnTo>
                  <a:lnTo>
                    <a:pt x="478666" y="848127"/>
                  </a:lnTo>
                  <a:lnTo>
                    <a:pt x="427457" y="836115"/>
                  </a:lnTo>
                  <a:lnTo>
                    <a:pt x="378247" y="821740"/>
                  </a:lnTo>
                  <a:lnTo>
                    <a:pt x="331215" y="805115"/>
                  </a:lnTo>
                  <a:lnTo>
                    <a:pt x="286541" y="786352"/>
                  </a:lnTo>
                  <a:lnTo>
                    <a:pt x="244407" y="765562"/>
                  </a:lnTo>
                  <a:lnTo>
                    <a:pt x="204991" y="742857"/>
                  </a:lnTo>
                  <a:lnTo>
                    <a:pt x="168474" y="718350"/>
                  </a:lnTo>
                  <a:lnTo>
                    <a:pt x="135037" y="692153"/>
                  </a:lnTo>
                  <a:lnTo>
                    <a:pt x="104858" y="664377"/>
                  </a:lnTo>
                  <a:lnTo>
                    <a:pt x="78119" y="635134"/>
                  </a:lnTo>
                  <a:lnTo>
                    <a:pt x="55000" y="604538"/>
                  </a:lnTo>
                  <a:lnTo>
                    <a:pt x="20340" y="539728"/>
                  </a:lnTo>
                  <a:lnTo>
                    <a:pt x="2320" y="470845"/>
                  </a:lnTo>
                  <a:lnTo>
                    <a:pt x="0" y="435156"/>
                  </a:lnTo>
                  <a:close/>
                </a:path>
              </a:pathLst>
            </a:custGeom>
            <a:ln w="30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87" name="object 85"/>
          <p:cNvSpPr txBox="1"/>
          <p:nvPr/>
        </p:nvSpPr>
        <p:spPr>
          <a:xfrm>
            <a:off x="6072156" y="2491156"/>
            <a:ext cx="601414" cy="30969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sz="2900" b="1" baseline="-21212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02" b="1" dirty="0">
                <a:solidFill>
                  <a:prstClr val="black"/>
                </a:solidFill>
                <a:latin typeface="Arial"/>
                <a:cs typeface="Arial"/>
              </a:rPr>
              <a:t>&lt;t-1&gt;</a:t>
            </a:r>
            <a:endParaRPr sz="1302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8" name="object 86"/>
          <p:cNvGrpSpPr/>
          <p:nvPr/>
        </p:nvGrpSpPr>
        <p:grpSpPr>
          <a:xfrm>
            <a:off x="8184196" y="2703513"/>
            <a:ext cx="423267" cy="93315"/>
            <a:chOff x="9472277" y="3411567"/>
            <a:chExt cx="601980" cy="132715"/>
          </a:xfrm>
        </p:grpSpPr>
        <p:sp>
          <p:nvSpPr>
            <p:cNvPr id="89" name="object 87"/>
            <p:cNvSpPr/>
            <p:nvPr/>
          </p:nvSpPr>
          <p:spPr>
            <a:xfrm>
              <a:off x="9492915" y="3477851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0" y="0"/>
                  </a:moveTo>
                  <a:lnTo>
                    <a:pt x="480540" y="0"/>
                  </a:lnTo>
                </a:path>
              </a:pathLst>
            </a:custGeom>
            <a:ln w="408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  <p:sp>
          <p:nvSpPr>
            <p:cNvPr id="90" name="object 88"/>
            <p:cNvSpPr/>
            <p:nvPr/>
          </p:nvSpPr>
          <p:spPr>
            <a:xfrm>
              <a:off x="9907169" y="3411567"/>
              <a:ext cx="166869" cy="1325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>
                <a:solidFill>
                  <a:prstClr val="black"/>
                </a:solidFill>
              </a:endParaRPr>
            </a:p>
          </p:txBody>
        </p:sp>
      </p:grpSp>
      <p:sp>
        <p:nvSpPr>
          <p:cNvPr id="91" name="object 89"/>
          <p:cNvSpPr txBox="1"/>
          <p:nvPr/>
        </p:nvSpPr>
        <p:spPr>
          <a:xfrm>
            <a:off x="6935531" y="2339222"/>
            <a:ext cx="234850" cy="286601"/>
          </a:xfrm>
          <a:prstGeom prst="rect">
            <a:avLst/>
          </a:prstGeom>
        </p:spPr>
        <p:txBody>
          <a:bodyPr vert="horz" wrap="square" lIns="0" tIns="10715" rIns="0" bIns="0" rtlCol="0">
            <a:spAutoFit/>
          </a:bodyPr>
          <a:lstStyle/>
          <a:p>
            <a:pPr marL="8927">
              <a:spcBef>
                <a:spcPts val="85"/>
              </a:spcBef>
            </a:pPr>
            <a:r>
              <a:rPr sz="1792" b="1" i="1" spc="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179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" name="object 90"/>
          <p:cNvSpPr txBox="1"/>
          <p:nvPr/>
        </p:nvSpPr>
        <p:spPr>
          <a:xfrm>
            <a:off x="7152148" y="2501787"/>
            <a:ext cx="188417" cy="193688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8927">
              <a:spcBef>
                <a:spcPts val="76"/>
              </a:spcBef>
            </a:pP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hh</a:t>
            </a:r>
            <a:endParaRPr sz="119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3" name="object 91"/>
          <p:cNvSpPr/>
          <p:nvPr/>
        </p:nvSpPr>
        <p:spPr>
          <a:xfrm>
            <a:off x="5242336" y="2705268"/>
            <a:ext cx="81490" cy="79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4" name="object 92"/>
          <p:cNvSpPr/>
          <p:nvPr/>
        </p:nvSpPr>
        <p:spPr>
          <a:xfrm>
            <a:off x="10280236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5" name="object 93"/>
          <p:cNvSpPr/>
          <p:nvPr/>
        </p:nvSpPr>
        <p:spPr>
          <a:xfrm>
            <a:off x="10144323" y="2705268"/>
            <a:ext cx="81490" cy="79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6" name="object 94"/>
          <p:cNvSpPr/>
          <p:nvPr/>
        </p:nvSpPr>
        <p:spPr>
          <a:xfrm>
            <a:off x="10004591" y="2705268"/>
            <a:ext cx="81490" cy="79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97" name="object 95"/>
          <p:cNvSpPr txBox="1"/>
          <p:nvPr/>
        </p:nvSpPr>
        <p:spPr>
          <a:xfrm>
            <a:off x="8879047" y="3610895"/>
            <a:ext cx="651422" cy="3217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3058" b="1" spc="4" baseline="-2107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336" b="1" spc="4" dirty="0">
                <a:solidFill>
                  <a:prstClr val="black"/>
                </a:solidFill>
                <a:latin typeface="Arial"/>
                <a:cs typeface="Arial"/>
              </a:rPr>
              <a:t>&lt;t+1&gt;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6"/>
          <p:cNvSpPr txBox="1"/>
          <p:nvPr/>
        </p:nvSpPr>
        <p:spPr>
          <a:xfrm>
            <a:off x="3766196" y="1517537"/>
            <a:ext cx="1731020" cy="565192"/>
          </a:xfrm>
          <a:prstGeom prst="rect">
            <a:avLst/>
          </a:prstGeom>
        </p:spPr>
        <p:txBody>
          <a:bodyPr vert="horz" wrap="square" lIns="0" tIns="8038" rIns="0" bIns="0" rtlCol="0">
            <a:spAutoFit/>
          </a:bodyPr>
          <a:lstStyle/>
          <a:p>
            <a:pPr marL="26784">
              <a:spcBef>
                <a:spcPts val="63"/>
              </a:spcBef>
            </a:pP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b="1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688" i="1" spc="85" baseline="2178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3620" spc="123" dirty="0">
                <a:solidFill>
                  <a:prstClr val="black"/>
                </a:solidFill>
                <a:latin typeface="Arial Narrow"/>
                <a:cs typeface="Arial Narrow"/>
              </a:rPr>
              <a:t>[</a:t>
            </a: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88" spc="-38" baseline="21786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2688" spc="4" baseline="2178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88" b="1" i="1" spc="15" baseline="21786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194" i="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194" i="1" spc="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194" i="1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620" spc="292" dirty="0">
                <a:solidFill>
                  <a:prstClr val="black"/>
                </a:solidFill>
                <a:latin typeface="Arial Narrow"/>
                <a:cs typeface="Arial Narrow"/>
              </a:rPr>
              <a:t>]</a:t>
            </a:r>
            <a:endParaRPr sz="362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99" name="object 97"/>
          <p:cNvSpPr txBox="1"/>
          <p:nvPr/>
        </p:nvSpPr>
        <p:spPr>
          <a:xfrm>
            <a:off x="2256398" y="2466097"/>
            <a:ext cx="516136" cy="356169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sz="3375" b="1" spc="-4" baseline="-20833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511" b="1" spc="-4" dirty="0">
                <a:solidFill>
                  <a:prstClr val="black"/>
                </a:solidFill>
                <a:latin typeface="Arial"/>
                <a:cs typeface="Arial"/>
              </a:rPr>
              <a:t>&lt;t&gt;</a:t>
            </a:r>
            <a:endParaRPr sz="151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0" name="object 99"/>
          <p:cNvSpPr txBox="1"/>
          <p:nvPr/>
        </p:nvSpPr>
        <p:spPr>
          <a:xfrm>
            <a:off x="1977090" y="5301711"/>
            <a:ext cx="122784" cy="198749"/>
          </a:xfrm>
          <a:prstGeom prst="rect">
            <a:avLst/>
          </a:prstGeom>
        </p:spPr>
        <p:txBody>
          <a:bodyPr vert="horz" wrap="square" lIns="0" tIns="9375" rIns="0" bIns="0" rtlCol="0">
            <a:spAutoFit/>
          </a:bodyPr>
          <a:lstStyle/>
          <a:p>
            <a:pPr marL="8927">
              <a:spcBef>
                <a:spcPts val="74"/>
              </a:spcBef>
            </a:pPr>
            <a:r>
              <a:rPr sz="1230" i="1" spc="59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123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1844541" y="5166690"/>
            <a:ext cx="4412508" cy="335265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lang="en-IN" sz="2114" b="1" spc="63" dirty="0">
                <a:solidFill>
                  <a:prstClr val="black"/>
                </a:solidFill>
                <a:latin typeface="Times New Roman"/>
                <a:cs typeface="Times New Roman"/>
              </a:rPr>
              <a:t>Z</a:t>
            </a:r>
            <a:r>
              <a:rPr lang="en-IN"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95" baseline="41269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95" baseline="4126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r>
              <a:rPr sz="2114" b="1" spc="133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14" i="1" spc="201" baseline="-12698" dirty="0" err="1">
                <a:solidFill>
                  <a:prstClr val="black"/>
                </a:solidFill>
                <a:latin typeface="Bookman Old Style"/>
                <a:cs typeface="Bookman Old Style"/>
              </a:rPr>
              <a:t>hx</a:t>
            </a:r>
            <a:r>
              <a:rPr sz="2114" b="1" spc="133" dirty="0" err="1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lang="en-IN"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201" baseline="33333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201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+ </a:t>
            </a:r>
            <a:r>
              <a:rPr sz="2114" b="1" spc="80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14" i="1" spc="120" baseline="-12698" dirty="0" err="1">
                <a:solidFill>
                  <a:prstClr val="black"/>
                </a:solidFill>
                <a:latin typeface="Bookman Old Style"/>
                <a:cs typeface="Bookman Old Style"/>
              </a:rPr>
              <a:t>hh</a:t>
            </a:r>
            <a:r>
              <a:rPr sz="2114" b="1" spc="80" dirty="0" err="1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2114" i="1" spc="120" baseline="33333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—</a:t>
            </a:r>
            <a:r>
              <a:rPr sz="2114" spc="120" baseline="3333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lang="en-IN"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2114" spc="120" baseline="33333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14" spc="-68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2114" spc="-372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114" b="1" spc="106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114" i="1" spc="159" baseline="-12698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2114" baseline="-12698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03" name="object 102"/>
          <p:cNvSpPr/>
          <p:nvPr/>
        </p:nvSpPr>
        <p:spPr>
          <a:xfrm>
            <a:off x="3045000" y="2949183"/>
            <a:ext cx="4063455" cy="1701998"/>
          </a:xfrm>
          <a:custGeom>
            <a:avLst/>
            <a:gdLst/>
            <a:ahLst/>
            <a:cxnLst/>
            <a:rect l="l" t="t" r="r" b="b"/>
            <a:pathLst>
              <a:path w="5779134" h="2420620">
                <a:moveTo>
                  <a:pt x="0" y="2420188"/>
                </a:moveTo>
                <a:lnTo>
                  <a:pt x="5766917" y="4906"/>
                </a:lnTo>
                <a:lnTo>
                  <a:pt x="5778631" y="0"/>
                </a:lnTo>
              </a:path>
            </a:pathLst>
          </a:custGeom>
          <a:ln w="25399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4" name="object 103"/>
          <p:cNvSpPr/>
          <p:nvPr/>
        </p:nvSpPr>
        <p:spPr>
          <a:xfrm>
            <a:off x="7083307" y="2913097"/>
            <a:ext cx="95993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0" y="0"/>
                </a:moveTo>
                <a:lnTo>
                  <a:pt x="47097" y="112455"/>
                </a:lnTo>
                <a:lnTo>
                  <a:pt x="136004" y="9130"/>
                </a:ln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5" name="object 104"/>
          <p:cNvSpPr/>
          <p:nvPr/>
        </p:nvSpPr>
        <p:spPr>
          <a:xfrm>
            <a:off x="6857409" y="2140610"/>
            <a:ext cx="688032" cy="2571302"/>
          </a:xfrm>
          <a:custGeom>
            <a:avLst/>
            <a:gdLst/>
            <a:ahLst/>
            <a:cxnLst/>
            <a:rect l="l" t="t" r="r" b="b"/>
            <a:pathLst>
              <a:path w="978534" h="3656965">
                <a:moveTo>
                  <a:pt x="0" y="3656770"/>
                </a:moveTo>
                <a:lnTo>
                  <a:pt x="971457" y="24537"/>
                </a:lnTo>
                <a:lnTo>
                  <a:pt x="978019" y="0"/>
                </a:lnTo>
              </a:path>
            </a:pathLst>
          </a:custGeom>
          <a:ln w="1905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6" name="object 105"/>
          <p:cNvSpPr/>
          <p:nvPr/>
        </p:nvSpPr>
        <p:spPr>
          <a:xfrm>
            <a:off x="7538008" y="1979561"/>
            <a:ext cx="145107" cy="164306"/>
          </a:xfrm>
          <a:custGeom>
            <a:avLst/>
            <a:gdLst/>
            <a:ahLst/>
            <a:cxnLst/>
            <a:rect l="l" t="t" r="r" b="b"/>
            <a:pathLst>
              <a:path w="206375" h="233680">
                <a:moveTo>
                  <a:pt x="158184" y="0"/>
                </a:moveTo>
                <a:lnTo>
                  <a:pt x="0" y="178551"/>
                </a:lnTo>
                <a:lnTo>
                  <a:pt x="206115" y="233678"/>
                </a:lnTo>
                <a:lnTo>
                  <a:pt x="158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266">
              <a:solidFill>
                <a:prstClr val="black"/>
              </a:solidFill>
            </a:endParaRPr>
          </a:p>
        </p:txBody>
      </p:sp>
      <p:sp>
        <p:nvSpPr>
          <p:cNvPr id="107" name="object 106"/>
          <p:cNvSpPr txBox="1"/>
          <p:nvPr/>
        </p:nvSpPr>
        <p:spPr>
          <a:xfrm>
            <a:off x="1791892" y="4599932"/>
            <a:ext cx="1277839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36" dirty="0">
                <a:solidFill>
                  <a:prstClr val="black"/>
                </a:solidFill>
                <a:latin typeface="Arial"/>
                <a:cs typeface="Arial"/>
              </a:rPr>
              <a:t>Net</a:t>
            </a:r>
            <a:r>
              <a:rPr sz="2321" spc="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21" spc="-6" dirty="0">
                <a:solidFill>
                  <a:prstClr val="black"/>
                </a:solidFill>
                <a:latin typeface="Arial"/>
                <a:cs typeface="Arial"/>
              </a:rPr>
              <a:t>input: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8" name="object 107"/>
          <p:cNvSpPr txBox="1"/>
          <p:nvPr/>
        </p:nvSpPr>
        <p:spPr>
          <a:xfrm>
            <a:off x="1765103" y="5778652"/>
            <a:ext cx="1349721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6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321" spc="-19" dirty="0">
                <a:solidFill>
                  <a:prstClr val="black"/>
                </a:solidFill>
                <a:latin typeface="Arial"/>
                <a:cs typeface="Arial"/>
              </a:rPr>
              <a:t>ctivation: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9" name="object 108"/>
          <p:cNvSpPr txBox="1"/>
          <p:nvPr/>
        </p:nvSpPr>
        <p:spPr>
          <a:xfrm>
            <a:off x="1880638" y="6148722"/>
            <a:ext cx="1960678" cy="313465"/>
          </a:xfrm>
          <a:prstGeom prst="rect">
            <a:avLst/>
          </a:prstGeom>
        </p:spPr>
        <p:txBody>
          <a:bodyPr vert="horz" wrap="square" lIns="0" tIns="9824" rIns="0" bIns="0" rtlCol="0">
            <a:spAutoFit/>
          </a:bodyPr>
          <a:lstStyle/>
          <a:p>
            <a:pPr marL="26784">
              <a:spcBef>
                <a:spcPts val="76"/>
              </a:spcBef>
            </a:pPr>
            <a:r>
              <a:rPr lang="en-IN" sz="2959" b="1" spc="106" baseline="-23333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479" i="1" spc="70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479" spc="7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959" spc="518" baseline="-23333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2959" spc="110" baseline="-233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59" i="1" spc="68" baseline="-23333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902" i="1" spc="68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h</a:t>
            </a:r>
            <a:endParaRPr sz="1902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10" name="object 113"/>
          <p:cNvSpPr txBox="1"/>
          <p:nvPr/>
        </p:nvSpPr>
        <p:spPr>
          <a:xfrm>
            <a:off x="6756798" y="4599932"/>
            <a:ext cx="1277839" cy="3661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7">
              <a:spcBef>
                <a:spcPts val="70"/>
              </a:spcBef>
            </a:pPr>
            <a:r>
              <a:rPr sz="2321" spc="-36" dirty="0">
                <a:solidFill>
                  <a:prstClr val="black"/>
                </a:solidFill>
                <a:latin typeface="Arial"/>
                <a:cs typeface="Arial"/>
              </a:rPr>
              <a:t>Net</a:t>
            </a:r>
            <a:r>
              <a:rPr sz="2321" spc="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21" spc="-6" dirty="0">
                <a:solidFill>
                  <a:prstClr val="black"/>
                </a:solidFill>
                <a:latin typeface="Arial"/>
                <a:cs typeface="Arial"/>
              </a:rPr>
              <a:t>input:</a:t>
            </a:r>
            <a:endParaRPr sz="232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1" name="object 114"/>
          <p:cNvSpPr txBox="1"/>
          <p:nvPr/>
        </p:nvSpPr>
        <p:spPr>
          <a:xfrm>
            <a:off x="6730008" y="5119374"/>
            <a:ext cx="1723431" cy="1313378"/>
          </a:xfrm>
          <a:prstGeom prst="rect">
            <a:avLst/>
          </a:prstGeom>
        </p:spPr>
        <p:txBody>
          <a:bodyPr vert="horz" wrap="square" lIns="0" tIns="143769" rIns="0" bIns="0" rtlCol="0">
            <a:spAutoFit/>
          </a:bodyPr>
          <a:lstStyle/>
          <a:p>
            <a:pPr marL="213835">
              <a:spcBef>
                <a:spcPts val="1133"/>
              </a:spcBef>
            </a:pPr>
            <a:r>
              <a:rPr sz="1758" i="1" spc="-36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1758" dirty="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6784">
              <a:lnSpc>
                <a:spcPts val="2688"/>
              </a:lnSpc>
              <a:spcBef>
                <a:spcPts val="1384"/>
              </a:spcBef>
            </a:pPr>
            <a:r>
              <a:rPr sz="2321" dirty="0">
                <a:solidFill>
                  <a:prstClr val="black"/>
                </a:solidFill>
                <a:latin typeface="Arial"/>
                <a:cs typeface="Arial"/>
              </a:rPr>
              <a:t>Output:</a:t>
            </a:r>
          </a:p>
          <a:p>
            <a:pPr marL="62500">
              <a:lnSpc>
                <a:spcPts val="2900"/>
              </a:lnSpc>
            </a:pPr>
            <a:r>
              <a:rPr lang="en-IN" sz="3743" b="1" spc="190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lang="en-IN"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127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127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748" baseline="-23474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3743" spc="159" baseline="-2347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743" i="1" spc="11" baseline="-2347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638" i="1" spc="11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2638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112" name="object 115"/>
          <p:cNvSpPr txBox="1"/>
          <p:nvPr/>
        </p:nvSpPr>
        <p:spPr>
          <a:xfrm>
            <a:off x="6753630" y="4945787"/>
            <a:ext cx="3628620" cy="396189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84">
              <a:spcBef>
                <a:spcPts val="95"/>
              </a:spcBef>
            </a:pPr>
            <a:r>
              <a:rPr lang="en-IN" sz="3743" b="1" spc="137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Z</a:t>
            </a:r>
            <a:r>
              <a:rPr lang="en-IN"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91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91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-127" baseline="-23474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r>
              <a:rPr sz="3743" b="1" spc="247" baseline="-23474" dirty="0" err="1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638" i="1" spc="247" baseline="-44444" dirty="0" err="1">
                <a:solidFill>
                  <a:prstClr val="black"/>
                </a:solidFill>
                <a:latin typeface="Bookman Old Style"/>
                <a:cs typeface="Bookman Old Style"/>
              </a:rPr>
              <a:t>yh</a:t>
            </a:r>
            <a:r>
              <a:rPr sz="3743" b="1" spc="247" baseline="-23474" dirty="0" err="1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lang="en-IN"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&lt;</a:t>
            </a:r>
            <a:r>
              <a:rPr sz="1758" i="1" spc="165" dirty="0">
                <a:solidFill>
                  <a:prstClr val="black"/>
                </a:solidFill>
                <a:latin typeface="Bookman Old Style"/>
                <a:cs typeface="Bookman Old Style"/>
              </a:rPr>
              <a:t>t</a:t>
            </a:r>
            <a:r>
              <a:rPr lang="en-IN"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&gt;</a:t>
            </a:r>
            <a:r>
              <a:rPr sz="1758" spc="165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3743" spc="-127" baseline="-23474" dirty="0">
                <a:solidFill>
                  <a:prstClr val="black"/>
                </a:solidFill>
                <a:latin typeface="Verdana"/>
                <a:cs typeface="Verdana"/>
              </a:rPr>
              <a:t>+</a:t>
            </a:r>
            <a:r>
              <a:rPr sz="3743" spc="-465" baseline="-23474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3743" b="1" spc="137" baseline="-23474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638" i="1" spc="137" baseline="-44444" dirty="0">
                <a:solidFill>
                  <a:prstClr val="black"/>
                </a:solidFill>
                <a:latin typeface="Bookman Old Style"/>
                <a:cs typeface="Bookman Old Style"/>
              </a:rPr>
              <a:t>y</a:t>
            </a:r>
            <a:endParaRPr sz="2638" baseline="-44444" dirty="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2875021" y="6166833"/>
                <a:ext cx="883190" cy="386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69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91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9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9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2917825"/>
                <a:ext cx="505010" cy="21967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8208634" y="6091191"/>
                <a:ext cx="999376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97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97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97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97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89" y="2882035"/>
                <a:ext cx="568554" cy="25712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6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Parameter Calculation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Autofit/>
          </a:bodyPr>
          <a:lstStyle/>
          <a:p>
            <a:r>
              <a:rPr lang="en-IN" sz="2000" dirty="0" smtClean="0"/>
              <a:t>Assume a single hidden layer with 2 hidden nodes is used to predict an output digit given an input digit sequentially.  There are 4 hidden nodes.</a:t>
            </a:r>
          </a:p>
          <a:p>
            <a:r>
              <a:rPr lang="en-IN" sz="2000" dirty="0" smtClean="0"/>
              <a:t>A) what is the minimum number of input and output nodes needed? </a:t>
            </a:r>
          </a:p>
          <a:p>
            <a:pPr lvl="1"/>
            <a:r>
              <a:rPr lang="en-IN" sz="1800" dirty="0" smtClean="0"/>
              <a:t>4 bits are enough for representing input and output for 10 digits 0, 1, 2, .., 9 (</a:t>
            </a:r>
            <a:r>
              <a:rPr lang="en-IN" sz="1800" smtClean="0"/>
              <a:t>note: for </a:t>
            </a:r>
            <a:r>
              <a:rPr lang="en-IN" sz="1800" dirty="0" smtClean="0"/>
              <a:t>one-hot representation 10 inputs and 10 outputs needed for representing 10 digits)</a:t>
            </a:r>
          </a:p>
          <a:p>
            <a:r>
              <a:rPr lang="en-IN" sz="2000" dirty="0" smtClean="0"/>
              <a:t>B) How many trainable parameters are there in the RNN?</a:t>
            </a:r>
          </a:p>
          <a:p>
            <a:pPr lvl="1"/>
            <a:r>
              <a:rPr lang="en-IN" sz="1800" dirty="0" smtClean="0"/>
              <a:t># of input nodes: 4	# of hidden nodes: 2	# of output nodes: 4</a:t>
            </a:r>
          </a:p>
          <a:p>
            <a:pPr lvl="1"/>
            <a:r>
              <a:rPr lang="en-IN" sz="1800" dirty="0" smtClean="0"/>
              <a:t>Size of </a:t>
            </a:r>
            <a:r>
              <a:rPr lang="en-IN" sz="1800" dirty="0" err="1" smtClean="0"/>
              <a:t>W</a:t>
            </a:r>
            <a:r>
              <a:rPr lang="en-IN" sz="1800" baseline="-25000" dirty="0" err="1" smtClean="0"/>
              <a:t>hh</a:t>
            </a:r>
            <a:r>
              <a:rPr lang="en-IN" sz="1800" dirty="0" smtClean="0"/>
              <a:t> = 2x2, </a:t>
            </a:r>
            <a:r>
              <a:rPr lang="en-IN" sz="1800" dirty="0" err="1" smtClean="0"/>
              <a:t>W</a:t>
            </a:r>
            <a:r>
              <a:rPr lang="en-IN" sz="1800" baseline="-25000" dirty="0" err="1" smtClean="0"/>
              <a:t>xh</a:t>
            </a:r>
            <a:r>
              <a:rPr lang="en-IN" sz="1800" dirty="0" smtClean="0"/>
              <a:t> = 4x2, </a:t>
            </a:r>
            <a:r>
              <a:rPr lang="en-IN" sz="1800" dirty="0" err="1" smtClean="0"/>
              <a:t>b</a:t>
            </a:r>
            <a:r>
              <a:rPr lang="en-IN" sz="1800" baseline="-25000" dirty="0" err="1"/>
              <a:t>h</a:t>
            </a:r>
            <a:r>
              <a:rPr lang="en-IN" sz="1800" dirty="0" smtClean="0"/>
              <a:t> = 1x2</a:t>
            </a:r>
          </a:p>
          <a:p>
            <a:pPr lvl="1"/>
            <a:r>
              <a:rPr lang="en-IN" sz="1800" dirty="0" smtClean="0"/>
              <a:t>Size of W</a:t>
            </a:r>
            <a:r>
              <a:rPr lang="en-IN" sz="1800" baseline="-25000" dirty="0" smtClean="0"/>
              <a:t>hy</a:t>
            </a:r>
            <a:r>
              <a:rPr lang="en-IN" sz="1800" dirty="0" smtClean="0"/>
              <a:t> = 2x4, </a:t>
            </a:r>
            <a:r>
              <a:rPr lang="en-IN" sz="1800" dirty="0" err="1" smtClean="0"/>
              <a:t>b</a:t>
            </a:r>
            <a:r>
              <a:rPr lang="en-IN" sz="1800" baseline="-25000" dirty="0" err="1" smtClean="0"/>
              <a:t>h</a:t>
            </a:r>
            <a:r>
              <a:rPr lang="en-IN" sz="1800" dirty="0" smtClean="0"/>
              <a:t>=1x4</a:t>
            </a:r>
          </a:p>
          <a:p>
            <a:pPr lvl="1"/>
            <a:r>
              <a:rPr lang="en-IN" sz="1800" dirty="0" smtClean="0"/>
              <a:t>Total # of trainable parameters = 26</a:t>
            </a:r>
          </a:p>
          <a:p>
            <a:pPr marL="457200" lvl="1" indent="0">
              <a:buNone/>
            </a:pPr>
            <a:endParaRPr lang="en-IN" sz="1800" dirty="0" smtClean="0"/>
          </a:p>
          <a:p>
            <a:r>
              <a:rPr lang="en-IN" sz="2000" dirty="0" smtClean="0"/>
              <a:t>Similarly # of trainable parameters can be obtained for LSTM/GRU as well!!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52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Output Calculation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724661" cy="3886199"/>
          </a:xfrm>
        </p:spPr>
        <p:txBody>
          <a:bodyPr>
            <a:noAutofit/>
          </a:bodyPr>
          <a:lstStyle/>
          <a:p>
            <a:r>
              <a:rPr lang="en-IN" sz="2000" dirty="0" smtClean="0"/>
              <a:t>Assume a single hidden layer with 2 hidden nodes, 1 input nodes and 1 output node. For all activation functions: output = +1 when total input &gt;= 0 and -1 otherwise.</a:t>
            </a:r>
          </a:p>
          <a:p>
            <a:pPr marL="0" indent="0">
              <a:buNone/>
            </a:pPr>
            <a:r>
              <a:rPr lang="en-IN" sz="2000" dirty="0" smtClean="0"/>
              <a:t>Calculate the output y at t=1 given</a:t>
            </a:r>
          </a:p>
          <a:p>
            <a:pPr marL="0" indent="0">
              <a:buNone/>
            </a:pPr>
            <a:r>
              <a:rPr lang="en-IN" sz="2000" dirty="0" smtClean="0"/>
              <a:t>h(0)=[1,0]</a:t>
            </a:r>
            <a:r>
              <a:rPr lang="en-IN" sz="2000" baseline="30000" dirty="0" smtClean="0"/>
              <a:t>T</a:t>
            </a:r>
            <a:r>
              <a:rPr lang="en-IN" sz="2000" dirty="0" smtClean="0"/>
              <a:t> </a:t>
            </a:r>
            <a:r>
              <a:rPr lang="en-IN" sz="2000" dirty="0" err="1" smtClean="0"/>
              <a:t>W</a:t>
            </a:r>
            <a:r>
              <a:rPr lang="en-IN" sz="2000" baseline="-25000" dirty="0" err="1" smtClean="0"/>
              <a:t>hh</a:t>
            </a:r>
            <a:r>
              <a:rPr lang="en-IN" sz="2000" dirty="0" smtClean="0"/>
              <a:t> =  	  </a:t>
            </a:r>
            <a:r>
              <a:rPr lang="en-IN" sz="2000" dirty="0" err="1" smtClean="0"/>
              <a:t>W_xh</a:t>
            </a:r>
            <a:r>
              <a:rPr lang="en-IN" sz="2000" dirty="0" smtClean="0"/>
              <a:t> = [1  1]</a:t>
            </a:r>
            <a:r>
              <a:rPr lang="en-IN" sz="2000" baseline="30000" dirty="0" smtClean="0"/>
              <a:t>T</a:t>
            </a:r>
            <a:r>
              <a:rPr lang="en-IN" sz="2000" dirty="0" smtClean="0"/>
              <a:t>	</a:t>
            </a:r>
            <a:r>
              <a:rPr lang="en-IN" sz="2000" dirty="0" err="1" smtClean="0"/>
              <a:t>b_h</a:t>
            </a:r>
            <a:r>
              <a:rPr lang="en-IN" sz="2000" dirty="0" smtClean="0"/>
              <a:t> = [0 0]</a:t>
            </a:r>
            <a:r>
              <a:rPr lang="en-IN" sz="2000" baseline="30000" dirty="0" smtClean="0"/>
              <a:t>T</a:t>
            </a:r>
            <a:r>
              <a:rPr lang="en-IN" sz="2000" dirty="0" smtClean="0"/>
              <a:t>   </a:t>
            </a:r>
            <a:r>
              <a:rPr lang="en-IN" sz="2000" dirty="0" err="1" smtClean="0"/>
              <a:t>W_hy</a:t>
            </a:r>
            <a:r>
              <a:rPr lang="en-IN" sz="2000" dirty="0" smtClean="0"/>
              <a:t> = [1   1]   </a:t>
            </a:r>
            <a:r>
              <a:rPr lang="en-IN" sz="2000" dirty="0" err="1" smtClean="0"/>
              <a:t>b_y</a:t>
            </a:r>
            <a:r>
              <a:rPr lang="en-IN" sz="2000" dirty="0" smtClean="0"/>
              <a:t> = 0 and x(1) =1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 smtClean="0"/>
              <a:t>Input to hidden nodes </a:t>
            </a:r>
            <a:r>
              <a:rPr lang="en-IN" sz="2000" dirty="0" err="1" smtClean="0"/>
              <a:t>Z_h</a:t>
            </a:r>
            <a:r>
              <a:rPr lang="en-IN" sz="2000" dirty="0" smtClean="0"/>
              <a:t>(1)=</a:t>
            </a:r>
            <a:r>
              <a:rPr lang="en-IN" sz="2000" dirty="0" err="1" smtClean="0"/>
              <a:t>W_hh</a:t>
            </a:r>
            <a:r>
              <a:rPr lang="en-IN" sz="2000" dirty="0" smtClean="0"/>
              <a:t> * h(0) + </a:t>
            </a:r>
            <a:r>
              <a:rPr lang="en-IN" sz="2000" dirty="0" err="1" smtClean="0"/>
              <a:t>W_xh</a:t>
            </a:r>
            <a:r>
              <a:rPr lang="en-IN" sz="2000" dirty="0" smtClean="0"/>
              <a:t>*x(1) + </a:t>
            </a:r>
            <a:r>
              <a:rPr lang="en-IN" sz="2000" dirty="0" err="1" smtClean="0"/>
              <a:t>b_h</a:t>
            </a:r>
            <a:r>
              <a:rPr lang="en-IN" sz="2000" dirty="0" smtClean="0"/>
              <a:t> = [2 1]</a:t>
            </a:r>
            <a:r>
              <a:rPr lang="en-IN" sz="2000" baseline="30000" dirty="0" smtClean="0"/>
              <a:t>T</a:t>
            </a:r>
            <a:endParaRPr lang="en-IN" sz="2000" dirty="0" smtClean="0"/>
          </a:p>
          <a:p>
            <a:r>
              <a:rPr lang="en-IN" sz="2000" dirty="0" smtClean="0"/>
              <a:t>Hidden layer output at t=1 h(1) = [1 1]</a:t>
            </a:r>
            <a:r>
              <a:rPr lang="en-IN" sz="2000" baseline="30000" dirty="0"/>
              <a:t>T</a:t>
            </a:r>
            <a:endParaRPr lang="en-IN" sz="2000" dirty="0" smtClean="0"/>
          </a:p>
          <a:p>
            <a:r>
              <a:rPr lang="en-IN" sz="2000" dirty="0" smtClean="0"/>
              <a:t>Input to output node </a:t>
            </a:r>
            <a:r>
              <a:rPr lang="en-IN" sz="2000" dirty="0" err="1" smtClean="0"/>
              <a:t>Z_y</a:t>
            </a:r>
            <a:r>
              <a:rPr lang="en-IN" sz="2000" dirty="0" smtClean="0"/>
              <a:t> (1) = 1x1+1x1 = 2</a:t>
            </a:r>
          </a:p>
          <a:p>
            <a:r>
              <a:rPr lang="en-IN" sz="2000" dirty="0" smtClean="0"/>
              <a:t>Output at t=1 y(1)=1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Double Bracket 5"/>
          <p:cNvSpPr/>
          <p:nvPr/>
        </p:nvSpPr>
        <p:spPr>
          <a:xfrm>
            <a:off x="2895600" y="2590800"/>
            <a:ext cx="838200" cy="7620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968388" y="2667000"/>
            <a:ext cx="84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en-IN" dirty="0" smtClean="0"/>
              <a:t> 0</a:t>
            </a:r>
          </a:p>
          <a:p>
            <a:r>
              <a:rPr lang="en-IN" dirty="0"/>
              <a:t>0</a:t>
            </a:r>
            <a:r>
              <a:rPr lang="en-IN" dirty="0" smtClean="0"/>
              <a:t>     1</a:t>
            </a:r>
          </a:p>
          <a:p>
            <a:pPr marL="342900" indent="-342900">
              <a:buAutoNum type="arabicPlain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424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23" y="202587"/>
            <a:ext cx="11022349" cy="552914"/>
          </a:xfrm>
        </p:spPr>
        <p:txBody>
          <a:bodyPr/>
          <a:lstStyle/>
          <a:p>
            <a:r>
              <a:rPr lang="en-IN" dirty="0"/>
              <a:t>Long Short-term </a:t>
            </a:r>
            <a:r>
              <a:rPr lang="en-IN" dirty="0" smtClean="0"/>
              <a:t>Memory Network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75" y="1174316"/>
            <a:ext cx="8253757" cy="51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k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u^{(1)}, u^{(2)}, \dots, u^{(k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u^{(1)} \in \mathbb{R}^n&#10;$&#10;&#10;\end{document}&#10;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3D \rightarrow 2D&#10;$&#10;&#10;\end{document}&#10;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5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5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5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6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6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6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6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7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7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7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7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7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7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8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8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17179</TotalTime>
  <Words>6810</Words>
  <Application>Microsoft Office PowerPoint</Application>
  <PresentationFormat>Widescreen</PresentationFormat>
  <Paragraphs>2194</Paragraphs>
  <Slides>124</Slides>
  <Notes>99</Notes>
  <HiddenSlides>3</HiddenSlides>
  <MMClips>0</MMClips>
  <ScaleCrop>false</ScaleCrop>
  <HeadingPairs>
    <vt:vector size="8" baseType="variant">
      <vt:variant>
        <vt:lpstr>Fonts Used</vt:lpstr>
      </vt:variant>
      <vt:variant>
        <vt:i4>28</vt:i4>
      </vt:variant>
      <vt:variant>
        <vt:lpstr>Theme</vt:lpstr>
      </vt:variant>
      <vt:variant>
        <vt:i4>47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124</vt:i4>
      </vt:variant>
    </vt:vector>
  </HeadingPairs>
  <TitlesOfParts>
    <vt:vector size="202" baseType="lpstr">
      <vt:lpstr>MS PGothic</vt:lpstr>
      <vt:lpstr>Adobe Caslon Pro</vt:lpstr>
      <vt:lpstr>Arial</vt:lpstr>
      <vt:lpstr>Arial Narrow</vt:lpstr>
      <vt:lpstr>Bookman Old Style</vt:lpstr>
      <vt:lpstr>Calibri</vt:lpstr>
      <vt:lpstr>Calibri Light</vt:lpstr>
      <vt:lpstr>Cambria</vt:lpstr>
      <vt:lpstr>Cambria Math</vt:lpstr>
      <vt:lpstr>Comic Sans MS</vt:lpstr>
      <vt:lpstr>DejaVu Sans</vt:lpstr>
      <vt:lpstr>DejaVu Sans Condensed</vt:lpstr>
      <vt:lpstr>Helvetica</vt:lpstr>
      <vt:lpstr>Helvetica Light</vt:lpstr>
      <vt:lpstr>Latin Modern Math</vt:lpstr>
      <vt:lpstr>LM Roman 12</vt:lpstr>
      <vt:lpstr>LM Roman Demi 10</vt:lpstr>
      <vt:lpstr>Lucida Sans Unicode</vt:lpstr>
      <vt:lpstr>Mangal</vt:lpstr>
      <vt:lpstr>Noto Sans Symbols</vt:lpstr>
      <vt:lpstr>新細明體</vt:lpstr>
      <vt:lpstr>Symbol</vt:lpstr>
      <vt:lpstr>Tahoma</vt:lpstr>
      <vt:lpstr>Times</vt:lpstr>
      <vt:lpstr>Times New Roman</vt:lpstr>
      <vt:lpstr>Trebuchet MS</vt:lpstr>
      <vt:lpstr>Verdana</vt:lpstr>
      <vt:lpstr>Wingdings</vt:lpstr>
      <vt:lpstr>Office Theme</vt:lpstr>
      <vt:lpstr>4_Office Theme</vt:lpstr>
      <vt:lpstr>5_Office Theme</vt:lpstr>
      <vt:lpstr>6_Office Theme</vt:lpstr>
      <vt:lpstr>7_Office Theme</vt:lpstr>
      <vt:lpstr>8_Office Theme</vt:lpstr>
      <vt:lpstr>10_Office Theme</vt:lpstr>
      <vt:lpstr>11_Office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28_Office Theme</vt:lpstr>
      <vt:lpstr>30_Office Theme</vt:lpstr>
      <vt:lpstr>31_Office Theme</vt:lpstr>
      <vt:lpstr>35_Office Theme</vt:lpstr>
      <vt:lpstr>39_Office Theme</vt:lpstr>
      <vt:lpstr>45_Office Theme</vt:lpstr>
      <vt:lpstr>46_Office Theme</vt:lpstr>
      <vt:lpstr>48_Office Theme</vt:lpstr>
      <vt:lpstr>49_Office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64_Office Theme</vt:lpstr>
      <vt:lpstr>65_Office Theme</vt:lpstr>
      <vt:lpstr>70_Office Theme</vt:lpstr>
      <vt:lpstr>71_Office Theme</vt:lpstr>
      <vt:lpstr>72_Office Theme</vt:lpstr>
      <vt:lpstr>73_Office Theme</vt:lpstr>
      <vt:lpstr>74_Office Theme</vt:lpstr>
      <vt:lpstr>75_Office Theme</vt:lpstr>
      <vt:lpstr>76_Office Theme</vt:lpstr>
      <vt:lpstr>77_Office Theme</vt:lpstr>
      <vt:lpstr>78_Office Theme</vt:lpstr>
      <vt:lpstr>79_Office Theme</vt:lpstr>
      <vt:lpstr>80_Office Theme</vt:lpstr>
      <vt:lpstr>81_Office Theme</vt:lpstr>
      <vt:lpstr>Visio.Drawing.6</vt:lpstr>
      <vt:lpstr>Equation</vt:lpstr>
      <vt:lpstr>Visio</vt:lpstr>
      <vt:lpstr>Compre Review</vt:lpstr>
      <vt:lpstr>Comprehensive Exam Tips</vt:lpstr>
      <vt:lpstr>Classification Model II Decision Trees</vt:lpstr>
      <vt:lpstr>Measure of Information and Entropy</vt:lpstr>
      <vt:lpstr>Entropy in binary classification</vt:lpstr>
      <vt:lpstr>Information gain as entropy reduction</vt:lpstr>
      <vt:lpstr>Example: Information gain</vt:lpstr>
      <vt:lpstr>Which attribute is the best classifier?</vt:lpstr>
      <vt:lpstr>First step</vt:lpstr>
      <vt:lpstr>After first step</vt:lpstr>
      <vt:lpstr>Second step</vt:lpstr>
      <vt:lpstr>Second and third steps</vt:lpstr>
      <vt:lpstr>An alternative measure: Gain Ratio</vt:lpstr>
      <vt:lpstr>Ensemble Methods</vt:lpstr>
      <vt:lpstr>Bagging Example</vt:lpstr>
      <vt:lpstr>Bagging Example</vt:lpstr>
      <vt:lpstr>Bagging Example</vt:lpstr>
      <vt:lpstr>Bagging Example</vt:lpstr>
      <vt:lpstr>Bagging Example</vt:lpstr>
      <vt:lpstr>AdaBoost</vt:lpstr>
      <vt:lpstr>AdaBoost Algorithm</vt:lpstr>
      <vt:lpstr>AdaBoost Example</vt:lpstr>
      <vt:lpstr>AdaBoost Example</vt:lpstr>
      <vt:lpstr>AdaBoost Example</vt:lpstr>
      <vt:lpstr>PCA Problem Formulation</vt:lpstr>
      <vt:lpstr>Principal Component Analysis</vt:lpstr>
      <vt:lpstr>Covariance</vt:lpstr>
      <vt:lpstr>PowerPoint Presentation</vt:lpstr>
      <vt:lpstr>Covariance </vt:lpstr>
      <vt:lpstr>Eigenvector and Eigenvalue</vt:lpstr>
      <vt:lpstr>Eigenvector and Eigenvalue</vt:lpstr>
      <vt:lpstr>Eigenvector and Eigenvalue</vt:lpstr>
      <vt:lpstr>Eigenvector and Eigenvalue</vt:lpstr>
      <vt:lpstr>Principal Component Analysis</vt:lpstr>
      <vt:lpstr>Principal Component Analysis</vt:lpstr>
      <vt:lpstr>Principal Component Analysis</vt:lpstr>
      <vt:lpstr>1 of K coding mechanism</vt:lpstr>
      <vt:lpstr>K-means Cost Function</vt:lpstr>
      <vt:lpstr>Minimizing the Cost Function</vt:lpstr>
      <vt:lpstr>Gaussian Distribution</vt:lpstr>
      <vt:lpstr>Maximum Likelihood Estimation (MLE)</vt:lpstr>
      <vt:lpstr>Mixture Model</vt:lpstr>
      <vt:lpstr>Mixture Models</vt:lpstr>
      <vt:lpstr>EM (Expectation Maximization) Algorithm</vt:lpstr>
      <vt:lpstr>An Example</vt:lpstr>
      <vt:lpstr>An Example</vt:lpstr>
      <vt:lpstr>Perceptron Training (delta rule)</vt:lpstr>
      <vt:lpstr>Perceptron Training (delta rule)</vt:lpstr>
      <vt:lpstr>Neural Network</vt:lpstr>
      <vt:lpstr>An Example</vt:lpstr>
      <vt:lpstr>Width of a single-layer Boolean MLP</vt:lpstr>
      <vt:lpstr>Neural Network Design</vt:lpstr>
      <vt:lpstr>Neuron</vt:lpstr>
      <vt:lpstr>Multilayer Networks and Backpropagation</vt:lpstr>
      <vt:lpstr>Backpropagation (for 2 layers)</vt:lpstr>
      <vt:lpstr>Parameter Updates in Deep Networks</vt:lpstr>
      <vt:lpstr>Parameter Updates in Deep Networks</vt:lpstr>
      <vt:lpstr>Parameter Updates in Deep Networks</vt:lpstr>
      <vt:lpstr>Conventions Over The Network</vt:lpstr>
      <vt:lpstr>Value of ∂Ed  for output units</vt:lpstr>
      <vt:lpstr>Value of ∂Ed  for hidden units</vt:lpstr>
      <vt:lpstr>Hyperparameter Tuning</vt:lpstr>
      <vt:lpstr>Regularization for NN</vt:lpstr>
      <vt:lpstr>Regularization for NN (contd…)</vt:lpstr>
      <vt:lpstr>Momentum Update</vt:lpstr>
      <vt:lpstr>Momentum Update</vt:lpstr>
      <vt:lpstr>Nestorov’s Accelerated Gradient</vt:lpstr>
      <vt:lpstr>Smoothing the trajectory</vt:lpstr>
      <vt:lpstr>RMS Prop</vt:lpstr>
      <vt:lpstr>RMS Prop</vt:lpstr>
      <vt:lpstr>ADAM: RMSprop with momentum</vt:lpstr>
      <vt:lpstr>Convolution Operation</vt:lpstr>
      <vt:lpstr>PowerPoint Presentation</vt:lpstr>
      <vt:lpstr>Convolution Operation</vt:lpstr>
      <vt:lpstr>Convolution Operation</vt:lpstr>
      <vt:lpstr>Convolution Operation</vt:lpstr>
      <vt:lpstr>PowerPoint Presentation</vt:lpstr>
      <vt:lpstr>PowerPoint Presentation</vt:lpstr>
      <vt:lpstr>PowerPoint Presentation</vt:lpstr>
      <vt:lpstr>Padding</vt:lpstr>
      <vt:lpstr>Padding</vt:lpstr>
      <vt:lpstr>Striding</vt:lpstr>
      <vt:lpstr>PowerPoint Presentation</vt:lpstr>
      <vt:lpstr>PowerPoint Presentation</vt:lpstr>
      <vt:lpstr>PowerPoint Presentation</vt:lpstr>
      <vt:lpstr>PowerPoint Presentation</vt:lpstr>
      <vt:lpstr>Number of Parameters</vt:lpstr>
      <vt:lpstr>Pooling</vt:lpstr>
      <vt:lpstr>Max Pooling</vt:lpstr>
      <vt:lpstr>Average Pooling</vt:lpstr>
      <vt:lpstr>PowerPoint Presentation</vt:lpstr>
      <vt:lpstr>PowerPoint Presentation</vt:lpstr>
      <vt:lpstr>Recurrent Neural Networks</vt:lpstr>
      <vt:lpstr>Overview</vt:lpstr>
      <vt:lpstr>RNN Architecture</vt:lpstr>
      <vt:lpstr>Weights in RNN</vt:lpstr>
      <vt:lpstr>RNN Parameter Calculation</vt:lpstr>
      <vt:lpstr>RNN Output Calculation</vt:lpstr>
      <vt:lpstr>Long Short-term Memory Network</vt:lpstr>
      <vt:lpstr>Cell State</vt:lpstr>
      <vt:lpstr>Hidden State</vt:lpstr>
      <vt:lpstr>Gates</vt:lpstr>
      <vt:lpstr>Gates</vt:lpstr>
      <vt:lpstr>Gates</vt:lpstr>
      <vt:lpstr>Cell State Calculation</vt:lpstr>
      <vt:lpstr>Output Gates</vt:lpstr>
      <vt:lpstr>Gated recurrent Unit (GRU)</vt:lpstr>
      <vt:lpstr>Types of Sequence Modeling</vt:lpstr>
      <vt:lpstr>Many-to-One Modeling</vt:lpstr>
      <vt:lpstr>One-to-Many Modeling</vt:lpstr>
      <vt:lpstr>Many-to-Many Modeling</vt:lpstr>
      <vt:lpstr>Example: One-to-Many</vt:lpstr>
      <vt:lpstr>Generating Names</vt:lpstr>
      <vt:lpstr>Generating Names</vt:lpstr>
      <vt:lpstr>Generating Names</vt:lpstr>
      <vt:lpstr>Language Translation</vt:lpstr>
      <vt:lpstr>Data Processing for a Character RNN</vt:lpstr>
      <vt:lpstr>Data Processing for a Character RNN</vt:lpstr>
      <vt:lpstr>Data Processing for a Character RNN </vt:lpstr>
      <vt:lpstr>MidSem Tips</vt:lpstr>
      <vt:lpstr>Visual Method for SVM Design in low dimensions</vt:lpstr>
      <vt:lpstr>Linear Regression Calculation</vt:lpstr>
      <vt:lpstr>Linear Regression Calculation - 2</vt:lpstr>
      <vt:lpstr>Logistic Regression Classifier Design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387</cp:revision>
  <dcterms:created xsi:type="dcterms:W3CDTF">2018-10-16T06:13:57Z</dcterms:created>
  <dcterms:modified xsi:type="dcterms:W3CDTF">2021-04-26T18:02:31Z</dcterms:modified>
</cp:coreProperties>
</file>